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78608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Современная образовательная технология ДОУ «Технология проблемного обучения»</a:t>
            </a:r>
            <a: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5857892"/>
            <a:ext cx="2143140" cy="50006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Выполнила воспитатель Усова Е.Д.</a:t>
            </a:r>
            <a:endParaRPr lang="ru-RU" dirty="0"/>
          </a:p>
        </p:txBody>
      </p:sp>
      <p:pic>
        <p:nvPicPr>
          <p:cNvPr id="1026" name="Picture 2" descr="C:\Users\тарам пам пам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5003800" cy="3357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Суть проблемного обучения:</a:t>
            </a:r>
            <a:r>
              <a:rPr lang="ru-RU" dirty="0"/>
              <a:t>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base"/>
            <a:r>
              <a:rPr lang="ru-RU" i="1" dirty="0"/>
              <a:t>проблемная ситуация, </a:t>
            </a:r>
            <a:r>
              <a:rPr lang="en-US" dirty="0"/>
              <a:t>​</a:t>
            </a:r>
          </a:p>
          <a:p>
            <a:pPr fontAlgn="base"/>
            <a:r>
              <a:rPr lang="ru-RU" i="1" dirty="0"/>
              <a:t>самостоятельный поиск знаний и способов действий, </a:t>
            </a:r>
            <a:r>
              <a:rPr lang="en-US" dirty="0"/>
              <a:t>​</a:t>
            </a:r>
          </a:p>
          <a:p>
            <a:pPr fontAlgn="base"/>
            <a:r>
              <a:rPr lang="ru-RU" i="1" dirty="0"/>
              <a:t>разрешение проблем, </a:t>
            </a:r>
            <a:r>
              <a:rPr lang="en-US" dirty="0"/>
              <a:t>​</a:t>
            </a:r>
          </a:p>
          <a:p>
            <a:pPr fontAlgn="base"/>
            <a:r>
              <a:rPr lang="ru-RU" i="1" dirty="0"/>
              <a:t>противоречия. </a:t>
            </a:r>
            <a:r>
              <a:rPr lang="en-US" dirty="0"/>
              <a:t>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Приёмы создания проблемных ситуаций в работе с дошкольниками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273050" indent="-273050">
              <a:buFontTx/>
              <a:buChar char="•"/>
            </a:pPr>
            <a:r>
              <a:rPr lang="en-US" dirty="0" smtClean="0">
                <a:solidFill>
                  <a:srgbClr val="50141B"/>
                </a:solidFill>
                <a:latin typeface="Arial" charset="0"/>
              </a:rPr>
              <a:t>Акцентирование внимани</a:t>
            </a:r>
            <a:r>
              <a:rPr lang="ru-RU" dirty="0" smtClean="0">
                <a:solidFill>
                  <a:srgbClr val="50141B"/>
                </a:solidFill>
                <a:latin typeface="Arial" charset="0"/>
              </a:rPr>
              <a:t>я</a:t>
            </a:r>
            <a:r>
              <a:rPr lang="en-US" dirty="0" smtClean="0">
                <a:solidFill>
                  <a:srgbClr val="50141B"/>
                </a:solidFill>
                <a:latin typeface="Arial" charset="0"/>
              </a:rPr>
              <a:t> детей </a:t>
            </a:r>
            <a:r>
              <a:rPr lang="en-US" dirty="0" err="1" smtClean="0">
                <a:solidFill>
                  <a:srgbClr val="50141B"/>
                </a:solidFill>
                <a:latin typeface="Arial" charset="0"/>
              </a:rPr>
              <a:t>на</a:t>
            </a:r>
            <a:r>
              <a:rPr lang="en-US" dirty="0" smtClean="0">
                <a:solidFill>
                  <a:srgbClr val="50141B"/>
                </a:solidFill>
                <a:latin typeface="Arial" charset="0"/>
              </a:rPr>
              <a:t> противоречии между знаниями и жизненным опытом</a:t>
            </a:r>
            <a:r>
              <a:rPr lang="ru-RU" dirty="0" smtClean="0">
                <a:solidFill>
                  <a:srgbClr val="50141B"/>
                </a:solidFill>
                <a:latin typeface="Arial" charset="0"/>
              </a:rPr>
              <a:t>.</a:t>
            </a:r>
          </a:p>
          <a:p>
            <a:pPr marL="273050" indent="-273050">
              <a:buFontTx/>
              <a:buChar char="•"/>
            </a:pPr>
            <a:r>
              <a:rPr lang="ru-RU" dirty="0" smtClean="0">
                <a:solidFill>
                  <a:srgbClr val="50141B"/>
                </a:solidFill>
                <a:latin typeface="Arial" charset="0"/>
              </a:rPr>
              <a:t>Побуждение детей к сравнению, обобщению,  выводам, сопоставлению фактов путем постановки эвристических и проблемных вопросов.</a:t>
            </a:r>
          </a:p>
          <a:p>
            <a:pPr marL="273050" indent="-273050">
              <a:buFontTx/>
              <a:buChar char="•"/>
            </a:pPr>
            <a:r>
              <a:rPr lang="en-US" dirty="0" smtClean="0">
                <a:solidFill>
                  <a:srgbClr val="50141B"/>
                </a:solidFill>
                <a:latin typeface="Arial" charset="0"/>
              </a:rPr>
              <a:t>Рассматривание какой-либо проблемы с различных позиций, часто ролевых.</a:t>
            </a:r>
            <a:endParaRPr lang="ru-RU" dirty="0" smtClean="0">
              <a:solidFill>
                <a:srgbClr val="50141B"/>
              </a:solidFill>
              <a:latin typeface="Arial" charset="0"/>
            </a:endParaRPr>
          </a:p>
          <a:p>
            <a:pPr marL="273050" indent="-273050">
              <a:buFontTx/>
              <a:buChar char="•"/>
            </a:pPr>
            <a:r>
              <a:rPr lang="ru-RU" dirty="0" smtClean="0">
                <a:solidFill>
                  <a:srgbClr val="50141B"/>
                </a:solidFill>
                <a:latin typeface="Arial" charset="0"/>
              </a:rPr>
              <a:t>Создание противоречия, проблемной ситуации. </a:t>
            </a:r>
          </a:p>
          <a:p>
            <a:pPr marL="273050" indent="-273050">
              <a:buFontTx/>
              <a:buChar char="•"/>
            </a:pPr>
            <a:r>
              <a:rPr lang="en-US" dirty="0" smtClean="0">
                <a:solidFill>
                  <a:srgbClr val="50141B"/>
                </a:solidFill>
                <a:latin typeface="Arial" charset="0"/>
              </a:rPr>
              <a:t>Организация противоречия в практической деятельности детей.</a:t>
            </a:r>
            <a:endParaRPr lang="ru-RU" dirty="0" smtClean="0">
              <a:solidFill>
                <a:srgbClr val="50141B"/>
              </a:solidFill>
              <a:latin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u="sng" dirty="0" smtClean="0">
                <a:latin typeface="Arial" charset="0"/>
              </a:rPr>
              <a:t>Примеры подачи вопросов и задач проблемного обучения:</a:t>
            </a:r>
            <a:br>
              <a:rPr lang="ru-RU" sz="2000" b="1" u="sng" dirty="0" smtClean="0">
                <a:latin typeface="Arial" charset="0"/>
              </a:rPr>
            </a:br>
            <a:r>
              <a:rPr lang="ru-RU" sz="2000" b="1" u="sng" dirty="0" smtClean="0">
                <a:latin typeface="Arial" charset="0"/>
              </a:rPr>
              <a:t>Проблемный вопрос</a:t>
            </a:r>
            <a:r>
              <a:rPr lang="ru-RU" sz="2000" b="1" i="1" dirty="0" smtClean="0">
                <a:latin typeface="Arial" charset="0"/>
              </a:rPr>
              <a:t> –</a:t>
            </a:r>
            <a:r>
              <a:rPr lang="ru-RU" sz="2000" b="1" dirty="0" smtClean="0">
                <a:latin typeface="Arial" charset="0"/>
              </a:rPr>
              <a:t> </a:t>
            </a:r>
            <a:r>
              <a:rPr lang="ru-RU" sz="2000" dirty="0" smtClean="0">
                <a:latin typeface="Arial" charset="0"/>
              </a:rPr>
              <a:t>это не просто воспроизведение знания, которое уже знакомо детям, а поиск ответа на основе рассуждения.</a:t>
            </a:r>
            <a:r>
              <a:rPr lang="ru-RU" sz="2000" b="1" dirty="0" smtClean="0">
                <a:latin typeface="Arial" charset="0"/>
              </a:rPr>
              <a:t> </a:t>
            </a:r>
            <a:r>
              <a:rPr lang="ru-RU" sz="2000" b="1" i="1" dirty="0" smtClean="0">
                <a:latin typeface="Arial" charset="0"/>
              </a:rPr>
              <a:t/>
            </a:r>
            <a:br>
              <a:rPr lang="ru-RU" sz="2000" b="1" i="1" dirty="0" smtClean="0">
                <a:latin typeface="Arial" charset="0"/>
              </a:rPr>
            </a:br>
            <a:r>
              <a:rPr lang="ru-RU" sz="2000" b="1" i="1" dirty="0" smtClean="0">
                <a:latin typeface="Arial" charset="0"/>
              </a:rPr>
              <a:t/>
            </a:r>
            <a:br>
              <a:rPr lang="ru-RU" sz="2000" b="1" i="1" dirty="0" smtClean="0">
                <a:latin typeface="Arial" charset="0"/>
              </a:rPr>
            </a:br>
            <a:r>
              <a:rPr lang="ru-RU" sz="2000" b="1" i="1" dirty="0" smtClean="0">
                <a:latin typeface="Arial" charset="0"/>
              </a:rPr>
              <a:t>- «КАК ВЫ ДУМАЕТЕ, ПОЧЕМУ В ПРИРОДЕ МОЖНО ВСТРЕТИТЬ ЯЩЕРИЦ   И </a:t>
            </a:r>
            <a:r>
              <a:rPr lang="ru-RU" b="1" i="1" dirty="0" smtClean="0">
                <a:latin typeface="Arial" charset="0"/>
              </a:rPr>
              <a:t>ЗЕЛЁНОГО ЦВЕТА И ЖЕЛТОВАТО-КОРИЧНЕВОГО?»</a:t>
            </a:r>
            <a:br>
              <a:rPr lang="ru-RU" b="1" i="1" dirty="0" smtClean="0">
                <a:latin typeface="Arial" charset="0"/>
              </a:rPr>
            </a:br>
            <a:endParaRPr lang="ru-RU" dirty="0"/>
          </a:p>
        </p:txBody>
      </p:sp>
      <p:pic>
        <p:nvPicPr>
          <p:cNvPr id="3074" name="Picture 2" descr="C:\Users\тарам пам пам\Picture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929066"/>
            <a:ext cx="2500330" cy="2571768"/>
          </a:xfrm>
          <a:prstGeom prst="rect">
            <a:avLst/>
          </a:prstGeom>
          <a:noFill/>
        </p:spPr>
      </p:pic>
      <p:pic>
        <p:nvPicPr>
          <p:cNvPr id="3075" name="Picture 3" descr="C:\Users\тарам пам пам\Pictures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857628"/>
            <a:ext cx="2605087" cy="25527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4357694"/>
            <a:ext cx="1143008" cy="17145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Примеры подачи вопросов и задач проблемного обучения:</a:t>
            </a:r>
            <a:b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charset="0"/>
              </a:rPr>
              <a:t>В проблемной задаче</a:t>
            </a:r>
            <a:r>
              <a:rPr lang="ru-RU" sz="2800" dirty="0" smtClean="0">
                <a:latin typeface="Arial" charset="0"/>
              </a:rPr>
              <a:t> дети должны найти решение на поставленный вопрос (как в любой задаче, есть условие и вопрос).</a:t>
            </a:r>
          </a:p>
          <a:p>
            <a:r>
              <a:rPr lang="ru-RU" sz="2800" b="1" u="sng" dirty="0" smtClean="0">
                <a:latin typeface="Arial" charset="0"/>
              </a:rPr>
              <a:t>Проблемная задача</a:t>
            </a:r>
            <a:r>
              <a:rPr lang="ru-RU" sz="2800" u="sng" dirty="0" smtClean="0">
                <a:latin typeface="Arial" charset="0"/>
              </a:rPr>
              <a:t>:</a:t>
            </a:r>
            <a:r>
              <a:rPr lang="ru-RU" sz="2800" dirty="0" smtClean="0">
                <a:latin typeface="Arial" charset="0"/>
              </a:rPr>
              <a:t>«Кувшин с узким горлом наполовину заполнен водой. Как лисе напиться из кувшина?»</a:t>
            </a:r>
            <a:endParaRPr lang="ru-RU" sz="2800" dirty="0">
              <a:latin typeface="Arial" charset="0"/>
            </a:endParaRPr>
          </a:p>
        </p:txBody>
      </p:sp>
      <p:pic>
        <p:nvPicPr>
          <p:cNvPr id="4099" name="Picture 3" descr="C:\Users\тарам пам пам\Pictures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2928958" cy="2214578"/>
          </a:xfrm>
          <a:prstGeom prst="rect">
            <a:avLst/>
          </a:prstGeom>
          <a:noFill/>
        </p:spPr>
      </p:pic>
      <p:pic>
        <p:nvPicPr>
          <p:cNvPr id="4100" name="Picture 4" descr="C:\Users\тарам пам пам\Pictures\Рисунок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072074"/>
            <a:ext cx="1643074" cy="15176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71934" y="4286256"/>
            <a:ext cx="714380" cy="6429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?</a:t>
            </a:r>
            <a:endParaRPr lang="ru-RU" sz="6600" dirty="0"/>
          </a:p>
        </p:txBody>
      </p:sp>
      <p:pic>
        <p:nvPicPr>
          <p:cNvPr id="4101" name="Picture 5" descr="C:\Users\тарам пам пам\Pictures\Рисунок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929066"/>
            <a:ext cx="264320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5260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sz="3800" b="1" dirty="0"/>
              <a:t>ПРОБЛЕМНЫЙ ВОПРОС - ЭТО НЕ ПРОСТО ВОСПРОИЗВЕДЕНИЕ ЗНАНИЯ, КОТОРОЕ УЖЕ ЗНАКОМО ДЕТЯМ, А ПОИСК ОТВЕТА НА ОСНОВЕ РАССУЖДЕНИЯ.</a:t>
            </a:r>
            <a:r>
              <a:rPr lang="ru-RU" sz="3800" dirty="0"/>
              <a:t>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​</a:t>
            </a:r>
            <a:br>
              <a:rPr lang="ru-RU" dirty="0"/>
            </a:br>
            <a:r>
              <a:rPr lang="ru-RU" b="1" dirty="0"/>
              <a:t>1. «Оденем куклу на прогулку» (согласно времени года)</a:t>
            </a:r>
            <a:r>
              <a:rPr lang="ru-RU" dirty="0"/>
              <a:t>​</a:t>
            </a:r>
            <a:br>
              <a:rPr lang="ru-RU" dirty="0"/>
            </a:br>
            <a:r>
              <a:rPr lang="ru-RU" b="1" dirty="0"/>
              <a:t>2. «Готовим салат» (выбери продукты согласно рецепту)</a:t>
            </a:r>
            <a:r>
              <a:rPr lang="ru-RU" dirty="0"/>
              <a:t>​</a:t>
            </a:r>
            <a:br>
              <a:rPr lang="ru-RU" dirty="0"/>
            </a:br>
            <a:r>
              <a:rPr lang="ru-RU" b="1" dirty="0"/>
              <a:t>3. Как и чем можно нарисовать, если нет кисточек и карандашей.</a:t>
            </a:r>
            <a:r>
              <a:rPr lang="ru-RU" dirty="0"/>
              <a:t>​</a:t>
            </a:r>
            <a:br>
              <a:rPr lang="ru-RU" dirty="0"/>
            </a:br>
            <a:r>
              <a:rPr lang="ru-RU" b="1" dirty="0"/>
              <a:t>4.Подготовь материал к  определенному занятию (индивидуальное задание для ребенка)</a:t>
            </a:r>
            <a:r>
              <a:rPr lang="ru-RU" dirty="0"/>
              <a:t>​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/>
              <a:t> 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ПРОБЛЕМНОЙ ЗАДАЧЕ ДЕТИ ДОЛЖНЫ НАЙТИ РЕШЕНИЕ НА ПОСТАВЛЕННЫЙ ВОПРОС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(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КАК В ЛЮБОЙ ЗАДАЧЕ, ЕСТЬ УСЛОВИЕ И ВОПРОС)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​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Животные в лесу тоже могут заболеть, как Вы думаете, как животные сами себя лечат?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​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Буратино уронил ключ в воду, его надо достать, но прыгнув в воду, Буратино всплывает. Как ему помочь?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Проблемная 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«Как сохранить кусочек зимы летом?» Содержание: Людям всегда хочется того, чего нет, или того, что наступит не скоро. Так летом, когда жарко, мы начинаем вспоминать зиму. Можно ли сохранить кусочек зимы летом? </a:t>
            </a:r>
            <a:r>
              <a:rPr lang="ru-RU" dirty="0"/>
              <a:t>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u="sng" dirty="0" smtClean="0">
                <a:latin typeface="Arial" charset="0"/>
              </a:rPr>
              <a:t>Преимущества технологии проблемного обучения:</a:t>
            </a:r>
            <a:br>
              <a:rPr lang="ru-RU" sz="3200" b="1" u="sng" dirty="0" smtClean="0">
                <a:latin typeface="Arial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Tx/>
              <a:buChar char="•"/>
            </a:pPr>
            <a:endParaRPr lang="ru-RU" dirty="0" smtClean="0">
              <a:latin typeface="Arial" charset="0"/>
            </a:endParaRPr>
          </a:p>
          <a:p>
            <a:pPr>
              <a:buFontTx/>
              <a:buChar char="•"/>
            </a:pPr>
            <a:r>
              <a:rPr lang="ru-RU" dirty="0" smtClean="0">
                <a:latin typeface="Arial" charset="0"/>
              </a:rPr>
              <a:t> приобретение необходимой системы знаний, умений и навыков;</a:t>
            </a:r>
          </a:p>
          <a:p>
            <a:pPr>
              <a:buFontTx/>
              <a:buChar char="•"/>
            </a:pPr>
            <a:r>
              <a:rPr lang="ru-RU" dirty="0" smtClean="0">
                <a:latin typeface="Arial" charset="0"/>
              </a:rPr>
              <a:t>достижение высокого уровня умственного развития у детей;</a:t>
            </a:r>
          </a:p>
          <a:p>
            <a:pPr>
              <a:buFontTx/>
              <a:buChar char="•"/>
            </a:pPr>
            <a:r>
              <a:rPr lang="ru-RU" dirty="0" smtClean="0">
                <a:latin typeface="Arial" charset="0"/>
              </a:rPr>
              <a:t>формирование у детей способности к самостоятельному добыванию знаний путем собственной творческой деятельности;</a:t>
            </a:r>
          </a:p>
          <a:p>
            <a:pPr>
              <a:buFontTx/>
              <a:buChar char="•"/>
            </a:pPr>
            <a:r>
              <a:rPr lang="ru-RU" dirty="0" smtClean="0">
                <a:latin typeface="Arial" charset="0"/>
              </a:rPr>
              <a:t> развитие интереса к учебному труду; </a:t>
            </a:r>
          </a:p>
          <a:p>
            <a:pPr>
              <a:buFontTx/>
              <a:buChar char="•"/>
            </a:pPr>
            <a:r>
              <a:rPr lang="ru-RU" dirty="0" smtClean="0">
                <a:latin typeface="Arial" charset="0"/>
              </a:rPr>
              <a:t>прочные результаты обучения. </a:t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Недостатки :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31432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Tx/>
              <a:buAutoNum type="arabicPeriod"/>
            </a:pPr>
            <a:endParaRPr lang="ru-RU" dirty="0" smtClean="0">
              <a:latin typeface="Arial" charset="0"/>
            </a:endParaRPr>
          </a:p>
          <a:p>
            <a:pPr>
              <a:buFontTx/>
              <a:buAutoNum type="arabicPeriod"/>
            </a:pPr>
            <a:r>
              <a:rPr lang="ru-RU" dirty="0" smtClean="0">
                <a:latin typeface="Arial" charset="0"/>
              </a:rPr>
              <a:t>большие затраты времени на достижение запланированных результатов; </a:t>
            </a:r>
          </a:p>
          <a:p>
            <a:pPr>
              <a:buFontTx/>
              <a:buAutoNum type="arabicPeriod"/>
            </a:pPr>
            <a:r>
              <a:rPr lang="ru-RU" dirty="0" smtClean="0">
                <a:latin typeface="Arial" charset="0"/>
              </a:rPr>
              <a:t>слабая управляемость познавательной </a:t>
            </a:r>
            <a:r>
              <a:rPr lang="ru-RU" smtClean="0">
                <a:latin typeface="Arial" charset="0"/>
              </a:rPr>
              <a:t>деятельностью детей</a:t>
            </a:r>
            <a:r>
              <a:rPr lang="ru-RU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5123" name="Picture 3" descr="C:\Users\тарам пам пам\Pictures\Рисунок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00570"/>
            <a:ext cx="2428892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технологии: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В основу проблемного обучения легли идеи американского психолога, философа и педагога Дж.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Дьюи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(1859—1952, который в 1894 году основал опытную школу, в которой основу обучения составлял не учебный план, а игры и трудовая деятельность. Методы, приемы, новые принципы обучения, применявшиеся в этой школе, не были теоретически обоснованы и сформулированы в виде концепции, но получили распространение в 20-30 годах XX века.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ДЖОН ДЬЮИ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- 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АМЕРИКАНСК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ИЙ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ПСИХОЛОГ, ФИЛОСОФ И ПЕДАГОГ (1859-1952). </a:t>
            </a:r>
            <a:r>
              <a:rPr lang="ru-RU" b="1" dirty="0" smtClean="0">
                <a:solidFill>
                  <a:srgbClr val="771F28"/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71F28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3400420" cy="3143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273050" indent="-273050">
              <a:buFontTx/>
              <a:buChar char="•"/>
            </a:pPr>
            <a:r>
              <a:rPr lang="ru-RU" b="1" dirty="0" smtClean="0">
                <a:cs typeface="Times New Roman" pitchFamily="18" charset="0"/>
              </a:rPr>
              <a:t>Один из четырёх педагогов, определивших по решению ЮНЕСКО 1988 года, способ педагогического мышления </a:t>
            </a:r>
            <a:r>
              <a:rPr lang="en-US" b="1" dirty="0" smtClean="0">
                <a:cs typeface="Times New Roman" pitchFamily="18" charset="0"/>
              </a:rPr>
              <a:t>xx</a:t>
            </a:r>
            <a:r>
              <a:rPr lang="ru-RU" b="1" dirty="0" smtClean="0">
                <a:cs typeface="Times New Roman" pitchFamily="18" charset="0"/>
              </a:rPr>
              <a:t> века.</a:t>
            </a:r>
          </a:p>
          <a:p>
            <a:pPr marL="273050" indent="-273050"/>
            <a:r>
              <a:rPr lang="ru-RU" b="1" i="1" dirty="0" smtClean="0">
                <a:latin typeface="Arial" charset="0"/>
              </a:rPr>
              <a:t>    «Человек, по-настоящему мыслящий, черпает из своих ошибок не меньше познания, чем из своих успехов» (</a:t>
            </a:r>
            <a:r>
              <a:rPr lang="ru-RU" b="1" i="1" dirty="0" err="1" smtClean="0">
                <a:latin typeface="Arial" charset="0"/>
              </a:rPr>
              <a:t>Д.Дьюи</a:t>
            </a:r>
            <a:r>
              <a:rPr lang="ru-RU" b="1" i="1" dirty="0" smtClean="0">
                <a:latin typeface="Arial" charset="0"/>
              </a:rPr>
              <a:t>)</a:t>
            </a:r>
            <a:endParaRPr lang="ru-RU" b="1" i="1" dirty="0">
              <a:cs typeface="Times New Roman" pitchFamily="18" charset="0"/>
            </a:endParaRPr>
          </a:p>
        </p:txBody>
      </p:sp>
      <p:pic>
        <p:nvPicPr>
          <p:cNvPr id="1026" name="Picture 2" descr="C:\Users\тарам пам пам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071546"/>
            <a:ext cx="4643470" cy="53816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4286256"/>
            <a:ext cx="3429024" cy="23574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разработке принципиальных положений концепции проблемного обучения активное участие принимали: Т. В. Кудрявцев,</a:t>
            </a:r>
          </a:p>
          <a:p>
            <a:pPr algn="ctr"/>
            <a:r>
              <a:rPr lang="ru-RU" b="1" dirty="0" smtClean="0"/>
              <a:t> И. Я. </a:t>
            </a:r>
            <a:r>
              <a:rPr lang="ru-RU" b="1" dirty="0" err="1" smtClean="0"/>
              <a:t>Лернер</a:t>
            </a:r>
            <a:r>
              <a:rPr lang="ru-RU" b="1" dirty="0" smtClean="0"/>
              <a:t>, А. М. Матюшкин,</a:t>
            </a:r>
          </a:p>
          <a:p>
            <a:pPr algn="ctr"/>
            <a:r>
              <a:rPr lang="ru-RU" b="1" dirty="0" smtClean="0"/>
              <a:t> М. И. </a:t>
            </a:r>
            <a:r>
              <a:rPr lang="ru-RU" b="1" dirty="0" err="1" smtClean="0"/>
              <a:t>Махмутов</a:t>
            </a:r>
            <a:r>
              <a:rPr lang="ru-RU" b="1" dirty="0" smtClean="0"/>
              <a:t>, В. </a:t>
            </a:r>
            <a:r>
              <a:rPr lang="ru-RU" b="1" dirty="0" err="1" smtClean="0"/>
              <a:t>Оконь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Цель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: Повышение профессиональной компетенции педагогов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Задачи:</a:t>
            </a:r>
            <a:r>
              <a:rPr lang="ru-RU" dirty="0" smtClean="0">
                <a:solidFill>
                  <a:schemeClr val="tx1"/>
                </a:solidFill>
              </a:rPr>
              <a:t> Познакомить одной из форм организации педагогического процесса</a:t>
            </a:r>
          </a:p>
          <a:p>
            <a:r>
              <a:rPr lang="ru-RU" dirty="0">
                <a:solidFill>
                  <a:schemeClr val="tx1"/>
                </a:solidFill>
              </a:rPr>
              <a:t>показать конкретные примеры заданий на различных этапах</a:t>
            </a:r>
            <a:r>
              <a:rPr lang="ru-RU" dirty="0" smtClean="0">
                <a:solidFill>
                  <a:schemeClr val="tx1"/>
                </a:solidFill>
              </a:rPr>
              <a:t>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Целевые ориентиры: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base"/>
            <a:r>
              <a:rPr lang="ru-RU" b="1" dirty="0"/>
              <a:t>любознательность;</a:t>
            </a:r>
            <a:r>
              <a:rPr lang="en-US" b="1" dirty="0"/>
              <a:t>​</a:t>
            </a:r>
          </a:p>
          <a:p>
            <a:pPr fontAlgn="base"/>
            <a:r>
              <a:rPr lang="ru-RU" b="1" dirty="0"/>
              <a:t>установление причинно-следственных связей;</a:t>
            </a:r>
            <a:r>
              <a:rPr lang="en-US" b="1" dirty="0"/>
              <a:t>​</a:t>
            </a:r>
          </a:p>
          <a:p>
            <a:pPr fontAlgn="base"/>
            <a:r>
              <a:rPr lang="ru-RU" b="1" dirty="0"/>
              <a:t>открытие нового через проявление стремления к получению знаний; </a:t>
            </a:r>
            <a:r>
              <a:rPr lang="en-US" b="1" dirty="0"/>
              <a:t>​</a:t>
            </a:r>
          </a:p>
          <a:p>
            <a:pPr fontAlgn="base"/>
            <a:r>
              <a:rPr lang="ru-RU" b="1" dirty="0"/>
              <a:t>установление способности к принятию собственных решений с опорой на свои знания и умения в различных видах деятельности.</a:t>
            </a:r>
            <a:r>
              <a:rPr lang="en-US" b="1" dirty="0"/>
              <a:t>​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Творческий цикл совместной деятельности:</a:t>
            </a:r>
            <a:r>
              <a:rPr lang="ru-RU" dirty="0"/>
              <a:t>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base"/>
            <a:r>
              <a:rPr lang="ru-RU" sz="3600" dirty="0"/>
              <a:t>постановка проблемы ;</a:t>
            </a:r>
            <a:r>
              <a:rPr lang="en-US" sz="3600" dirty="0"/>
              <a:t>​</a:t>
            </a:r>
          </a:p>
          <a:p>
            <a:pPr fontAlgn="base"/>
            <a:r>
              <a:rPr lang="ru-RU" sz="3600" dirty="0"/>
              <a:t>поиск решения; </a:t>
            </a:r>
            <a:r>
              <a:rPr lang="en-US" sz="3600" dirty="0"/>
              <a:t>​</a:t>
            </a:r>
          </a:p>
          <a:p>
            <a:pPr fontAlgn="base"/>
            <a:r>
              <a:rPr lang="ru-RU" sz="3600" dirty="0"/>
              <a:t>реализация продукта. </a:t>
            </a:r>
            <a:r>
              <a:rPr lang="en-US" sz="3600" dirty="0"/>
              <a:t>​</a:t>
            </a:r>
          </a:p>
          <a:p>
            <a:pPr fontAlgn="base">
              <a:buNone/>
            </a:pPr>
            <a:endParaRPr lang="ru-RU" sz="3600" dirty="0" smtClean="0"/>
          </a:p>
          <a:p>
            <a:pPr fontAlgn="base">
              <a:buNone/>
            </a:pPr>
            <a:r>
              <a:rPr lang="ru-RU" sz="3600" dirty="0"/>
              <a:t>       </a:t>
            </a:r>
            <a:r>
              <a:rPr lang="ru-RU" sz="3600" b="1" i="1" dirty="0"/>
              <a:t>«Спросил, открыл, создал»</a:t>
            </a:r>
            <a:r>
              <a:rPr lang="en-US" sz="3600" dirty="0"/>
              <a:t>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Уровни проблемности в обучении: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​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en-US" dirty="0" smtClean="0"/>
              <a:t>​</a:t>
            </a:r>
            <a:endParaRPr lang="en-US" dirty="0"/>
          </a:p>
          <a:p>
            <a:pPr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ru-RU" b="1" dirty="0" smtClean="0">
                <a:solidFill>
                  <a:schemeClr val="tx1"/>
                </a:solidFill>
              </a:rPr>
              <a:t>1.    Воспитатель </a:t>
            </a:r>
            <a:r>
              <a:rPr lang="ru-RU" b="1" dirty="0">
                <a:solidFill>
                  <a:schemeClr val="tx1"/>
                </a:solidFill>
              </a:rPr>
              <a:t>сам ставит проблему (задачу) и сам решает её при активном слушании и обсуждении детьми. </a:t>
            </a:r>
            <a:r>
              <a:rPr lang="en-US" b="1" dirty="0" smtClean="0">
                <a:solidFill>
                  <a:schemeClr val="tx1"/>
                </a:solidFill>
              </a:rPr>
              <a:t>​</a:t>
            </a:r>
            <a:endParaRPr lang="ru-RU" b="1" dirty="0" smtClean="0">
              <a:solidFill>
                <a:schemeClr val="tx1"/>
              </a:solidFill>
            </a:endParaRPr>
          </a:p>
          <a:p>
            <a:pPr fontAlgn="base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2.   Воспитатель </a:t>
            </a:r>
            <a:r>
              <a:rPr lang="ru-RU" b="1" dirty="0">
                <a:solidFill>
                  <a:schemeClr val="tx1"/>
                </a:solidFill>
              </a:rPr>
              <a:t>ставит проблему, дети самостоятельно или под его руководством находят решение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3.      Ребёнок ставит проблему, воспитатель помогает её решить. </a:t>
            </a:r>
            <a:r>
              <a:rPr lang="en-US" b="1" dirty="0" smtClean="0">
                <a:solidFill>
                  <a:schemeClr val="tx1"/>
                </a:solidFill>
              </a:rPr>
              <a:t>​ ​</a:t>
            </a:r>
          </a:p>
          <a:p>
            <a:pPr fontAlgn="base">
              <a:buNone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4.     Ребёнок </a:t>
            </a:r>
            <a:r>
              <a:rPr lang="ru-RU" b="1" dirty="0">
                <a:solidFill>
                  <a:schemeClr val="tx1"/>
                </a:solidFill>
              </a:rPr>
              <a:t>сам ставит проблему и сам её решает. </a:t>
            </a:r>
            <a:r>
              <a:rPr lang="en-US" b="1" dirty="0">
                <a:solidFill>
                  <a:schemeClr val="tx1"/>
                </a:solidFill>
              </a:rPr>
              <a:t>​</a:t>
            </a:r>
          </a:p>
          <a:p>
            <a:pPr fontAlgn="base">
              <a:buNone/>
            </a:pPr>
            <a:r>
              <a:rPr lang="en-US" b="1" dirty="0">
                <a:solidFill>
                  <a:schemeClr val="tx1"/>
                </a:solidFill>
              </a:rPr>
              <a:t>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Функции технологии проблемного обучения: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ru-RU" dirty="0" smtClean="0">
              <a:latin typeface="Arial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1) усвоение учениками системы знаний и способов умственной практической деятельности;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2) развитие познавательной деятельности и творческих способностей учащихся;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3) воспитание навыков творческого усвоения знаний;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4) воспитание навыков творческого применения знаний и умение решать учебные проблемы;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5) формирование и накопление опыта творческой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</a:rPr>
              <a:t>Основные методы реализации технологии</a:t>
            </a: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2148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1714488"/>
            <a:ext cx="2000264" cy="12144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dirty="0" smtClean="0"/>
              <a:t>Метод монологического изложения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4071942"/>
            <a:ext cx="2143140" cy="12715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эвристических заданий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2143116"/>
            <a:ext cx="2143140" cy="12144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исследовательских заданий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1714488"/>
            <a:ext cx="2000264" cy="12144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рассуждающего изложения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857628"/>
            <a:ext cx="2143140" cy="11430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диалогического изложения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4000504"/>
            <a:ext cx="2357454" cy="12858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программированных заданий.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448</Words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Современная образовательная технология ДОУ «Технология проблемного обучения» </vt:lpstr>
      <vt:lpstr>История возникновения технологии: </vt:lpstr>
      <vt:lpstr>ДЖОН ДЬЮИ - АМЕРИКАНСКИЙ ПСИХОЛОГ, ФИЛОСОФ И ПЕДАГОГ (1859-1952).  </vt:lpstr>
      <vt:lpstr>Цель: Повышение профессиональной компетенции педагогов</vt:lpstr>
      <vt:lpstr>Целевые ориентиры:​</vt:lpstr>
      <vt:lpstr>Творческий цикл совместной деятельности:​</vt:lpstr>
      <vt:lpstr>Уровни проблемности в обучении:​</vt:lpstr>
      <vt:lpstr>Функции технологии проблемного обучения: </vt:lpstr>
      <vt:lpstr>Основные методы реализации технологии </vt:lpstr>
      <vt:lpstr>Суть проблемного обучения:​</vt:lpstr>
      <vt:lpstr>Приёмы создания проблемных ситуаций в работе с дошкольниками</vt:lpstr>
      <vt:lpstr>Примеры подачи вопросов и задач проблемного обучения: Проблемный вопрос – это не просто воспроизведение знания, которое уже знакомо детям, а поиск ответа на основе рассуждения.   - «КАК ВЫ ДУМАЕТЕ, ПОЧЕМУ В ПРИРОДЕ МОЖНО ВСТРЕТИТЬ ЯЩЕРИЦ   И ЗЕЛЁНОГО ЦВЕТА И ЖЕЛТОВАТО-КОРИЧНЕВОГО?» </vt:lpstr>
      <vt:lpstr>Примеры подачи вопросов и задач проблемного обучения: </vt:lpstr>
      <vt:lpstr>Слайд 14</vt:lpstr>
      <vt:lpstr> ПРОБЛЕМНОЙ ЗАДАЧЕ ДЕТИ ДОЛЖНЫ НАЙТИ РЕШЕНИЕ НА ПОСТАВЛЕННЫЙ ВОПРОС  ( КАК В ЛЮБОЙ ЗАДАЧЕ, ЕСТЬ УСЛОВИЕ И ВОПРОС)​ </vt:lpstr>
      <vt:lpstr>Проблемная ситуация</vt:lpstr>
      <vt:lpstr>Преимущества технологии проблемного обучения: </vt:lpstr>
      <vt:lpstr>Недостатки 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Современная образовательная технология ДОУ «Технология проблемного обучения»</dc:title>
  <dc:creator>тарам пам пам</dc:creator>
  <cp:lastModifiedBy>тарам пам пам</cp:lastModifiedBy>
  <cp:revision>17</cp:revision>
  <dcterms:created xsi:type="dcterms:W3CDTF">2019-01-23T15:34:24Z</dcterms:created>
  <dcterms:modified xsi:type="dcterms:W3CDTF">2022-11-20T10:08:01Z</dcterms:modified>
</cp:coreProperties>
</file>