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2" r:id="rId2"/>
    <p:sldId id="422" r:id="rId3"/>
    <p:sldId id="419" r:id="rId4"/>
    <p:sldId id="425" r:id="rId5"/>
    <p:sldId id="426" r:id="rId6"/>
    <p:sldId id="427" r:id="rId7"/>
    <p:sldId id="439" r:id="rId8"/>
    <p:sldId id="440" r:id="rId9"/>
    <p:sldId id="413" r:id="rId10"/>
    <p:sldId id="442" r:id="rId11"/>
    <p:sldId id="443" r:id="rId12"/>
    <p:sldId id="444" r:id="rId13"/>
    <p:sldId id="445" r:id="rId14"/>
    <p:sldId id="446" r:id="rId15"/>
    <p:sldId id="447" r:id="rId16"/>
    <p:sldId id="449" r:id="rId17"/>
    <p:sldId id="450" r:id="rId18"/>
    <p:sldId id="451" r:id="rId19"/>
    <p:sldId id="277" r:id="rId20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2920"/>
    <a:srgbClr val="29CDBD"/>
    <a:srgbClr val="2143EB"/>
    <a:srgbClr val="0041C4"/>
    <a:srgbClr val="75DBFF"/>
    <a:srgbClr val="D898F2"/>
    <a:srgbClr val="BE51E9"/>
    <a:srgbClr val="C5D71B"/>
    <a:srgbClr val="99FF33"/>
    <a:srgbClr val="247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87860" autoAdjust="0"/>
  </p:normalViewPr>
  <p:slideViewPr>
    <p:cSldViewPr>
      <p:cViewPr varScale="1">
        <p:scale>
          <a:sx n="82" d="100"/>
          <a:sy n="82" d="100"/>
        </p:scale>
        <p:origin x="8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3B528-C488-4DE1-A4EE-250B79B09C0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2206F-60FF-4C6C-8830-6C3754F55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7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2">
              <a:lumMod val="75000"/>
            </a:schemeClr>
          </a:fgClr>
          <a:bgClr>
            <a:schemeClr val="accent3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9" name="Picture 8" descr="https://img-fotki.yandex.ru/get/5626/112265771.81d/0_c482b_520d7a27_XL.png"/>
          <p:cNvPicPr>
            <a:picLocks noChangeAspect="1" noChangeArrowheads="1"/>
          </p:cNvPicPr>
          <p:nvPr userDrawn="1"/>
        </p:nvPicPr>
        <p:blipFill rotWithShape="1">
          <a:blip r:embed="rId1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666576" y="-1739604"/>
            <a:ext cx="5737819" cy="921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7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0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" action="ppaction://noaction" highlightClick="1"/>
          </p:cNvPr>
          <p:cNvSpPr/>
          <p:nvPr/>
        </p:nvSpPr>
        <p:spPr>
          <a:xfrm>
            <a:off x="284040" y="290563"/>
            <a:ext cx="360040" cy="490804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24440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21"/>
            <a:ext cx="6925656" cy="13900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74" y="1075212"/>
            <a:ext cx="8242506" cy="920576"/>
          </a:xfrm>
          <a:prstGeom prst="rect">
            <a:avLst/>
          </a:prstGeom>
        </p:spPr>
      </p:pic>
      <p:pic>
        <p:nvPicPr>
          <p:cNvPr id="1028" name="Picture 4" descr="https://media.istockphoto.com/vectors/arctic-polar-bear-iceberg-scene-mother-and-baby-vector-id498338858?k=6&amp;m=498338858&amp;s=612x612&amp;w=0&amp;h=uiBdq7MNCfFl7VrBH3plF0ilKu91bsHoAL_PnItjn4U=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822" y="2103609"/>
            <a:ext cx="3813117" cy="190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41831">
            <a:off x="6085505" y="2607608"/>
            <a:ext cx="1640865" cy="1754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362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187624" y="110231"/>
            <a:ext cx="6903627" cy="58477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Животные арктических пустынь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789" y="1381032"/>
            <a:ext cx="2571015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Чайка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21272" y="1381032"/>
            <a:ext cx="257513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Кайра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1511" y="2177784"/>
            <a:ext cx="2579294" cy="1708782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167856" y="1381032"/>
            <a:ext cx="257513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Тупик 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21272" y="2190964"/>
            <a:ext cx="2575131" cy="171031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67856" y="2173088"/>
            <a:ext cx="2575131" cy="1728192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1319" y="110231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картинку</a:t>
            </a:r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5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179" grpId="0"/>
      <p:bldP spid="13" grpId="0" animBg="1"/>
      <p:bldP spid="15" grpId="0" animBg="1"/>
      <p:bldP spid="26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187624" y="110231"/>
            <a:ext cx="6903627" cy="58477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Животные арктических пустынь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790" y="1381032"/>
            <a:ext cx="246157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Морж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7108" y="1381032"/>
            <a:ext cx="257513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Тюлень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309790" y="2178807"/>
            <a:ext cx="2575131" cy="1708782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868144" y="1381032"/>
            <a:ext cx="295190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Белый медведь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7108" y="2196812"/>
            <a:ext cx="2575131" cy="1698749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4361" y="2178807"/>
            <a:ext cx="2565197" cy="1716754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1319" y="110231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картинку</a:t>
            </a:r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08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179" grpId="0"/>
      <p:bldP spid="13" grpId="0" animBg="1"/>
      <p:bldP spid="15" grpId="0" animBg="1"/>
      <p:bldP spid="26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76824" y="478731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животные приспособились к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суровым условиям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Арктики?</a:t>
            </a:r>
            <a:b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52267" y="130090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вопрос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xmlns="" id="{DEA51218-3AD3-4967-BFA8-DC3D1F43B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225652"/>
            <a:ext cx="9004264" cy="1200329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Приспособиться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 условиям Арктики животным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помогает толстый слой подкожного жира, густой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мех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толстые лапы,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защитный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(белый) цвет меха.</a:t>
            </a:r>
            <a:r>
              <a:rPr lang="ru-RU" sz="2400" b="1" dirty="0" smtClean="0">
                <a:solidFill>
                  <a:srgbClr val="214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2400" b="1" dirty="0">
              <a:solidFill>
                <a:srgbClr val="214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Стрелка вправо с вырезом 16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906499" y="1115234"/>
            <a:ext cx="4969757" cy="3115243"/>
            <a:chOff x="1906499" y="1115234"/>
            <a:chExt cx="4969757" cy="3115243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xmlns="" id="{7A2F552F-CDB5-4DE6-B771-BB070B337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06499" y="2576123"/>
              <a:ext cx="2481532" cy="1654354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xmlns="" id="{7A2F552F-CDB5-4DE6-B771-BB070B337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380793" y="1115234"/>
              <a:ext cx="2474294" cy="1546434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xmlns="" id="{7A2F552F-CDB5-4DE6-B771-BB070B337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06499" y="1136549"/>
              <a:ext cx="2474294" cy="1428357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xmlns="" id="{7A2F552F-CDB5-4DE6-B771-BB070B337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80793" y="2594800"/>
              <a:ext cx="2495463" cy="1624660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919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</p:childTnLst>
        </p:cTn>
      </p:par>
    </p:tnLst>
    <p:bldLst>
      <p:bldP spid="7170" grpId="0"/>
      <p:bldP spid="16" grpId="0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187624" y="110231"/>
            <a:ext cx="6903627" cy="58477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Цепь питания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3416" y="817441"/>
            <a:ext cx="246157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Водоросли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27015" y="1828118"/>
            <a:ext cx="257513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Рачки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19762" y="2775574"/>
            <a:ext cx="257513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Рыбы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1319" y="110231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картинку</a:t>
            </a:r>
            <a:endParaRPr lang="ru-RU" sz="1400" dirty="0"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714616" y="1315531"/>
            <a:ext cx="312399" cy="503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608022" y="2316974"/>
            <a:ext cx="312399" cy="503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276285" y="1594649"/>
            <a:ext cx="2438331" cy="1713853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94731" y="2517796"/>
            <a:ext cx="2457421" cy="1713853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5954066" y="3505572"/>
            <a:ext cx="2540827" cy="1717725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279689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/>
          <a:srcRect t="15638" r="3602" b="7920"/>
          <a:stretch/>
        </p:blipFill>
        <p:spPr bwMode="auto">
          <a:xfrm rot="441831">
            <a:off x="6625022" y="713852"/>
            <a:ext cx="1347305" cy="1440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55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179" grpId="0"/>
      <p:bldP spid="13" grpId="0" animBg="1"/>
      <p:bldP spid="15" grpId="0" animBg="1"/>
      <p:bldP spid="26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187624" y="110231"/>
            <a:ext cx="6903627" cy="58477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Цепь питания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32971" y="795222"/>
            <a:ext cx="246157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Рыбы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99853" y="815106"/>
            <a:ext cx="2132375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Птицы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6110" y="2975109"/>
            <a:ext cx="254082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Тюлени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1319" y="110231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картинку</a:t>
            </a:r>
            <a:endParaRPr lang="ru-RU" sz="1400" dirty="0"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>
            <a:stCxn id="13" idx="3"/>
            <a:endCxn id="15" idx="1"/>
          </p:cNvCxnSpPr>
          <p:nvPr/>
        </p:nvCxnSpPr>
        <p:spPr>
          <a:xfrm>
            <a:off x="5494549" y="1056832"/>
            <a:ext cx="905304" cy="198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267744" y="1342127"/>
            <a:ext cx="765229" cy="164264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7749" y="1497616"/>
            <a:ext cx="2139304" cy="148716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110" y="3681238"/>
            <a:ext cx="2540827" cy="158801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Прямая со стрелкой 24"/>
          <p:cNvCxnSpPr/>
          <p:nvPr/>
        </p:nvCxnSpPr>
        <p:spPr>
          <a:xfrm>
            <a:off x="5457307" y="1264423"/>
            <a:ext cx="208639" cy="178932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896937" y="4369668"/>
            <a:ext cx="1327197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3205855" y="1487949"/>
            <a:ext cx="2115810" cy="148716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3989661" y="3053748"/>
            <a:ext cx="3009772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Белые медведи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224134" y="3655575"/>
            <a:ext cx="2540827" cy="1693884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6" cstate="email"/>
          <a:srcRect l="17043" r="15966"/>
          <a:stretch/>
        </p:blipFill>
        <p:spPr bwMode="auto">
          <a:xfrm flipH="1">
            <a:off x="7670654" y="3601400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7" cstate="email"/>
          <a:srcRect t="15638" r="3602" b="7920"/>
          <a:stretch/>
        </p:blipFill>
        <p:spPr bwMode="auto">
          <a:xfrm rot="21158169" flipH="1">
            <a:off x="540999" y="807058"/>
            <a:ext cx="1347305" cy="1440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223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7179" grpId="0"/>
      <p:bldP spid="13" grpId="0" animBg="1"/>
      <p:bldP spid="15" grpId="0" animBg="1"/>
      <p:bldP spid="26" grpId="0" animBg="1"/>
      <p:bldP spid="11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45407" y="40190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Заповедник «Остров Врангеля»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xmlns="" id="{DEA51218-3AD3-4967-BFA8-DC3D1F43B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129308"/>
            <a:ext cx="4072224" cy="3416320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Этот арктический остров расположен между Восточно-Сибирским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Чукотским морями.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Он назван в честь российского полярного исследователя Фердинанда Петровича Врангеля.</a:t>
            </a:r>
            <a:endParaRPr lang="ru-RU" sz="2400" b="1" dirty="0">
              <a:solidFill>
                <a:srgbClr val="214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Стрелка вправо с вырезом 16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67543" y="683092"/>
            <a:ext cx="3456384" cy="230425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67543" y="3145532"/>
            <a:ext cx="3456384" cy="216024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46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6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45407" y="40190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Заповедник «Остров Врангеля»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xmlns="" id="{DEA51218-3AD3-4967-BFA8-DC3D1F43B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77" y="4225652"/>
            <a:ext cx="8464712" cy="830997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Остров стал заповедником в 1976 году, а в 2004 году включён в Список всемирного наследия. </a:t>
            </a:r>
            <a:endParaRPr lang="ru-RU" sz="2400" b="1" dirty="0">
              <a:solidFill>
                <a:srgbClr val="214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Стрелка вправо с вырезом 16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323528" y="915591"/>
            <a:ext cx="4032448" cy="2733997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4564670" y="933962"/>
            <a:ext cx="4073439" cy="271562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17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45407" y="40190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Заповедник «Остров Врангеля»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xmlns="" id="{DEA51218-3AD3-4967-BFA8-DC3D1F43B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77" y="4225652"/>
            <a:ext cx="8464712" cy="1200329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остров приходят медведицы из разных уголков Арктики. Здесь в берлогах у них появляются на свет медвежата.</a:t>
            </a:r>
            <a:endParaRPr lang="ru-RU" sz="2400" b="1" dirty="0">
              <a:solidFill>
                <a:srgbClr val="214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Стрелка вправо с вырезом 16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23528" y="860655"/>
            <a:ext cx="4032448" cy="2753404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" r="10000"/>
          <a:stretch/>
        </p:blipFill>
        <p:spPr bwMode="auto">
          <a:xfrm flipH="1">
            <a:off x="4624541" y="860653"/>
            <a:ext cx="4032447" cy="2753405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62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6" grpId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45407" y="40190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Заповедник «Остров Врангеля»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xmlns="" id="{DEA51218-3AD3-4967-BFA8-DC3D1F43B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620" y="3614058"/>
            <a:ext cx="8696852" cy="1938992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Одно из животных острова-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овцебык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Этот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зверь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далёком прошлом обитал на территории нашей страны. Он сохранился в Северной Америке.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И учёные решили снова поселить его на острове Врангеля.</a:t>
            </a:r>
            <a:endParaRPr lang="ru-RU" sz="2400" b="1" dirty="0">
              <a:solidFill>
                <a:srgbClr val="214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Стрелка вправо с вырезом 16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4" t="-321"/>
          <a:stretch/>
        </p:blipFill>
        <p:spPr bwMode="auto">
          <a:xfrm flipH="1">
            <a:off x="352595" y="870042"/>
            <a:ext cx="4032448" cy="2765071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572000" y="877217"/>
            <a:ext cx="4176464" cy="275072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36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6" grpId="0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16416" y="121196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800515"/>
            <a:ext cx="643183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5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02" y="40190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такое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природные зоны ?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360277" y="3520188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240292" y="179959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вопрос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xmlns="" id="{DEA51218-3AD3-4967-BFA8-DC3D1F43B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44" y="608771"/>
            <a:ext cx="9004264" cy="1815882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Природные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зоны – это пространства на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Земле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одинаковыми температурными условиями, увлажнением, почвами, растительным и животным миром.</a:t>
            </a:r>
            <a:r>
              <a:rPr lang="ru-RU" sz="2800" b="1" dirty="0" smtClean="0">
                <a:solidFill>
                  <a:srgbClr val="2143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2800" b="1" dirty="0">
              <a:solidFill>
                <a:srgbClr val="2143E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Стрелка вправо с вырезом 16">
            <a:hlinkClick r:id="" action="ppaction://hlinkshowjump?jump=nextslide"/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240022" y="3391173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2488428"/>
            <a:ext cx="4817866" cy="2874106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07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</p:childTnLst>
        </p:cTn>
      </p:par>
    </p:tnLst>
    <p:bldLst>
      <p:bldP spid="7170" grpId="0"/>
      <p:bldP spid="16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40190"/>
            <a:ext cx="5904656" cy="657070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Зона арктических пустынь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9521" y="697260"/>
            <a:ext cx="6856544" cy="400250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233" y="4699768"/>
            <a:ext cx="8712546" cy="830997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Найдите </a:t>
            </a:r>
            <a:r>
              <a:rPr lang="ru-RU" sz="2400" b="1" dirty="0">
                <a:latin typeface="Comic Sans MS" pitchFamily="66" charset="0"/>
              </a:rPr>
              <a:t>на карте зону арктических пустынь.</a:t>
            </a:r>
            <a:br>
              <a:rPr lang="ru-RU" sz="2400" b="1" dirty="0">
                <a:latin typeface="Comic Sans MS" pitchFamily="66" charset="0"/>
              </a:rPr>
            </a:br>
            <a:r>
              <a:rPr lang="ru-RU" sz="2400" b="1" dirty="0">
                <a:latin typeface="Comic Sans MS" pitchFamily="66" charset="0"/>
              </a:rPr>
              <a:t>Что вы можете рассказать по карте об этой зоне? 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qpasstest.com/wp-content/uploads/optimized/QPASS-Red-Fla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6069" y="777021"/>
            <a:ext cx="490631" cy="5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qpasstest.com/wp-content/uploads/optimized/QPASS-Red-Fla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7836" y="1048432"/>
            <a:ext cx="490631" cy="5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qpasstest.com/wp-content/uploads/optimized/QPASS-Red-Fla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0751" y="1201316"/>
            <a:ext cx="490631" cy="5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qpasstest.com/wp-content/uploads/optimized/QPASS-Red-Fla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942" y="679569"/>
            <a:ext cx="490631" cy="5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29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5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40190"/>
            <a:ext cx="5904656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Арктика 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057300"/>
            <a:ext cx="4914894" cy="367240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6414" y="446680"/>
            <a:ext cx="3509620" cy="452431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400" b="1" dirty="0" smtClean="0">
              <a:latin typeface="Comic Sans MS" panose="030F0702030302020204" pitchFamily="66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Comic Sans MS" panose="030F0702030302020204" pitchFamily="66" charset="0"/>
              </a:rPr>
              <a:t>Арктика </a:t>
            </a:r>
            <a:r>
              <a:rPr lang="ru-RU" sz="2400" b="1" dirty="0">
                <a:latin typeface="Comic Sans MS" pitchFamily="66" charset="0"/>
              </a:rPr>
              <a:t>– это всё огромное пространство Северного Ледовитого океана вместе с морями и океанами</a:t>
            </a:r>
            <a:r>
              <a:rPr lang="ru-RU" sz="2400" b="1" dirty="0" smtClean="0">
                <a:latin typeface="Comic Sans MS" pitchFamily="66" charset="0"/>
              </a:rPr>
              <a:t>.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В </a:t>
            </a:r>
            <a:r>
              <a:rPr lang="ru-RU" sz="2400" b="1" dirty="0" smtClean="0">
                <a:latin typeface="Comic Sans MS" pitchFamily="66" charset="0"/>
              </a:rPr>
              <a:t>переводе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с греческого </a:t>
            </a:r>
            <a:r>
              <a:rPr lang="ru-RU" sz="2400" b="1" u="sng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arktikos</a:t>
            </a:r>
            <a:r>
              <a:rPr lang="ru-RU" sz="2400" b="1" dirty="0">
                <a:latin typeface="Comic Sans MS" pitchFamily="66" charset="0"/>
              </a:rPr>
              <a:t> — северный, </a:t>
            </a:r>
            <a:endParaRPr lang="ru-RU" sz="24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sz="2400" b="1" u="sng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аrctos</a:t>
            </a:r>
            <a:r>
              <a:rPr lang="ru-RU" sz="2400" b="1" dirty="0">
                <a:latin typeface="Comic Sans MS" pitchFamily="66" charset="0"/>
              </a:rPr>
              <a:t> — медведь.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0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5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99553" y="329938"/>
            <a:ext cx="2878147" cy="191876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559" y="2316649"/>
            <a:ext cx="7927055" cy="830997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Comic Sans MS" panose="030F0702030302020204" pitchFamily="66" charset="0"/>
              </a:rPr>
              <a:t>На </a:t>
            </a:r>
            <a:r>
              <a:rPr lang="ru-RU" sz="2400" b="1" dirty="0">
                <a:latin typeface="Comic Sans MS" panose="030F0702030302020204" pitchFamily="66" charset="0"/>
              </a:rPr>
              <a:t>островах Арктики расположена зона арктических пустынь, или ледяная зона.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62380" y="334464"/>
            <a:ext cx="2857426" cy="1909713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69182" y="3329217"/>
            <a:ext cx="2904534" cy="197127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3306897"/>
            <a:ext cx="2904534" cy="199359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6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7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086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184" y="391700"/>
            <a:ext cx="3264361" cy="2285053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3197" y="625252"/>
            <a:ext cx="4608090" cy="452431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Океан </a:t>
            </a:r>
            <a:r>
              <a:rPr lang="ru-RU" sz="2400" b="1" dirty="0">
                <a:latin typeface="Comic Sans MS" pitchFamily="66" charset="0"/>
              </a:rPr>
              <a:t>и острова покрыты толстым ледяным панцирем. </a:t>
            </a:r>
          </a:p>
          <a:p>
            <a:pPr>
              <a:buNone/>
            </a:pPr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	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Лишь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кое-где на островах его нет, но и здесь суша промерзает на много метров в глубину. </a:t>
            </a:r>
          </a:p>
          <a:p>
            <a:pPr>
              <a:buNone/>
            </a:pPr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	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Почва </a:t>
            </a:r>
            <a:r>
              <a:rPr lang="ru-RU" sz="2400" b="1" dirty="0">
                <a:latin typeface="Comic Sans MS" pitchFamily="66" charset="0"/>
              </a:rPr>
              <a:t>на арктических островах почти совсем не образуется</a:t>
            </a:r>
            <a:r>
              <a:rPr lang="ru-RU" sz="2400" b="1" dirty="0" smtClean="0">
                <a:latin typeface="Comic Sans MS" pitchFamily="66" charset="0"/>
              </a:rPr>
              <a:t>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183" y="2820769"/>
            <a:ext cx="3264362" cy="244827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7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184" y="306476"/>
            <a:ext cx="3503752" cy="233500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960" y="430691"/>
            <a:ext cx="4608090" cy="4819781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Летом в </a:t>
            </a:r>
            <a:r>
              <a:rPr lang="ru-RU" sz="2400" b="1" dirty="0" smtClean="0">
                <a:latin typeface="Comic Sans MS" pitchFamily="66" charset="0"/>
              </a:rPr>
              <a:t>Арктике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Comic Sans MS" pitchFamily="66" charset="0"/>
              </a:rPr>
              <a:t>полярный день</a:t>
            </a:r>
            <a:r>
              <a:rPr lang="ru-RU" sz="2400" b="1" dirty="0">
                <a:latin typeface="Comic Sans MS" pitchFamily="66" charset="0"/>
              </a:rPr>
              <a:t>.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400" b="1" dirty="0">
                <a:latin typeface="Comic Sans MS" pitchFamily="66" charset="0"/>
              </a:rPr>
              <a:t>Несколько месяцев не заходит солнце и круглые сутки светло. </a:t>
            </a:r>
            <a:endParaRPr lang="ru-RU" sz="2400" b="1" dirty="0" smtClean="0">
              <a:latin typeface="Comic Sans MS" pitchFamily="66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ru-RU" sz="2400" b="1" dirty="0" smtClean="0">
                <a:latin typeface="Comic Sans MS" pitchFamily="66" charset="0"/>
              </a:rPr>
              <a:t>Но </a:t>
            </a:r>
            <a:r>
              <a:rPr lang="ru-RU" sz="2400" b="1" dirty="0">
                <a:latin typeface="Comic Sans MS" pitchFamily="66" charset="0"/>
              </a:rPr>
              <a:t>не тепло.</a:t>
            </a:r>
            <a:r>
              <a:rPr lang="ru-RU" sz="2400" b="1" dirty="0">
                <a:latin typeface="Times New Roman" pitchFamily="18" charset="0"/>
              </a:rPr>
              <a:t>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400" b="1" dirty="0" smtClean="0">
                <a:solidFill>
                  <a:srgbClr val="442920"/>
                </a:solidFill>
                <a:latin typeface="Comic Sans MS" pitchFamily="66" charset="0"/>
              </a:rPr>
              <a:t>Температура </a:t>
            </a:r>
            <a:r>
              <a:rPr lang="ru-RU" sz="2400" b="1" dirty="0">
                <a:solidFill>
                  <a:srgbClr val="442920"/>
                </a:solidFill>
                <a:latin typeface="Comic Sans MS" pitchFamily="66" charset="0"/>
              </a:rPr>
              <a:t>лишь на несколько градусов выше нуля.</a:t>
            </a:r>
            <a:r>
              <a:rPr lang="ru-RU" sz="2400" b="1" dirty="0">
                <a:solidFill>
                  <a:srgbClr val="44292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442920"/>
                </a:solidFill>
                <a:latin typeface="Comic Sans MS" pitchFamily="66" charset="0"/>
              </a:rPr>
              <a:t>В самый теплый месяц температура воздуха не </a:t>
            </a:r>
            <a:r>
              <a:rPr lang="ru-RU" sz="2400" b="1" dirty="0" smtClean="0">
                <a:solidFill>
                  <a:srgbClr val="442920"/>
                </a:solidFill>
                <a:latin typeface="Comic Sans MS" pitchFamily="66" charset="0"/>
              </a:rPr>
              <a:t>превышает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400" b="1" dirty="0" smtClean="0">
                <a:solidFill>
                  <a:srgbClr val="44292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442920"/>
                </a:solidFill>
                <a:latin typeface="Comic Sans MS" pitchFamily="66" charset="0"/>
              </a:rPr>
              <a:t>+ 5 °C</a:t>
            </a:r>
            <a:r>
              <a:rPr lang="ru-RU" sz="2400" b="1" dirty="0" smtClean="0">
                <a:solidFill>
                  <a:srgbClr val="442920"/>
                </a:solidFill>
                <a:latin typeface="Comic Sans MS" pitchFamily="66" charset="0"/>
              </a:rPr>
              <a:t> </a:t>
            </a:r>
            <a:endParaRPr lang="ru-RU" sz="2400" b="1" dirty="0">
              <a:solidFill>
                <a:srgbClr val="442920"/>
              </a:solidFill>
              <a:latin typeface="Comic Sans MS" pitchFamily="66" charset="0"/>
            </a:endParaRP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182" y="2912590"/>
            <a:ext cx="3503753" cy="239318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33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184" y="306515"/>
            <a:ext cx="3503752" cy="233492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960" y="430691"/>
            <a:ext cx="4608090" cy="5336846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Зимой наступает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sz="2400" u="sng" dirty="0">
                <a:solidFill>
                  <a:srgbClr val="C00000"/>
                </a:solidFill>
                <a:latin typeface="Comic Sans MS" pitchFamily="66" charset="0"/>
              </a:rPr>
              <a:t>полярная ночь</a:t>
            </a:r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.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Несколько </a:t>
            </a:r>
            <a:r>
              <a:rPr lang="ru-RU" sz="2400" b="1" dirty="0">
                <a:latin typeface="Comic Sans MS" pitchFamily="66" charset="0"/>
              </a:rPr>
              <a:t>месяцев подряд солнце совсем не показывается – темнота. Только светит луна и мерцают звёзды.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442920"/>
                </a:solidFill>
                <a:latin typeface="Comic Sans MS" pitchFamily="66" charset="0"/>
              </a:rPr>
              <a:t>Дуют </a:t>
            </a:r>
            <a:r>
              <a:rPr lang="ru-RU" sz="2400" b="1" dirty="0">
                <a:solidFill>
                  <a:srgbClr val="442920"/>
                </a:solidFill>
                <a:latin typeface="Comic Sans MS" pitchFamily="66" charset="0"/>
              </a:rPr>
              <a:t>сильные ветры, часто бушует пурга. Температура понижается до -60°С. </a:t>
            </a:r>
          </a:p>
          <a:p>
            <a:pPr>
              <a:buNone/>
            </a:pPr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	</a:t>
            </a:r>
          </a:p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Иногда </a:t>
            </a:r>
            <a:r>
              <a:rPr lang="ru-RU" sz="2400" b="1" dirty="0">
                <a:latin typeface="Comic Sans MS" pitchFamily="66" charset="0"/>
              </a:rPr>
              <a:t>возникают </a:t>
            </a:r>
            <a:endParaRPr lang="ru-RU" sz="24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sz="2400" b="1" u="sng" dirty="0" smtClean="0">
                <a:solidFill>
                  <a:srgbClr val="C00000"/>
                </a:solidFill>
                <a:latin typeface="Comic Sans MS" pitchFamily="66" charset="0"/>
              </a:rPr>
              <a:t>полярные </a:t>
            </a:r>
            <a:r>
              <a:rPr lang="ru-RU" sz="2400" b="1" u="sng" dirty="0">
                <a:solidFill>
                  <a:srgbClr val="C00000"/>
                </a:solidFill>
                <a:latin typeface="Comic Sans MS" pitchFamily="66" charset="0"/>
              </a:rPr>
              <a:t>сияния</a:t>
            </a:r>
            <a:r>
              <a:rPr lang="ru-RU" sz="2400" b="1" dirty="0">
                <a:latin typeface="Comic Sans MS" pitchFamily="66" charset="0"/>
              </a:rPr>
              <a:t>.</a:t>
            </a:r>
          </a:p>
          <a:p>
            <a:pPr marL="342900" lvl="0" indent="-342900" algn="ctr">
              <a:spcBef>
                <a:spcPct val="20000"/>
              </a:spcBef>
            </a:pPr>
            <a:endParaRPr lang="ru-RU" sz="2400" b="1" dirty="0">
              <a:solidFill>
                <a:srgbClr val="442920"/>
              </a:solidFill>
              <a:latin typeface="Comic Sans MS" pitchFamily="66" charset="0"/>
            </a:endParaRP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182" y="2941548"/>
            <a:ext cx="3503753" cy="233526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6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628813" y="141494"/>
            <a:ext cx="6399570" cy="584775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Растения арктических пустынь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790" y="1381032"/>
            <a:ext cx="246157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Мхи 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71982" y="1381032"/>
            <a:ext cx="3068170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Полярные маки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244408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1511" y="2174560"/>
            <a:ext cx="2579294" cy="171523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231286" y="1381032"/>
            <a:ext cx="2448272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Лишайники 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21272" y="2174560"/>
            <a:ext cx="2575131" cy="1743125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4205" y="2174560"/>
            <a:ext cx="2622433" cy="1728192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5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6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3F131067-F9E3-41FB-89B7-11965D9A1D76}"/>
              </a:ext>
            </a:extLst>
          </p:cNvPr>
          <p:cNvSpPr/>
          <p:nvPr/>
        </p:nvSpPr>
        <p:spPr>
          <a:xfrm>
            <a:off x="49948" y="120298"/>
            <a:ext cx="1388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 на </a:t>
            </a:r>
            <a:r>
              <a:rPr lang="ru-RU" sz="1400" dirty="0" smtClean="0">
                <a:latin typeface="Comic Sans MS" pitchFamily="66" charset="0"/>
              </a:rPr>
              <a:t>картинку</a:t>
            </a:r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2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179" grpId="0"/>
      <p:bldP spid="13" grpId="0" animBg="1"/>
      <p:bldP spid="15" grpId="0" animBg="1"/>
      <p:bldP spid="26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369</Words>
  <Application>Microsoft Office PowerPoint</Application>
  <PresentationFormat>Экран (16:10)</PresentationFormat>
  <Paragraphs>81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Comic Sans MS</vt:lpstr>
      <vt:lpstr>Monotype Corsiva</vt:lpstr>
      <vt:lpstr>Times New Roman</vt:lpstr>
      <vt:lpstr>Тема Office</vt:lpstr>
      <vt:lpstr>Презентация PowerPoint</vt:lpstr>
      <vt:lpstr>Что такое природные зоны ?</vt:lpstr>
      <vt:lpstr>Зона арктических пустынь</vt:lpstr>
      <vt:lpstr>Арктика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животные приспособились к суровым условиям Арктики? </vt:lpstr>
      <vt:lpstr>Презентация PowerPoint</vt:lpstr>
      <vt:lpstr>Презентация PowerPoint</vt:lpstr>
      <vt:lpstr>Заповедник «Остров Врангеля»</vt:lpstr>
      <vt:lpstr>Заповедник «Остров Врангеля»</vt:lpstr>
      <vt:lpstr>Заповедник «Остров Врангеля»</vt:lpstr>
      <vt:lpstr>Заповедник «Остров Врангеля»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Зона арктических пустынь.Никифорова Н.В.</dc:title>
  <dc:creator>Наталья Никифорова</dc:creator>
  <cp:lastModifiedBy>Пользователь</cp:lastModifiedBy>
  <cp:revision>268</cp:revision>
  <dcterms:created xsi:type="dcterms:W3CDTF">2017-12-24T16:16:52Z</dcterms:created>
  <dcterms:modified xsi:type="dcterms:W3CDTF">2022-11-07T14:58:48Z</dcterms:modified>
</cp:coreProperties>
</file>