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58" r:id="rId5"/>
    <p:sldId id="260" r:id="rId6"/>
    <p:sldId id="256" r:id="rId7"/>
    <p:sldId id="259" r:id="rId8"/>
    <p:sldId id="261" r:id="rId9"/>
    <p:sldId id="262" r:id="rId10"/>
    <p:sldId id="263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78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Прямоуг.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1965C-D87D-48F1-8BE9-A31357AC6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950CE-A415-414D-AB31-C47CC660A757}" type="datetimeFigureOut">
              <a:rPr lang="ru-RU" smtClean="0"/>
              <a:pPr/>
              <a:t>26.03.2012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Задание2.</a:t>
            </a:r>
            <a:br>
              <a:rPr lang="ru-RU" sz="2800" dirty="0" smtClean="0"/>
            </a:br>
            <a:r>
              <a:rPr lang="ru-RU" sz="2800" dirty="0" smtClean="0"/>
              <a:t>В  каждом задании из трех предложенных  ответов выберите верный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3857652" cy="52149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Вариант 1.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1800" dirty="0" smtClean="0"/>
              <a:t>1). Укажите взаимное расположение прямых</a:t>
            </a:r>
            <a:r>
              <a:rPr lang="ru-RU" sz="1800" dirty="0" smtClean="0">
                <a:solidFill>
                  <a:srgbClr val="C00000"/>
                </a:solidFill>
              </a:rPr>
              <a:t>: 2х – у = 4  и  3х – у = 6.</a:t>
            </a:r>
          </a:p>
          <a:p>
            <a:pPr>
              <a:buNone/>
            </a:pPr>
            <a:r>
              <a:rPr lang="ru-RU" sz="1800" dirty="0" smtClean="0"/>
              <a:t>А). пересекаются;</a:t>
            </a:r>
          </a:p>
          <a:p>
            <a:pPr>
              <a:buNone/>
            </a:pPr>
            <a:r>
              <a:rPr lang="ru-RU" sz="1800" dirty="0" smtClean="0"/>
              <a:t>Б). совпадают;</a:t>
            </a:r>
          </a:p>
          <a:p>
            <a:pPr>
              <a:buNone/>
            </a:pPr>
            <a:r>
              <a:rPr lang="ru-RU" sz="1800" dirty="0" smtClean="0"/>
              <a:t>В). параллельны.</a:t>
            </a:r>
          </a:p>
          <a:p>
            <a:pPr>
              <a:buNone/>
            </a:pPr>
            <a:r>
              <a:rPr lang="ru-RU" sz="1800" dirty="0" smtClean="0"/>
              <a:t>2).Выберите систему уравнений, </a:t>
            </a:r>
          </a:p>
          <a:p>
            <a:pPr>
              <a:buNone/>
            </a:pPr>
            <a:r>
              <a:rPr lang="ru-RU" sz="1800" dirty="0" smtClean="0"/>
              <a:t>соответствующую данному чертежу.</a:t>
            </a:r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85860"/>
            <a:ext cx="4110038" cy="52149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Вариант 2.</a:t>
            </a:r>
          </a:p>
          <a:p>
            <a:pPr>
              <a:buNone/>
            </a:pPr>
            <a:r>
              <a:rPr lang="ru-RU" sz="1800" dirty="0" smtClean="0"/>
              <a:t>1). Укажите взаимное расположение прямых</a:t>
            </a:r>
            <a:r>
              <a:rPr lang="ru-RU" sz="1800" dirty="0" smtClean="0">
                <a:solidFill>
                  <a:srgbClr val="C00000"/>
                </a:solidFill>
              </a:rPr>
              <a:t>: 2х – у = 3  и  </a:t>
            </a:r>
            <a:r>
              <a:rPr lang="ru-RU" sz="1800" dirty="0" err="1" smtClean="0">
                <a:solidFill>
                  <a:srgbClr val="C00000"/>
                </a:solidFill>
              </a:rPr>
              <a:t>х</a:t>
            </a:r>
            <a:r>
              <a:rPr lang="ru-RU" sz="1800" dirty="0" smtClean="0">
                <a:solidFill>
                  <a:srgbClr val="C00000"/>
                </a:solidFill>
              </a:rPr>
              <a:t> – у = 2.</a:t>
            </a:r>
          </a:p>
          <a:p>
            <a:pPr>
              <a:buNone/>
            </a:pPr>
            <a:r>
              <a:rPr lang="ru-RU" sz="1800" dirty="0" smtClean="0"/>
              <a:t>А). пересекаются;</a:t>
            </a:r>
          </a:p>
          <a:p>
            <a:pPr>
              <a:buNone/>
            </a:pPr>
            <a:r>
              <a:rPr lang="ru-RU" sz="1800" dirty="0" smtClean="0"/>
              <a:t>Б). совпадают;</a:t>
            </a:r>
          </a:p>
          <a:p>
            <a:pPr>
              <a:buNone/>
            </a:pPr>
            <a:r>
              <a:rPr lang="ru-RU" sz="1800" dirty="0" smtClean="0"/>
              <a:t>В). параллельны.</a:t>
            </a:r>
          </a:p>
          <a:p>
            <a:pPr>
              <a:buNone/>
            </a:pPr>
            <a:r>
              <a:rPr lang="ru-RU" sz="1800" dirty="0" smtClean="0"/>
              <a:t>2).Выберите систему уравнений, </a:t>
            </a:r>
          </a:p>
          <a:p>
            <a:pPr>
              <a:buNone/>
            </a:pPr>
            <a:r>
              <a:rPr lang="ru-RU" sz="1800" dirty="0" smtClean="0"/>
              <a:t>соответствующую данному чертежу.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6" name="Группа 3"/>
          <p:cNvGrpSpPr>
            <a:grpSpLocks/>
          </p:cNvGrpSpPr>
          <p:nvPr/>
        </p:nvGrpSpPr>
        <p:grpSpPr bwMode="auto">
          <a:xfrm>
            <a:off x="571472" y="3929091"/>
            <a:ext cx="1643097" cy="2477469"/>
            <a:chOff x="2544" y="799"/>
            <a:chExt cx="3014" cy="3355"/>
          </a:xfrm>
        </p:grpSpPr>
        <p:grpSp>
          <p:nvGrpSpPr>
            <p:cNvPr id="7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10" name="Группа 1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13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7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1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2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3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4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5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7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8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29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30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1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2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3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4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5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6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7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8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9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0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1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2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3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4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5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11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12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8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111" cy="875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9" name="Поле 51"/>
            <p:cNvSpPr txBox="1">
              <a:spLocks noChangeArrowheads="1"/>
            </p:cNvSpPr>
            <p:nvPr/>
          </p:nvSpPr>
          <p:spPr bwMode="auto">
            <a:xfrm flipH="1">
              <a:off x="3330" y="799"/>
              <a:ext cx="84" cy="572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sp>
        <p:nvSpPr>
          <p:cNvPr id="46" name="Поле 42"/>
          <p:cNvSpPr txBox="1">
            <a:spLocks noChangeArrowheads="1"/>
          </p:cNvSpPr>
          <p:nvPr/>
        </p:nvSpPr>
        <p:spPr bwMode="auto">
          <a:xfrm>
            <a:off x="857224" y="5715016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 dirty="0"/>
              <a:t>0</a:t>
            </a:r>
          </a:p>
        </p:txBody>
      </p:sp>
      <p:sp>
        <p:nvSpPr>
          <p:cNvPr id="48" name="Поле 41"/>
          <p:cNvSpPr txBox="1">
            <a:spLocks noChangeArrowheads="1"/>
          </p:cNvSpPr>
          <p:nvPr/>
        </p:nvSpPr>
        <p:spPr bwMode="auto">
          <a:xfrm>
            <a:off x="1285852" y="5715016"/>
            <a:ext cx="1555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/>
              <a:t>1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714348" y="4786322"/>
            <a:ext cx="1214446" cy="10001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оле 44"/>
          <p:cNvSpPr txBox="1">
            <a:spLocks noChangeArrowheads="1"/>
          </p:cNvSpPr>
          <p:nvPr/>
        </p:nvSpPr>
        <p:spPr bwMode="auto">
          <a:xfrm>
            <a:off x="928662" y="5072074"/>
            <a:ext cx="434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/>
              <a:t>2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555682" y="4944989"/>
            <a:ext cx="1646398" cy="7575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Группа 59"/>
          <p:cNvGrpSpPr>
            <a:grpSpLocks/>
          </p:cNvGrpSpPr>
          <p:nvPr/>
        </p:nvGrpSpPr>
        <p:grpSpPr bwMode="auto">
          <a:xfrm>
            <a:off x="2571736" y="4214818"/>
            <a:ext cx="1276710" cy="746684"/>
            <a:chOff x="288" y="938"/>
            <a:chExt cx="586" cy="477"/>
          </a:xfrm>
        </p:grpSpPr>
        <p:sp>
          <p:nvSpPr>
            <p:cNvPr id="90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54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Х+ 2у =</a:t>
              </a:r>
              <a:r>
                <a:rPr lang="ru-RU" b="1" dirty="0"/>
                <a:t>4</a:t>
              </a:r>
              <a:r>
                <a:rPr lang="ru-RU" b="1" dirty="0" smtClean="0"/>
                <a:t>,</a:t>
              </a:r>
              <a:endParaRPr lang="ru-RU" b="1" dirty="0"/>
            </a:p>
            <a:p>
              <a:r>
                <a:rPr lang="ru-RU" b="1" dirty="0" smtClean="0"/>
                <a:t> 2х+у= 4;   </a:t>
              </a:r>
            </a:p>
          </p:txBody>
        </p:sp>
        <p:sp>
          <p:nvSpPr>
            <p:cNvPr id="91" name="Автофигура 61"/>
            <p:cNvSpPr>
              <a:spLocks/>
            </p:cNvSpPr>
            <p:nvPr/>
          </p:nvSpPr>
          <p:spPr bwMode="auto">
            <a:xfrm>
              <a:off x="288" y="983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grpSp>
        <p:nvGrpSpPr>
          <p:cNvPr id="92" name="Группа 59"/>
          <p:cNvGrpSpPr>
            <a:grpSpLocks/>
          </p:cNvGrpSpPr>
          <p:nvPr/>
        </p:nvGrpSpPr>
        <p:grpSpPr bwMode="auto">
          <a:xfrm>
            <a:off x="2571050" y="5714873"/>
            <a:ext cx="5762623" cy="718507"/>
            <a:chOff x="-1319" y="1623"/>
            <a:chExt cx="2645" cy="459"/>
          </a:xfrm>
        </p:grpSpPr>
        <p:sp>
          <p:nvSpPr>
            <p:cNvPr id="93" name="Поле 60"/>
            <p:cNvSpPr txBox="1">
              <a:spLocks noChangeArrowheads="1"/>
            </p:cNvSpPr>
            <p:nvPr/>
          </p:nvSpPr>
          <p:spPr bwMode="auto">
            <a:xfrm>
              <a:off x="-1286" y="1623"/>
              <a:ext cx="48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2Х+ у =5,</a:t>
              </a:r>
              <a:endParaRPr lang="ru-RU" b="1" dirty="0"/>
            </a:p>
            <a:p>
              <a:r>
                <a:rPr lang="ru-RU" b="1" dirty="0" smtClean="0"/>
                <a:t>2х+у= 4;</a:t>
              </a:r>
            </a:p>
          </p:txBody>
        </p:sp>
        <p:sp>
          <p:nvSpPr>
            <p:cNvPr id="94" name="Автофигура 61"/>
            <p:cNvSpPr>
              <a:spLocks/>
            </p:cNvSpPr>
            <p:nvPr/>
          </p:nvSpPr>
          <p:spPr bwMode="auto">
            <a:xfrm>
              <a:off x="-1319" y="1623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232" name="Поле 60"/>
            <p:cNvSpPr txBox="1">
              <a:spLocks noChangeArrowheads="1"/>
            </p:cNvSpPr>
            <p:nvPr/>
          </p:nvSpPr>
          <p:spPr bwMode="auto">
            <a:xfrm>
              <a:off x="845" y="1669"/>
              <a:ext cx="48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Х+ у =5,</a:t>
              </a:r>
              <a:endParaRPr lang="ru-RU" b="1" dirty="0"/>
            </a:p>
            <a:p>
              <a:r>
                <a:rPr lang="ru-RU" b="1" dirty="0" smtClean="0"/>
                <a:t>У = 5 -  </a:t>
              </a:r>
              <a:r>
                <a:rPr lang="ru-RU" b="1" dirty="0" err="1" smtClean="0"/>
                <a:t>х</a:t>
              </a:r>
              <a:r>
                <a:rPr lang="ru-RU" b="1" dirty="0" smtClean="0"/>
                <a:t>;</a:t>
              </a:r>
            </a:p>
          </p:txBody>
        </p:sp>
      </p:grpSp>
      <p:grpSp>
        <p:nvGrpSpPr>
          <p:cNvPr id="104" name="Группа 59"/>
          <p:cNvGrpSpPr>
            <a:grpSpLocks/>
          </p:cNvGrpSpPr>
          <p:nvPr/>
        </p:nvGrpSpPr>
        <p:grpSpPr bwMode="auto">
          <a:xfrm>
            <a:off x="2571736" y="4929198"/>
            <a:ext cx="1392180" cy="746684"/>
            <a:chOff x="288" y="938"/>
            <a:chExt cx="639" cy="477"/>
          </a:xfrm>
        </p:grpSpPr>
        <p:sp>
          <p:nvSpPr>
            <p:cNvPr id="105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60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2у+ </a:t>
              </a:r>
              <a:r>
                <a:rPr lang="ru-RU" b="1" dirty="0" err="1" smtClean="0"/>
                <a:t>х</a:t>
              </a:r>
              <a:r>
                <a:rPr lang="ru-RU" b="1" dirty="0" smtClean="0"/>
                <a:t> =5,</a:t>
              </a:r>
              <a:endParaRPr lang="ru-RU" b="1" dirty="0"/>
            </a:p>
            <a:p>
              <a:r>
                <a:rPr lang="ru-RU" b="1" dirty="0" smtClean="0"/>
                <a:t> 2х+2у= 6;   </a:t>
              </a:r>
            </a:p>
          </p:txBody>
        </p:sp>
        <p:sp>
          <p:nvSpPr>
            <p:cNvPr id="106" name="Автофигура 61"/>
            <p:cNvSpPr>
              <a:spLocks/>
            </p:cNvSpPr>
            <p:nvPr/>
          </p:nvSpPr>
          <p:spPr bwMode="auto">
            <a:xfrm>
              <a:off x="288" y="983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107" name="Поле 45"/>
          <p:cNvSpPr txBox="1">
            <a:spLocks noChangeArrowheads="1"/>
          </p:cNvSpPr>
          <p:nvPr/>
        </p:nvSpPr>
        <p:spPr bwMode="auto">
          <a:xfrm>
            <a:off x="2214546" y="4929198"/>
            <a:ext cx="385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Б)</a:t>
            </a:r>
            <a:endParaRPr lang="ru-RU" sz="1800" b="1" dirty="0"/>
          </a:p>
        </p:txBody>
      </p:sp>
      <p:sp>
        <p:nvSpPr>
          <p:cNvPr id="108" name="Поле 45"/>
          <p:cNvSpPr txBox="1">
            <a:spLocks noChangeArrowheads="1"/>
          </p:cNvSpPr>
          <p:nvPr/>
        </p:nvSpPr>
        <p:spPr bwMode="auto">
          <a:xfrm>
            <a:off x="2214546" y="5715016"/>
            <a:ext cx="386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В)</a:t>
            </a:r>
            <a:endParaRPr lang="ru-RU" sz="1800" b="1" dirty="0"/>
          </a:p>
        </p:txBody>
      </p:sp>
      <p:sp>
        <p:nvSpPr>
          <p:cNvPr id="127" name="Поле 45"/>
          <p:cNvSpPr txBox="1">
            <a:spLocks noChangeArrowheads="1"/>
          </p:cNvSpPr>
          <p:nvPr/>
        </p:nvSpPr>
        <p:spPr bwMode="auto">
          <a:xfrm>
            <a:off x="6858016" y="4000504"/>
            <a:ext cx="3962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А)</a:t>
            </a:r>
            <a:endParaRPr lang="ru-RU" sz="1800" b="1" dirty="0"/>
          </a:p>
        </p:txBody>
      </p:sp>
      <p:grpSp>
        <p:nvGrpSpPr>
          <p:cNvPr id="128" name="Группа 3"/>
          <p:cNvGrpSpPr>
            <a:grpSpLocks/>
          </p:cNvGrpSpPr>
          <p:nvPr/>
        </p:nvGrpSpPr>
        <p:grpSpPr bwMode="auto">
          <a:xfrm>
            <a:off x="4857752" y="4071942"/>
            <a:ext cx="1972390" cy="2389887"/>
            <a:chOff x="2544" y="726"/>
            <a:chExt cx="2972" cy="3499"/>
          </a:xfrm>
        </p:grpSpPr>
        <p:grpSp>
          <p:nvGrpSpPr>
            <p:cNvPr id="129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132" name="Группа 1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135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6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9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0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1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2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3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4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5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6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7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8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9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0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151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152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3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4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5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6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7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8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59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0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1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2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3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4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5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6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67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133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134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30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69" cy="946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131" name="Поле 51"/>
            <p:cNvSpPr txBox="1">
              <a:spLocks noChangeArrowheads="1"/>
            </p:cNvSpPr>
            <p:nvPr/>
          </p:nvSpPr>
          <p:spPr bwMode="auto">
            <a:xfrm>
              <a:off x="3943" y="726"/>
              <a:ext cx="108" cy="541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cxnSp>
        <p:nvCxnSpPr>
          <p:cNvPr id="223" name="Прямая соединительная линия 222"/>
          <p:cNvCxnSpPr/>
          <p:nvPr/>
        </p:nvCxnSpPr>
        <p:spPr>
          <a:xfrm rot="5400000">
            <a:off x="1678773" y="4107649"/>
            <a:ext cx="5500702" cy="1588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Группа 59"/>
          <p:cNvGrpSpPr>
            <a:grpSpLocks/>
          </p:cNvGrpSpPr>
          <p:nvPr/>
        </p:nvGrpSpPr>
        <p:grpSpPr bwMode="auto">
          <a:xfrm>
            <a:off x="7143768" y="4214818"/>
            <a:ext cx="1337713" cy="746684"/>
            <a:chOff x="288" y="938"/>
            <a:chExt cx="614" cy="477"/>
          </a:xfrm>
        </p:grpSpPr>
        <p:sp>
          <p:nvSpPr>
            <p:cNvPr id="225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576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Х- 2у =1,</a:t>
              </a:r>
              <a:endParaRPr lang="ru-RU" b="1" dirty="0"/>
            </a:p>
            <a:p>
              <a:r>
                <a:rPr lang="ru-RU" b="1" dirty="0" smtClean="0"/>
                <a:t> 2х- у = 5;   </a:t>
              </a:r>
            </a:p>
          </p:txBody>
        </p:sp>
        <p:sp>
          <p:nvSpPr>
            <p:cNvPr id="226" name="Автофигура 61"/>
            <p:cNvSpPr>
              <a:spLocks/>
            </p:cNvSpPr>
            <p:nvPr/>
          </p:nvSpPr>
          <p:spPr bwMode="auto">
            <a:xfrm>
              <a:off x="288" y="983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227" name="Поле 45"/>
          <p:cNvSpPr txBox="1">
            <a:spLocks noChangeArrowheads="1"/>
          </p:cNvSpPr>
          <p:nvPr/>
        </p:nvSpPr>
        <p:spPr bwMode="auto">
          <a:xfrm>
            <a:off x="6786578" y="5000636"/>
            <a:ext cx="385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Б)</a:t>
            </a:r>
            <a:endParaRPr lang="ru-RU" sz="1800" b="1" dirty="0"/>
          </a:p>
        </p:txBody>
      </p:sp>
      <p:grpSp>
        <p:nvGrpSpPr>
          <p:cNvPr id="228" name="Группа 59"/>
          <p:cNvGrpSpPr>
            <a:grpSpLocks/>
          </p:cNvGrpSpPr>
          <p:nvPr/>
        </p:nvGrpSpPr>
        <p:grpSpPr bwMode="auto">
          <a:xfrm>
            <a:off x="7143769" y="5000636"/>
            <a:ext cx="1453184" cy="746684"/>
            <a:chOff x="288" y="938"/>
            <a:chExt cx="667" cy="477"/>
          </a:xfrm>
        </p:grpSpPr>
        <p:sp>
          <p:nvSpPr>
            <p:cNvPr id="229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62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2Х - 3у =7,</a:t>
              </a:r>
              <a:endParaRPr lang="ru-RU" b="1" dirty="0"/>
            </a:p>
            <a:p>
              <a:r>
                <a:rPr lang="ru-RU" b="1" dirty="0" smtClean="0"/>
                <a:t> 3х - 2у= 8;   </a:t>
              </a:r>
            </a:p>
          </p:txBody>
        </p:sp>
        <p:sp>
          <p:nvSpPr>
            <p:cNvPr id="230" name="Автофигура 61"/>
            <p:cNvSpPr>
              <a:spLocks/>
            </p:cNvSpPr>
            <p:nvPr/>
          </p:nvSpPr>
          <p:spPr bwMode="auto">
            <a:xfrm>
              <a:off x="288" y="983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231" name="Поле 45"/>
          <p:cNvSpPr txBox="1">
            <a:spLocks noChangeArrowheads="1"/>
          </p:cNvSpPr>
          <p:nvPr/>
        </p:nvSpPr>
        <p:spPr bwMode="auto">
          <a:xfrm>
            <a:off x="2143108" y="4214818"/>
            <a:ext cx="3962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А)</a:t>
            </a:r>
            <a:endParaRPr lang="ru-RU" sz="1800" b="1" dirty="0"/>
          </a:p>
        </p:txBody>
      </p:sp>
      <p:sp>
        <p:nvSpPr>
          <p:cNvPr id="233" name="Поле 45"/>
          <p:cNvSpPr txBox="1">
            <a:spLocks noChangeArrowheads="1"/>
          </p:cNvSpPr>
          <p:nvPr/>
        </p:nvSpPr>
        <p:spPr bwMode="auto">
          <a:xfrm>
            <a:off x="6858016" y="5786454"/>
            <a:ext cx="386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/>
              <a:t>В)</a:t>
            </a:r>
            <a:endParaRPr lang="ru-RU" sz="1800" b="1" dirty="0"/>
          </a:p>
        </p:txBody>
      </p:sp>
      <p:sp>
        <p:nvSpPr>
          <p:cNvPr id="234" name="Автофигура 61"/>
          <p:cNvSpPr>
            <a:spLocks/>
          </p:cNvSpPr>
          <p:nvPr/>
        </p:nvSpPr>
        <p:spPr bwMode="auto">
          <a:xfrm>
            <a:off x="7143768" y="5786454"/>
            <a:ext cx="209154" cy="676242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235" name="Поле 41"/>
          <p:cNvSpPr txBox="1">
            <a:spLocks noChangeArrowheads="1"/>
          </p:cNvSpPr>
          <p:nvPr/>
        </p:nvSpPr>
        <p:spPr bwMode="auto">
          <a:xfrm>
            <a:off x="5715008" y="5786454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 dirty="0"/>
              <a:t>1</a:t>
            </a:r>
          </a:p>
        </p:txBody>
      </p:sp>
      <p:sp>
        <p:nvSpPr>
          <p:cNvPr id="236" name="Поле 41"/>
          <p:cNvSpPr txBox="1">
            <a:spLocks noChangeArrowheads="1"/>
          </p:cNvSpPr>
          <p:nvPr/>
        </p:nvSpPr>
        <p:spPr bwMode="auto">
          <a:xfrm>
            <a:off x="6286512" y="5786454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3</a:t>
            </a:r>
            <a:endParaRPr lang="ru-RU" sz="1800" b="1" dirty="0"/>
          </a:p>
        </p:txBody>
      </p:sp>
      <p:sp>
        <p:nvSpPr>
          <p:cNvPr id="237" name="Поле 41"/>
          <p:cNvSpPr txBox="1">
            <a:spLocks noChangeArrowheads="1"/>
          </p:cNvSpPr>
          <p:nvPr/>
        </p:nvSpPr>
        <p:spPr bwMode="auto">
          <a:xfrm>
            <a:off x="5357818" y="5429264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 dirty="0"/>
              <a:t>1</a:t>
            </a:r>
          </a:p>
        </p:txBody>
      </p:sp>
      <p:sp>
        <p:nvSpPr>
          <p:cNvPr id="238" name="Поле 41"/>
          <p:cNvSpPr txBox="1">
            <a:spLocks noChangeArrowheads="1"/>
          </p:cNvSpPr>
          <p:nvPr/>
        </p:nvSpPr>
        <p:spPr bwMode="auto">
          <a:xfrm>
            <a:off x="5357818" y="5143512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2</a:t>
            </a:r>
            <a:endParaRPr lang="ru-RU" sz="1800" b="1" dirty="0"/>
          </a:p>
        </p:txBody>
      </p:sp>
      <p:cxnSp>
        <p:nvCxnSpPr>
          <p:cNvPr id="248" name="Прямая соединительная линия 247"/>
          <p:cNvCxnSpPr/>
          <p:nvPr/>
        </p:nvCxnSpPr>
        <p:spPr>
          <a:xfrm rot="5400000" flipH="1" flipV="1">
            <a:off x="6179355" y="5536421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Прямая соединительная линия 249"/>
          <p:cNvCxnSpPr/>
          <p:nvPr/>
        </p:nvCxnSpPr>
        <p:spPr>
          <a:xfrm rot="10800000">
            <a:off x="5572132" y="528638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Прямая соединительная линия 251"/>
          <p:cNvCxnSpPr/>
          <p:nvPr/>
        </p:nvCxnSpPr>
        <p:spPr>
          <a:xfrm>
            <a:off x="5214942" y="4357694"/>
            <a:ext cx="1500198" cy="1143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Прямая соединительная линия 253"/>
          <p:cNvCxnSpPr/>
          <p:nvPr/>
        </p:nvCxnSpPr>
        <p:spPr>
          <a:xfrm flipV="1">
            <a:off x="5500694" y="5072074"/>
            <a:ext cx="1285884" cy="10001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Прямая соединительная линия 269"/>
          <p:cNvCxnSpPr>
            <a:stCxn id="74" idx="3"/>
            <a:endCxn id="48" idx="0"/>
          </p:cNvCxnSpPr>
          <p:nvPr/>
        </p:nvCxnSpPr>
        <p:spPr>
          <a:xfrm>
            <a:off x="1363637" y="5256740"/>
            <a:ext cx="2" cy="458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Прямая соединительная линия 292"/>
          <p:cNvCxnSpPr/>
          <p:nvPr/>
        </p:nvCxnSpPr>
        <p:spPr>
          <a:xfrm>
            <a:off x="1142976" y="5286388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70" decel="100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770" decel="100000"/>
                                        <p:tgtEl>
                                          <p:spTgt spid="10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1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770" decel="100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770" decel="100000"/>
                                        <p:tgtEl>
                                          <p:spTgt spid="2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4" dur="77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6" dur="77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770" decel="100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770" decel="100000"/>
                                        <p:tgtEl>
                                          <p:spTgt spid="2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5" dur="77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7" dur="77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7" grpId="0"/>
      <p:bldP spid="108" grpId="0"/>
      <p:bldP spid="127" grpId="0"/>
      <p:bldP spid="227" grpId="0"/>
      <p:bldP spid="231" grpId="0"/>
      <p:bldP spid="2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29684" cy="207170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700" b="1" i="1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700" b="1" i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700" b="1" i="1" u="sng" dirty="0" smtClean="0">
                <a:solidFill>
                  <a:schemeClr val="accent4">
                    <a:lumMod val="75000"/>
                  </a:schemeClr>
                </a:solidFill>
              </a:rPr>
              <a:t>Задание 3.</a:t>
            </a:r>
            <a:br>
              <a:rPr lang="ru-RU" sz="2700" b="1" i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700" b="1" dirty="0" smtClean="0"/>
              <a:t>Показать, что система уравнений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бесконечно много решений. </a:t>
            </a:r>
            <a:br>
              <a:rPr lang="ru-RU" sz="2700" b="1" dirty="0" smtClean="0"/>
            </a:br>
            <a:r>
              <a:rPr lang="ru-RU" sz="2700" b="1" dirty="0" smtClean="0"/>
              <a:t>Что это означает геометрически ?</a:t>
            </a:r>
            <a:br>
              <a:rPr lang="ru-RU" sz="2700" b="1" dirty="0" smtClean="0"/>
            </a:br>
            <a:r>
              <a:rPr lang="ru-RU" sz="2800" b="1" dirty="0" smtClean="0"/>
              <a:t>   </a:t>
            </a:r>
            <a:endParaRPr lang="ru-RU" sz="28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71744"/>
            <a:ext cx="8329642" cy="3929090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sz="2800" b="1" i="1" u="sng" dirty="0" smtClean="0">
                <a:solidFill>
                  <a:schemeClr val="accent4">
                    <a:lumMod val="75000"/>
                  </a:schemeClr>
                </a:solidFill>
              </a:rPr>
              <a:t>Решение.</a:t>
            </a:r>
          </a:p>
          <a:p>
            <a:r>
              <a:rPr lang="ru-RU" sz="2800" b="1" dirty="0" smtClean="0"/>
              <a:t>1.  Разделив обе части  первого  уравнения на 2 и</a:t>
            </a:r>
          </a:p>
          <a:p>
            <a:pPr>
              <a:buNone/>
            </a:pPr>
            <a:r>
              <a:rPr lang="ru-RU" sz="2800" b="1" dirty="0" smtClean="0"/>
              <a:t>           обе части второго  уравнения  на  3, получим</a:t>
            </a:r>
          </a:p>
          <a:p>
            <a:pPr>
              <a:buNone/>
            </a:pPr>
            <a:r>
              <a:rPr lang="ru-RU" sz="2800" b="1" dirty="0" smtClean="0"/>
              <a:t>           систему     …………………</a:t>
            </a:r>
          </a:p>
          <a:p>
            <a:pPr>
              <a:buNone/>
            </a:pPr>
            <a:r>
              <a:rPr lang="ru-RU" sz="3600" b="1" dirty="0" smtClean="0"/>
              <a:t> ·</a:t>
            </a:r>
            <a:r>
              <a:rPr lang="ru-RU" sz="2800" b="1" dirty="0" smtClean="0"/>
              <a:t>   2.    Уравнения  системы  оказались …………   это</a:t>
            </a:r>
          </a:p>
          <a:p>
            <a:pPr>
              <a:buNone/>
            </a:pPr>
            <a:r>
              <a:rPr lang="ru-RU" sz="2800" b="1" dirty="0" smtClean="0"/>
              <a:t>           означает, что  система …….  Геометрически  это   </a:t>
            </a:r>
          </a:p>
          <a:p>
            <a:pPr>
              <a:buNone/>
            </a:pPr>
            <a:r>
              <a:rPr lang="ru-RU" sz="2800" b="1" dirty="0" smtClean="0"/>
              <a:t>           означает, что  графиками  этих  уравнений   </a:t>
            </a:r>
          </a:p>
          <a:p>
            <a:pPr>
              <a:buNone/>
            </a:pPr>
            <a:r>
              <a:rPr lang="ru-RU" sz="2800" b="1" dirty="0" smtClean="0"/>
              <a:t>           являются………….                           </a:t>
            </a:r>
          </a:p>
        </p:txBody>
      </p:sp>
      <p:grpSp>
        <p:nvGrpSpPr>
          <p:cNvPr id="7" name="Группа 59"/>
          <p:cNvGrpSpPr>
            <a:grpSpLocks/>
          </p:cNvGrpSpPr>
          <p:nvPr/>
        </p:nvGrpSpPr>
        <p:grpSpPr bwMode="auto">
          <a:xfrm>
            <a:off x="5572132" y="357166"/>
            <a:ext cx="3165630" cy="1384798"/>
            <a:chOff x="288" y="938"/>
            <a:chExt cx="1453" cy="1170"/>
          </a:xfrm>
        </p:grpSpPr>
        <p:sp>
          <p:nvSpPr>
            <p:cNvPr id="8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1415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 </a:t>
              </a:r>
              <a:r>
                <a:rPr lang="ru-RU" sz="2800" b="1" dirty="0" smtClean="0"/>
                <a:t>6Х- 12у =4</a:t>
              </a:r>
              <a:endParaRPr lang="ru-RU" sz="2800" b="1" dirty="0"/>
            </a:p>
            <a:p>
              <a:r>
                <a:rPr lang="ru-RU" sz="2800" b="1" dirty="0" smtClean="0"/>
                <a:t> 9х- 18у= 6,  </a:t>
              </a:r>
              <a:r>
                <a:rPr lang="ru-RU" sz="2400" b="1" dirty="0" smtClean="0"/>
                <a:t>имеет</a:t>
              </a:r>
              <a:r>
                <a:rPr lang="ru-RU" sz="2800" b="1" dirty="0" smtClean="0"/>
                <a:t> </a:t>
              </a:r>
            </a:p>
            <a:p>
              <a:r>
                <a:rPr lang="ru-RU" sz="2800" b="1" dirty="0" smtClean="0"/>
                <a:t>   </a:t>
              </a:r>
            </a:p>
          </p:txBody>
        </p:sp>
        <p:sp>
          <p:nvSpPr>
            <p:cNvPr id="9" name="Автофигура 61"/>
            <p:cNvSpPr>
              <a:spLocks/>
            </p:cNvSpPr>
            <p:nvPr/>
          </p:nvSpPr>
          <p:spPr bwMode="auto">
            <a:xfrm>
              <a:off x="288" y="983"/>
              <a:ext cx="33" cy="679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10" name="Автофигура 61"/>
          <p:cNvSpPr>
            <a:spLocks/>
          </p:cNvSpPr>
          <p:nvPr/>
        </p:nvSpPr>
        <p:spPr bwMode="auto">
          <a:xfrm>
            <a:off x="2857488" y="3857628"/>
            <a:ext cx="45719" cy="642941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1.  Учебник «Алгебра 7», </a:t>
            </a:r>
          </a:p>
          <a:p>
            <a:pPr>
              <a:buNone/>
            </a:pPr>
            <a:r>
              <a:rPr lang="ru-RU" dirty="0" smtClean="0"/>
              <a:t>        авторы Ш.А.Алимов и др.   § 36</a:t>
            </a:r>
          </a:p>
          <a:p>
            <a:pPr>
              <a:buNone/>
            </a:pPr>
            <a:r>
              <a:rPr lang="ru-RU" dirty="0" smtClean="0"/>
              <a:t>         № 644(2), 645(4), 648(2).</a:t>
            </a:r>
          </a:p>
          <a:p>
            <a:pPr>
              <a:buNone/>
            </a:pPr>
            <a:r>
              <a:rPr lang="ru-RU" dirty="0" smtClean="0"/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/>
              <a:t>         авторы Ю.М.Колягин и др.</a:t>
            </a:r>
          </a:p>
          <a:p>
            <a:pPr>
              <a:buNone/>
            </a:pPr>
            <a:r>
              <a:rPr lang="ru-RU" dirty="0" smtClean="0"/>
              <a:t>         § 36,  № (9).</a:t>
            </a:r>
          </a:p>
          <a:p>
            <a:pPr>
              <a:buNone/>
            </a:pPr>
            <a:r>
              <a:rPr lang="ru-RU" dirty="0" smtClean="0"/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/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/>
              <a:t>        § 36 ( стр. 94) № 5(2).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55385">
            <a:off x="306284" y="2011472"/>
            <a:ext cx="84393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Impact"/>
              </a:rPr>
              <a:t>Спасибо  всем  за  работу</a:t>
            </a:r>
            <a:endParaRPr lang="ru-RU" sz="8800" kern="10" dirty="0">
              <a:ln w="9525"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Для уравнения вида  </a:t>
            </a:r>
            <a:r>
              <a:rPr lang="ru-RU" sz="3600" b="1" i="1" dirty="0" smtClean="0">
                <a:solidFill>
                  <a:srgbClr val="002060"/>
                </a:solidFill>
              </a:rPr>
              <a:t>ах + </a:t>
            </a:r>
            <a:r>
              <a:rPr lang="en-US" sz="3600" b="1" i="1" dirty="0" smtClean="0">
                <a:solidFill>
                  <a:srgbClr val="002060"/>
                </a:solidFill>
              </a:rPr>
              <a:t>b</a:t>
            </a:r>
            <a:r>
              <a:rPr lang="ru-RU" sz="3600" b="1" i="1" dirty="0" smtClean="0">
                <a:solidFill>
                  <a:srgbClr val="002060"/>
                </a:solidFill>
              </a:rPr>
              <a:t> у = с  </a:t>
            </a:r>
            <a:r>
              <a:rPr lang="ru-RU" sz="2400" b="1" i="1" dirty="0" smtClean="0">
                <a:solidFill>
                  <a:srgbClr val="002060"/>
                </a:solidFill>
              </a:rPr>
              <a:t>найти значения 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а, </a:t>
            </a:r>
            <a:r>
              <a:rPr lang="en-US" sz="3600" b="1" i="1" dirty="0" smtClean="0">
                <a:solidFill>
                  <a:srgbClr val="002060"/>
                </a:solidFill>
              </a:rPr>
              <a:t>b</a:t>
            </a:r>
            <a:r>
              <a:rPr lang="ru-RU" sz="3600" b="1" i="1" dirty="0" smtClean="0">
                <a:solidFill>
                  <a:srgbClr val="002060"/>
                </a:solidFill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</a:rPr>
              <a:t>и  </a:t>
            </a:r>
            <a:r>
              <a:rPr lang="ru-RU" sz="4000" b="1" i="1" dirty="0" smtClean="0">
                <a:solidFill>
                  <a:srgbClr val="002060"/>
                </a:solidFill>
              </a:rPr>
              <a:t>с</a:t>
            </a:r>
            <a:r>
              <a:rPr lang="ru-RU" sz="2400" b="1" i="1" dirty="0" smtClean="0">
                <a:solidFill>
                  <a:srgbClr val="002060"/>
                </a:solidFill>
              </a:rPr>
              <a:t>  и  заполнить  таблицу: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9" y="1785925"/>
          <a:ext cx="8329643" cy="4572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5"/>
                <a:gridCol w="1785950"/>
                <a:gridCol w="1928826"/>
                <a:gridCol w="1614472"/>
              </a:tblGrid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solidFill>
                            <a:schemeClr val="bg1"/>
                          </a:solidFill>
                        </a:rPr>
                        <a:t>ах + </a:t>
                      </a:r>
                      <a:r>
                        <a:rPr lang="en-US" sz="3200" b="0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ru-RU" sz="3200" b="0" i="1" dirty="0" smtClean="0">
                          <a:solidFill>
                            <a:schemeClr val="bg1"/>
                          </a:solidFill>
                        </a:rPr>
                        <a:t> у = с </a:t>
                      </a:r>
                      <a:endParaRPr lang="ru-RU" sz="3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ru-RU" sz="3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chemeClr val="bg1"/>
                          </a:solidFill>
                        </a:rPr>
                        <a:t>с 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6х – 2у = - 5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Х + 0,5 у = 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0,75х – у = 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- 0,25х + у = 1,5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уравнения вида  </a:t>
            </a: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ах + </a:t>
            </a:r>
            <a:r>
              <a:rPr kumimoji="0" lang="en-US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 = с  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найти значения  </a:t>
            </a:r>
            <a:b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а, </a:t>
            </a:r>
            <a:r>
              <a:rPr kumimoji="0" lang="en-US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 </a:t>
            </a:r>
            <a:r>
              <a:rPr kumimoji="0" lang="ru-RU" sz="40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</a:t>
            </a:r>
            <a:r>
              <a:rPr kumimoji="0" lang="ru-RU" sz="24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и  заполнить  таблицу: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357159" y="1785925"/>
          <a:ext cx="8329643" cy="4572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5"/>
                <a:gridCol w="1785950"/>
                <a:gridCol w="1928826"/>
                <a:gridCol w="1614472"/>
              </a:tblGrid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solidFill>
                            <a:schemeClr val="bg1"/>
                          </a:solidFill>
                        </a:rPr>
                        <a:t>ах + </a:t>
                      </a:r>
                      <a:r>
                        <a:rPr lang="en-US" sz="3200" b="0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ru-RU" sz="3200" b="0" i="1" dirty="0" smtClean="0">
                          <a:solidFill>
                            <a:schemeClr val="bg1"/>
                          </a:solidFill>
                        </a:rPr>
                        <a:t> у = с </a:t>
                      </a:r>
                      <a:endParaRPr lang="ru-RU" sz="32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0" i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ru-RU" sz="3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chemeClr val="bg1"/>
                          </a:solidFill>
                        </a:rPr>
                        <a:t>с 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6х – 2у = - 5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-5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Х + 0,5 у = 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0,5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0,75х – у = 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0,75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440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- 0,25х + у = 1,5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-0,25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smtClean="0">
                          <a:solidFill>
                            <a:srgbClr val="FF0000"/>
                          </a:solidFill>
                        </a:rPr>
                        <a:t>1,5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702" y="-27750"/>
            <a:ext cx="7872575" cy="4287442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/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Графический способ    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   </a:t>
            </a: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/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685800" y="4857760"/>
            <a:ext cx="7772400" cy="1238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0" y="4786322"/>
            <a:ext cx="9144000" cy="207167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научить графическому способу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800" noProof="0" dirty="0" smtClean="0">
                <a:solidFill>
                  <a:srgbClr val="FFFF00"/>
                </a:solidFill>
              </a:rPr>
              <a:t>               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решения систем   линейных уравнений </a:t>
            </a:r>
            <a:r>
              <a:rPr lang="ru-RU" sz="2800" dirty="0" smtClean="0">
                <a:solidFill>
                  <a:srgbClr val="FFFF00"/>
                </a:solidFill>
              </a:rPr>
              <a:t> с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                двумя   неизвестными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 истории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Благодаря  методу  координат,  созданному  в  17 веке Ферма  и  Декартом, стало  возможным  геометрическое  решение  уравнений  систем. Так  называемый  </a:t>
            </a:r>
            <a:r>
              <a:rPr lang="ru-RU" i="1" dirty="0" smtClean="0"/>
              <a:t>графический  метод  </a:t>
            </a:r>
            <a:r>
              <a:rPr lang="ru-RU" dirty="0" smtClean="0"/>
              <a:t>решения  состоит  в  построении  абсциссы  </a:t>
            </a:r>
            <a:r>
              <a:rPr lang="ru-RU" dirty="0" err="1" smtClean="0">
                <a:solidFill>
                  <a:schemeClr val="bg1"/>
                </a:solidFill>
              </a:rPr>
              <a:t>х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dirty="0" smtClean="0"/>
              <a:t>и  ординаты  </a:t>
            </a:r>
            <a:r>
              <a:rPr lang="ru-RU" dirty="0" smtClean="0">
                <a:solidFill>
                  <a:schemeClr val="bg1"/>
                </a:solidFill>
              </a:rPr>
              <a:t>у </a:t>
            </a:r>
            <a:r>
              <a:rPr lang="ru-RU" dirty="0" smtClean="0"/>
              <a:t> точки  пересечения  двух  соответствующих  прямых.</a:t>
            </a:r>
            <a:endParaRPr lang="ru-RU" dirty="0"/>
          </a:p>
        </p:txBody>
      </p:sp>
      <p:grpSp>
        <p:nvGrpSpPr>
          <p:cNvPr id="5" name="Группа 3"/>
          <p:cNvGrpSpPr>
            <a:grpSpLocks noGrp="1"/>
          </p:cNvGrpSpPr>
          <p:nvPr>
            <p:ph sz="half" idx="2"/>
          </p:nvPr>
        </p:nvGrpSpPr>
        <p:grpSpPr bwMode="auto">
          <a:xfrm>
            <a:off x="4500562" y="928255"/>
            <a:ext cx="4644241" cy="5410118"/>
            <a:chOff x="2544" y="744"/>
            <a:chExt cx="3145" cy="3096"/>
          </a:xfrm>
        </p:grpSpPr>
        <p:grpSp>
          <p:nvGrpSpPr>
            <p:cNvPr id="6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18" name="Группа 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21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2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3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4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5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7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8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9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0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1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2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3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4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5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6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37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38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9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0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1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2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3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4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5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6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7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8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9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0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1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2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3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19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20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2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242" cy="370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17" name="Поле 51"/>
            <p:cNvSpPr txBox="1">
              <a:spLocks noChangeArrowheads="1"/>
            </p:cNvSpPr>
            <p:nvPr/>
          </p:nvSpPr>
          <p:spPr bwMode="auto">
            <a:xfrm flipH="1">
              <a:off x="3512" y="744"/>
              <a:ext cx="145" cy="211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4286248" y="2643182"/>
            <a:ext cx="3500462" cy="250033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5536413" y="3107529"/>
            <a:ext cx="3643338" cy="18573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500034" y="428604"/>
            <a:ext cx="3697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  истории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Блок-схема: узел 59"/>
          <p:cNvSpPr/>
          <p:nvPr/>
        </p:nvSpPr>
        <p:spPr>
          <a:xfrm>
            <a:off x="6572264" y="2786058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>
            <a:stCxn id="60" idx="4"/>
          </p:cNvCxnSpPr>
          <p:nvPr/>
        </p:nvCxnSpPr>
        <p:spPr>
          <a:xfrm rot="5400000">
            <a:off x="5607851" y="4179099"/>
            <a:ext cx="2214578" cy="1588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60" idx="2"/>
          </p:cNvCxnSpPr>
          <p:nvPr/>
        </p:nvCxnSpPr>
        <p:spPr>
          <a:xfrm rot="10800000" flipV="1">
            <a:off x="6143638" y="2928934"/>
            <a:ext cx="428627" cy="2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Выноска-облако 68"/>
          <p:cNvSpPr/>
          <p:nvPr/>
        </p:nvSpPr>
        <p:spPr>
          <a:xfrm rot="212257">
            <a:off x="2957879" y="5759171"/>
            <a:ext cx="2969367" cy="1030132"/>
          </a:xfrm>
          <a:prstGeom prst="cloudCallout">
            <a:avLst>
              <a:gd name="adj1" fmla="val 22014"/>
              <a:gd name="adj2" fmla="val -114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а₁ </a:t>
            </a:r>
            <a:r>
              <a:rPr lang="ru-RU" sz="2400" dirty="0" err="1" smtClean="0"/>
              <a:t>х</a:t>
            </a:r>
            <a:r>
              <a:rPr lang="ru-RU" sz="2400" dirty="0" smtClean="0"/>
              <a:t> + </a:t>
            </a:r>
            <a:r>
              <a:rPr lang="en-US" sz="2400" dirty="0" smtClean="0"/>
              <a:t>b</a:t>
            </a:r>
            <a:r>
              <a:rPr lang="ru-RU" sz="2400" dirty="0" smtClean="0"/>
              <a:t> </a:t>
            </a:r>
            <a:r>
              <a:rPr lang="en-US" sz="2400" dirty="0" smtClean="0"/>
              <a:t>₁</a:t>
            </a:r>
            <a:r>
              <a:rPr lang="ru-RU" sz="2400" dirty="0" smtClean="0"/>
              <a:t> </a:t>
            </a:r>
            <a:r>
              <a:rPr lang="en-US" sz="2400" dirty="0" smtClean="0"/>
              <a:t>y=  c₁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0" name="Выноска-облако 69"/>
          <p:cNvSpPr/>
          <p:nvPr/>
        </p:nvSpPr>
        <p:spPr>
          <a:xfrm rot="934432">
            <a:off x="7119166" y="2473529"/>
            <a:ext cx="2088743" cy="1166701"/>
          </a:xfrm>
          <a:prstGeom prst="cloudCallout">
            <a:avLst>
              <a:gd name="adj1" fmla="val -10405"/>
              <a:gd name="adj2" fmla="val 119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a₂</a:t>
            </a:r>
            <a:r>
              <a:rPr lang="ru-RU" sz="2000" dirty="0" smtClean="0"/>
              <a:t> </a:t>
            </a:r>
            <a:r>
              <a:rPr lang="ru-RU" sz="2000" dirty="0" err="1" smtClean="0"/>
              <a:t>х</a:t>
            </a:r>
            <a:r>
              <a:rPr lang="ru-RU" sz="2000" dirty="0" smtClean="0"/>
              <a:t> + </a:t>
            </a:r>
            <a:r>
              <a:rPr lang="en-US" sz="2000" dirty="0" smtClean="0"/>
              <a:t>b₂ y = c₂</a:t>
            </a:r>
            <a:endParaRPr lang="ru-RU" sz="20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5572132" y="2714620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</a:t>
            </a:r>
            <a:endParaRPr lang="ru-RU" sz="24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500826" y="5357826"/>
            <a:ext cx="57150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0" grpId="0" animBg="1"/>
      <p:bldP spid="69" grpId="0" animBg="1"/>
      <p:bldP spid="70" grpId="0" animBg="1"/>
      <p:bldP spid="72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. 2"/>
          <p:cNvSpPr txBox="1">
            <a:spLocks noChangeArrowheads="1"/>
          </p:cNvSpPr>
          <p:nvPr/>
        </p:nvSpPr>
        <p:spPr>
          <a:xfrm>
            <a:off x="642910" y="64291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Графический способ (алгоритм)</a:t>
            </a: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0" y="1928802"/>
            <a:ext cx="9144000" cy="492919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Выразить у через </a:t>
            </a:r>
            <a:r>
              <a:rPr kumimoji="0" lang="ru-RU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каждом уравнении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Построить в одной системе координат график каждого уравнения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Определить координаты точки пересечения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Записать ответ: </a:t>
            </a:r>
            <a:r>
              <a:rPr kumimoji="0" lang="ru-RU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≈…; у</a:t>
            </a:r>
            <a:r>
              <a:rPr kumimoji="0" lang="ru-RU" sz="3600" b="0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≈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 , или (</a:t>
            </a:r>
            <a:r>
              <a:rPr kumimoji="0" lang="ru-RU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у)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685800"/>
          </a:xfrm>
        </p:spPr>
        <p:txBody>
          <a:bodyPr/>
          <a:lstStyle/>
          <a:p>
            <a:r>
              <a:rPr lang="ru-RU" sz="3200" b="1" smtClean="0"/>
              <a:t>Решение системы графическим способом</a:t>
            </a:r>
            <a:endParaRPr lang="ru-RU" smtClean="0"/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4038600" y="1485900"/>
            <a:ext cx="4572000" cy="4610100"/>
            <a:chOff x="2544" y="936"/>
            <a:chExt cx="2880" cy="2904"/>
          </a:xfrm>
        </p:grpSpPr>
        <p:grpSp>
          <p:nvGrpSpPr>
            <p:cNvPr id="3" name="Группа 4"/>
            <p:cNvGrpSpPr>
              <a:grpSpLocks/>
            </p:cNvGrpSpPr>
            <p:nvPr/>
          </p:nvGrpSpPr>
          <p:grpSpPr bwMode="auto">
            <a:xfrm>
              <a:off x="2544" y="960"/>
              <a:ext cx="2880" cy="2880"/>
              <a:chOff x="2544" y="960"/>
              <a:chExt cx="2880" cy="2880"/>
            </a:xfrm>
          </p:grpSpPr>
          <p:grpSp>
            <p:nvGrpSpPr>
              <p:cNvPr id="4" name="Группа 5"/>
              <p:cNvGrpSpPr>
                <a:grpSpLocks/>
              </p:cNvGrpSpPr>
              <p:nvPr/>
            </p:nvGrpSpPr>
            <p:grpSpPr bwMode="auto">
              <a:xfrm>
                <a:off x="2544" y="960"/>
                <a:ext cx="2880" cy="2880"/>
                <a:chOff x="1248" y="864"/>
                <a:chExt cx="2880" cy="2880"/>
              </a:xfrm>
            </p:grpSpPr>
            <p:sp>
              <p:nvSpPr>
                <p:cNvPr id="16446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47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48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49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0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1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2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3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4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5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6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7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8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59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60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61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64"/>
                  <a:ext cx="2880" cy="2880"/>
                  <a:chOff x="1248" y="864"/>
                  <a:chExt cx="2880" cy="2880"/>
                </a:xfrm>
              </p:grpSpPr>
              <p:sp>
                <p:nvSpPr>
                  <p:cNvPr id="16463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4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5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6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7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8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69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0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1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2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3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4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5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6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7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78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6444" name="Линия 39"/>
              <p:cNvSpPr>
                <a:spLocks noChangeShapeType="1"/>
              </p:cNvSpPr>
              <p:nvPr/>
            </p:nvSpPr>
            <p:spPr bwMode="auto">
              <a:xfrm flipV="1">
                <a:off x="3120" y="960"/>
                <a:ext cx="0" cy="28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45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32" name="Поле 41"/>
            <p:cNvSpPr txBox="1">
              <a:spLocks noChangeArrowheads="1"/>
            </p:cNvSpPr>
            <p:nvPr/>
          </p:nvSpPr>
          <p:spPr bwMode="auto">
            <a:xfrm>
              <a:off x="3206" y="324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 dirty="0"/>
                <a:t>1</a:t>
              </a:r>
            </a:p>
          </p:txBody>
        </p:sp>
        <p:sp>
          <p:nvSpPr>
            <p:cNvPr id="16433" name="Поле 42"/>
            <p:cNvSpPr txBox="1">
              <a:spLocks noChangeArrowheads="1"/>
            </p:cNvSpPr>
            <p:nvPr/>
          </p:nvSpPr>
          <p:spPr bwMode="auto">
            <a:xfrm>
              <a:off x="2970" y="3285"/>
              <a:ext cx="1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/>
                <a:t>0</a:t>
              </a:r>
            </a:p>
          </p:txBody>
        </p:sp>
        <p:sp>
          <p:nvSpPr>
            <p:cNvPr id="16434" name="Поле 43"/>
            <p:cNvSpPr txBox="1">
              <a:spLocks noChangeArrowheads="1"/>
            </p:cNvSpPr>
            <p:nvPr/>
          </p:nvSpPr>
          <p:spPr bwMode="auto">
            <a:xfrm>
              <a:off x="2966" y="295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1</a:t>
              </a:r>
            </a:p>
          </p:txBody>
        </p:sp>
        <p:sp>
          <p:nvSpPr>
            <p:cNvPr id="16435" name="Поле 44"/>
            <p:cNvSpPr txBox="1">
              <a:spLocks noChangeArrowheads="1"/>
            </p:cNvSpPr>
            <p:nvPr/>
          </p:nvSpPr>
          <p:spPr bwMode="auto">
            <a:xfrm>
              <a:off x="2880" y="2790"/>
              <a:ext cx="2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/>
                <a:t>2</a:t>
              </a:r>
            </a:p>
          </p:txBody>
        </p:sp>
        <p:sp>
          <p:nvSpPr>
            <p:cNvPr id="16436" name="Поле 45"/>
            <p:cNvSpPr txBox="1">
              <a:spLocks noChangeArrowheads="1"/>
            </p:cNvSpPr>
            <p:nvPr/>
          </p:nvSpPr>
          <p:spPr bwMode="auto">
            <a:xfrm>
              <a:off x="4886" y="3240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 dirty="0"/>
                <a:t>10</a:t>
              </a:r>
            </a:p>
          </p:txBody>
        </p:sp>
        <p:sp>
          <p:nvSpPr>
            <p:cNvPr id="16437" name="Поле 46"/>
            <p:cNvSpPr txBox="1">
              <a:spLocks noChangeArrowheads="1"/>
            </p:cNvSpPr>
            <p:nvPr/>
          </p:nvSpPr>
          <p:spPr bwMode="auto">
            <a:xfrm>
              <a:off x="5222" y="324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x</a:t>
              </a:r>
            </a:p>
          </p:txBody>
        </p:sp>
        <p:sp>
          <p:nvSpPr>
            <p:cNvPr id="16438" name="Поле 47"/>
            <p:cNvSpPr txBox="1">
              <a:spLocks noChangeArrowheads="1"/>
            </p:cNvSpPr>
            <p:nvPr/>
          </p:nvSpPr>
          <p:spPr bwMode="auto">
            <a:xfrm>
              <a:off x="3782" y="324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4</a:t>
              </a:r>
            </a:p>
          </p:txBody>
        </p:sp>
        <p:sp>
          <p:nvSpPr>
            <p:cNvPr id="16439" name="Поле 48"/>
            <p:cNvSpPr txBox="1">
              <a:spLocks noChangeArrowheads="1"/>
            </p:cNvSpPr>
            <p:nvPr/>
          </p:nvSpPr>
          <p:spPr bwMode="auto">
            <a:xfrm>
              <a:off x="2966" y="199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6</a:t>
              </a:r>
            </a:p>
          </p:txBody>
        </p:sp>
        <p:sp>
          <p:nvSpPr>
            <p:cNvPr id="16440" name="Поле 49"/>
            <p:cNvSpPr txBox="1">
              <a:spLocks noChangeArrowheads="1"/>
            </p:cNvSpPr>
            <p:nvPr/>
          </p:nvSpPr>
          <p:spPr bwMode="auto">
            <a:xfrm>
              <a:off x="2870" y="1224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10</a:t>
              </a:r>
            </a:p>
          </p:txBody>
        </p:sp>
        <p:sp>
          <p:nvSpPr>
            <p:cNvPr id="16441" name="Поле 50"/>
            <p:cNvSpPr txBox="1">
              <a:spLocks noChangeArrowheads="1"/>
            </p:cNvSpPr>
            <p:nvPr/>
          </p:nvSpPr>
          <p:spPr bwMode="auto">
            <a:xfrm>
              <a:off x="2630" y="3240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-2</a:t>
              </a:r>
            </a:p>
          </p:txBody>
        </p:sp>
        <p:sp>
          <p:nvSpPr>
            <p:cNvPr id="16442" name="Поле 51"/>
            <p:cNvSpPr txBox="1">
              <a:spLocks noChangeArrowheads="1"/>
            </p:cNvSpPr>
            <p:nvPr/>
          </p:nvSpPr>
          <p:spPr bwMode="auto">
            <a:xfrm>
              <a:off x="2918" y="936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/>
                <a:t>y</a:t>
              </a:r>
            </a:p>
          </p:txBody>
        </p:sp>
        <p:sp>
          <p:nvSpPr>
            <p:cNvPr id="93" name="Поле 42"/>
            <p:cNvSpPr txBox="1">
              <a:spLocks noChangeArrowheads="1"/>
            </p:cNvSpPr>
            <p:nvPr/>
          </p:nvSpPr>
          <p:spPr bwMode="auto">
            <a:xfrm>
              <a:off x="2970" y="3285"/>
              <a:ext cx="1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/>
                <a:t>0</a:t>
              </a:r>
            </a:p>
          </p:txBody>
        </p:sp>
      </p:grpSp>
      <p:sp>
        <p:nvSpPr>
          <p:cNvPr id="30772" name="Линия 52"/>
          <p:cNvSpPr>
            <a:spLocks noChangeShapeType="1"/>
          </p:cNvSpPr>
          <p:nvPr/>
        </p:nvSpPr>
        <p:spPr bwMode="auto">
          <a:xfrm flipV="1">
            <a:off x="4038600" y="1524000"/>
            <a:ext cx="3962400" cy="396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3" name="Линия 53"/>
          <p:cNvSpPr>
            <a:spLocks noChangeShapeType="1"/>
          </p:cNvSpPr>
          <p:nvPr/>
        </p:nvSpPr>
        <p:spPr bwMode="auto">
          <a:xfrm flipH="1" flipV="1">
            <a:off x="4343400" y="1524000"/>
            <a:ext cx="4267200" cy="426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4" name="Овал 54"/>
          <p:cNvSpPr>
            <a:spLocks noChangeArrowheads="1"/>
          </p:cNvSpPr>
          <p:nvPr/>
        </p:nvSpPr>
        <p:spPr bwMode="auto">
          <a:xfrm flipV="1">
            <a:off x="6096000" y="3276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5" name="Линия 55"/>
          <p:cNvSpPr>
            <a:spLocks noChangeShapeType="1"/>
          </p:cNvSpPr>
          <p:nvPr/>
        </p:nvSpPr>
        <p:spPr bwMode="auto">
          <a:xfrm flipH="1">
            <a:off x="6143634" y="3429000"/>
            <a:ext cx="45719" cy="1714512"/>
          </a:xfrm>
          <a:prstGeom prst="line">
            <a:avLst/>
          </a:prstGeom>
          <a:noFill/>
          <a:ln w="50800">
            <a:solidFill>
              <a:srgbClr val="FFFF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6" name="Линия 56"/>
          <p:cNvSpPr>
            <a:spLocks noChangeShapeType="1"/>
          </p:cNvSpPr>
          <p:nvPr/>
        </p:nvSpPr>
        <p:spPr bwMode="auto">
          <a:xfrm flipH="1">
            <a:off x="4929190" y="3357562"/>
            <a:ext cx="1166810" cy="45719"/>
          </a:xfrm>
          <a:prstGeom prst="line">
            <a:avLst/>
          </a:prstGeom>
          <a:noFill/>
          <a:ln w="50800">
            <a:solidFill>
              <a:srgbClr val="FFFF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7" name="Автофигура 57"/>
          <p:cNvSpPr>
            <a:spLocks noChangeArrowheads="1"/>
          </p:cNvSpPr>
          <p:nvPr/>
        </p:nvSpPr>
        <p:spPr bwMode="auto">
          <a:xfrm>
            <a:off x="7239000" y="3733800"/>
            <a:ext cx="1219200" cy="685800"/>
          </a:xfrm>
          <a:prstGeom prst="cloudCallout">
            <a:avLst>
              <a:gd name="adj1" fmla="val -49218"/>
              <a:gd name="adj2" fmla="val 54398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b="1"/>
              <a:t>y=10 - x</a:t>
            </a:r>
          </a:p>
        </p:txBody>
      </p:sp>
      <p:sp>
        <p:nvSpPr>
          <p:cNvPr id="30778" name="Автофигура 58"/>
          <p:cNvSpPr>
            <a:spLocks noChangeArrowheads="1"/>
          </p:cNvSpPr>
          <p:nvPr/>
        </p:nvSpPr>
        <p:spPr bwMode="auto">
          <a:xfrm flipH="1">
            <a:off x="6019800" y="1752600"/>
            <a:ext cx="1219200" cy="609600"/>
          </a:xfrm>
          <a:prstGeom prst="cloudCallout">
            <a:avLst>
              <a:gd name="adj1" fmla="val -44144"/>
              <a:gd name="adj2" fmla="val 6744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b="1" dirty="0"/>
              <a:t>y=x+2</a:t>
            </a:r>
          </a:p>
        </p:txBody>
      </p:sp>
      <p:grpSp>
        <p:nvGrpSpPr>
          <p:cNvPr id="6" name="Группа 59"/>
          <p:cNvGrpSpPr>
            <a:grpSpLocks/>
          </p:cNvGrpSpPr>
          <p:nvPr/>
        </p:nvGrpSpPr>
        <p:grpSpPr bwMode="auto">
          <a:xfrm>
            <a:off x="457200" y="1143000"/>
            <a:ext cx="989013" cy="796925"/>
            <a:chOff x="288" y="938"/>
            <a:chExt cx="623" cy="502"/>
          </a:xfrm>
        </p:grpSpPr>
        <p:sp>
          <p:nvSpPr>
            <p:cNvPr id="16429" name="Поле 60"/>
            <p:cNvSpPr txBox="1">
              <a:spLocks noChangeArrowheads="1"/>
            </p:cNvSpPr>
            <p:nvPr/>
          </p:nvSpPr>
          <p:spPr bwMode="auto">
            <a:xfrm>
              <a:off x="326" y="938"/>
              <a:ext cx="58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/>
                <a:t>у - х=2,</a:t>
              </a:r>
            </a:p>
            <a:p>
              <a:r>
                <a:rPr lang="ru-RU" b="1" dirty="0"/>
                <a:t>у+х=10;</a:t>
              </a:r>
            </a:p>
          </p:txBody>
        </p:sp>
        <p:sp>
          <p:nvSpPr>
            <p:cNvPr id="16430" name="Автофигура 61"/>
            <p:cNvSpPr>
              <a:spLocks/>
            </p:cNvSpPr>
            <p:nvPr/>
          </p:nvSpPr>
          <p:spPr bwMode="auto">
            <a:xfrm>
              <a:off x="288" y="1008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30782" name="Автофигура 62"/>
          <p:cNvSpPr>
            <a:spLocks noChangeArrowheads="1"/>
          </p:cNvSpPr>
          <p:nvPr/>
        </p:nvSpPr>
        <p:spPr bwMode="auto">
          <a:xfrm>
            <a:off x="1600200" y="838200"/>
            <a:ext cx="1600200" cy="762000"/>
          </a:xfrm>
          <a:prstGeom prst="cloudCallout">
            <a:avLst>
              <a:gd name="adj1" fmla="val -49903"/>
              <a:gd name="adj2" fmla="val 4979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dirty="0"/>
              <a:t>Выразим у</a:t>
            </a:r>
          </a:p>
          <a:p>
            <a:pPr algn="ctr"/>
            <a:r>
              <a:rPr lang="ru-RU" sz="1800" dirty="0"/>
              <a:t>через </a:t>
            </a:r>
            <a:r>
              <a:rPr lang="ru-RU" sz="1800" dirty="0" err="1"/>
              <a:t>х</a:t>
            </a:r>
            <a:endParaRPr lang="ru-RU" sz="1800" dirty="0"/>
          </a:p>
        </p:txBody>
      </p:sp>
      <p:grpSp>
        <p:nvGrpSpPr>
          <p:cNvPr id="7" name="Группа 63"/>
          <p:cNvGrpSpPr>
            <a:grpSpLocks/>
          </p:cNvGrpSpPr>
          <p:nvPr/>
        </p:nvGrpSpPr>
        <p:grpSpPr bwMode="auto">
          <a:xfrm>
            <a:off x="533400" y="2057400"/>
            <a:ext cx="884238" cy="762000"/>
            <a:chOff x="336" y="1536"/>
            <a:chExt cx="557" cy="480"/>
          </a:xfrm>
        </p:grpSpPr>
        <p:sp>
          <p:nvSpPr>
            <p:cNvPr id="16427" name="Поле 64"/>
            <p:cNvSpPr txBox="1">
              <a:spLocks noChangeArrowheads="1"/>
            </p:cNvSpPr>
            <p:nvPr/>
          </p:nvSpPr>
          <p:spPr bwMode="auto">
            <a:xfrm>
              <a:off x="336" y="1536"/>
              <a:ext cx="55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у=х+2,</a:t>
              </a:r>
            </a:p>
            <a:p>
              <a:r>
                <a:rPr lang="ru-RU" b="1"/>
                <a:t>у=10-х;</a:t>
              </a:r>
            </a:p>
          </p:txBody>
        </p:sp>
        <p:sp>
          <p:nvSpPr>
            <p:cNvPr id="16428" name="Автофигура 65"/>
            <p:cNvSpPr>
              <a:spLocks/>
            </p:cNvSpPr>
            <p:nvPr/>
          </p:nvSpPr>
          <p:spPr bwMode="auto">
            <a:xfrm>
              <a:off x="336" y="1584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30786" name="Поле 66"/>
          <p:cNvSpPr txBox="1">
            <a:spLocks noChangeArrowheads="1"/>
          </p:cNvSpPr>
          <p:nvPr/>
        </p:nvSpPr>
        <p:spPr bwMode="auto">
          <a:xfrm>
            <a:off x="457200" y="2895600"/>
            <a:ext cx="2374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/>
              <a:t>Построим график</a:t>
            </a:r>
          </a:p>
          <a:p>
            <a:r>
              <a:rPr lang="ru-RU" sz="2000" b="1" dirty="0"/>
              <a:t>первого уравнения</a:t>
            </a:r>
            <a:endParaRPr lang="ru-RU" dirty="0"/>
          </a:p>
        </p:txBody>
      </p:sp>
      <p:grpSp>
        <p:nvGrpSpPr>
          <p:cNvPr id="8" name="Группа 67"/>
          <p:cNvGrpSpPr>
            <a:grpSpLocks/>
          </p:cNvGrpSpPr>
          <p:nvPr/>
        </p:nvGrpSpPr>
        <p:grpSpPr bwMode="auto">
          <a:xfrm>
            <a:off x="609600" y="3962403"/>
            <a:ext cx="1235075" cy="785813"/>
            <a:chOff x="422" y="2810"/>
            <a:chExt cx="778" cy="495"/>
          </a:xfrm>
        </p:grpSpPr>
        <p:sp>
          <p:nvSpPr>
            <p:cNvPr id="16417" name="Линия 68"/>
            <p:cNvSpPr>
              <a:spLocks noChangeShapeType="1"/>
            </p:cNvSpPr>
            <p:nvPr/>
          </p:nvSpPr>
          <p:spPr bwMode="auto">
            <a:xfrm>
              <a:off x="624" y="29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18" name="Линия 69"/>
            <p:cNvSpPr>
              <a:spLocks noChangeShapeType="1"/>
            </p:cNvSpPr>
            <p:nvPr/>
          </p:nvSpPr>
          <p:spPr bwMode="auto">
            <a:xfrm>
              <a:off x="432" y="307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19" name="Линия 70"/>
            <p:cNvSpPr>
              <a:spLocks noChangeShapeType="1"/>
            </p:cNvSpPr>
            <p:nvPr/>
          </p:nvSpPr>
          <p:spPr bwMode="auto">
            <a:xfrm>
              <a:off x="912" y="29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20" name="Линия 71"/>
            <p:cNvSpPr>
              <a:spLocks noChangeShapeType="1"/>
            </p:cNvSpPr>
            <p:nvPr/>
          </p:nvSpPr>
          <p:spPr bwMode="auto">
            <a:xfrm>
              <a:off x="1200" y="29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21" name="Поле 72"/>
            <p:cNvSpPr txBox="1">
              <a:spLocks noChangeArrowheads="1"/>
            </p:cNvSpPr>
            <p:nvPr/>
          </p:nvSpPr>
          <p:spPr bwMode="auto">
            <a:xfrm>
              <a:off x="422" y="2810"/>
              <a:ext cx="1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х</a:t>
              </a:r>
            </a:p>
          </p:txBody>
        </p:sp>
        <p:sp>
          <p:nvSpPr>
            <p:cNvPr id="16422" name="Поле 73"/>
            <p:cNvSpPr txBox="1">
              <a:spLocks noChangeArrowheads="1"/>
            </p:cNvSpPr>
            <p:nvPr/>
          </p:nvSpPr>
          <p:spPr bwMode="auto">
            <a:xfrm>
              <a:off x="432" y="3024"/>
              <a:ext cx="1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у</a:t>
              </a:r>
            </a:p>
          </p:txBody>
        </p:sp>
        <p:sp>
          <p:nvSpPr>
            <p:cNvPr id="16423" name="Поле 74"/>
            <p:cNvSpPr txBox="1">
              <a:spLocks noChangeArrowheads="1"/>
            </p:cNvSpPr>
            <p:nvPr/>
          </p:nvSpPr>
          <p:spPr bwMode="auto">
            <a:xfrm>
              <a:off x="672" y="2832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0</a:t>
              </a:r>
            </a:p>
          </p:txBody>
        </p:sp>
        <p:sp>
          <p:nvSpPr>
            <p:cNvPr id="16424" name="Поле 75"/>
            <p:cNvSpPr txBox="1">
              <a:spLocks noChangeArrowheads="1"/>
            </p:cNvSpPr>
            <p:nvPr/>
          </p:nvSpPr>
          <p:spPr bwMode="auto">
            <a:xfrm>
              <a:off x="662" y="3050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2</a:t>
              </a:r>
            </a:p>
          </p:txBody>
        </p:sp>
        <p:sp>
          <p:nvSpPr>
            <p:cNvPr id="16425" name="Поле 76"/>
            <p:cNvSpPr txBox="1">
              <a:spLocks noChangeArrowheads="1"/>
            </p:cNvSpPr>
            <p:nvPr/>
          </p:nvSpPr>
          <p:spPr bwMode="auto">
            <a:xfrm>
              <a:off x="912" y="2832"/>
              <a:ext cx="2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-2</a:t>
              </a:r>
            </a:p>
          </p:txBody>
        </p:sp>
        <p:sp>
          <p:nvSpPr>
            <p:cNvPr id="16426" name="Поле 77"/>
            <p:cNvSpPr txBox="1">
              <a:spLocks noChangeArrowheads="1"/>
            </p:cNvSpPr>
            <p:nvPr/>
          </p:nvSpPr>
          <p:spPr bwMode="auto">
            <a:xfrm>
              <a:off x="960" y="3072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0</a:t>
              </a:r>
            </a:p>
          </p:txBody>
        </p:sp>
      </p:grpSp>
      <p:sp>
        <p:nvSpPr>
          <p:cNvPr id="30798" name="Поле 78"/>
          <p:cNvSpPr txBox="1">
            <a:spLocks noChangeArrowheads="1"/>
          </p:cNvSpPr>
          <p:nvPr/>
        </p:nvSpPr>
        <p:spPr bwMode="auto">
          <a:xfrm>
            <a:off x="609600" y="3581400"/>
            <a:ext cx="747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у=х+2</a:t>
            </a:r>
          </a:p>
        </p:txBody>
      </p:sp>
      <p:sp>
        <p:nvSpPr>
          <p:cNvPr id="30799" name="Поле 79"/>
          <p:cNvSpPr txBox="1">
            <a:spLocks noChangeArrowheads="1"/>
          </p:cNvSpPr>
          <p:nvPr/>
        </p:nvSpPr>
        <p:spPr bwMode="auto">
          <a:xfrm>
            <a:off x="533400" y="4800600"/>
            <a:ext cx="2368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/>
              <a:t>Построим график</a:t>
            </a:r>
          </a:p>
          <a:p>
            <a:r>
              <a:rPr lang="ru-RU" sz="2000" b="1" dirty="0"/>
              <a:t>второго уравнения</a:t>
            </a:r>
          </a:p>
        </p:txBody>
      </p:sp>
      <p:sp>
        <p:nvSpPr>
          <p:cNvPr id="30800" name="Поле 80"/>
          <p:cNvSpPr txBox="1">
            <a:spLocks noChangeArrowheads="1"/>
          </p:cNvSpPr>
          <p:nvPr/>
        </p:nvSpPr>
        <p:spPr bwMode="auto">
          <a:xfrm>
            <a:off x="609600" y="5486400"/>
            <a:ext cx="925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у=10 - </a:t>
            </a:r>
            <a:r>
              <a:rPr lang="ru-RU" b="1" dirty="0" err="1"/>
              <a:t>х</a:t>
            </a:r>
            <a:endParaRPr lang="ru-RU" b="1" dirty="0"/>
          </a:p>
        </p:txBody>
      </p:sp>
      <p:grpSp>
        <p:nvGrpSpPr>
          <p:cNvPr id="9" name="Группа 81"/>
          <p:cNvGrpSpPr>
            <a:grpSpLocks/>
          </p:cNvGrpSpPr>
          <p:nvPr/>
        </p:nvGrpSpPr>
        <p:grpSpPr bwMode="auto">
          <a:xfrm>
            <a:off x="685800" y="5984879"/>
            <a:ext cx="1235075" cy="785813"/>
            <a:chOff x="432" y="3648"/>
            <a:chExt cx="778" cy="495"/>
          </a:xfrm>
        </p:grpSpPr>
        <p:sp>
          <p:nvSpPr>
            <p:cNvPr id="16407" name="Линия 82"/>
            <p:cNvSpPr>
              <a:spLocks noChangeShapeType="1"/>
            </p:cNvSpPr>
            <p:nvPr/>
          </p:nvSpPr>
          <p:spPr bwMode="auto">
            <a:xfrm>
              <a:off x="634" y="376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08" name="Линия 83"/>
            <p:cNvSpPr>
              <a:spLocks noChangeShapeType="1"/>
            </p:cNvSpPr>
            <p:nvPr/>
          </p:nvSpPr>
          <p:spPr bwMode="auto">
            <a:xfrm>
              <a:off x="442" y="391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09" name="Линия 84"/>
            <p:cNvSpPr>
              <a:spLocks noChangeShapeType="1"/>
            </p:cNvSpPr>
            <p:nvPr/>
          </p:nvSpPr>
          <p:spPr bwMode="auto">
            <a:xfrm>
              <a:off x="922" y="376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10" name="Линия 85"/>
            <p:cNvSpPr>
              <a:spLocks noChangeShapeType="1"/>
            </p:cNvSpPr>
            <p:nvPr/>
          </p:nvSpPr>
          <p:spPr bwMode="auto">
            <a:xfrm>
              <a:off x="1210" y="376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6411" name="Поле 86"/>
            <p:cNvSpPr txBox="1">
              <a:spLocks noChangeArrowheads="1"/>
            </p:cNvSpPr>
            <p:nvPr/>
          </p:nvSpPr>
          <p:spPr bwMode="auto">
            <a:xfrm>
              <a:off x="432" y="3648"/>
              <a:ext cx="1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х</a:t>
              </a:r>
            </a:p>
          </p:txBody>
        </p:sp>
        <p:sp>
          <p:nvSpPr>
            <p:cNvPr id="16412" name="Поле 87"/>
            <p:cNvSpPr txBox="1">
              <a:spLocks noChangeArrowheads="1"/>
            </p:cNvSpPr>
            <p:nvPr/>
          </p:nvSpPr>
          <p:spPr bwMode="auto">
            <a:xfrm>
              <a:off x="442" y="3862"/>
              <a:ext cx="1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у</a:t>
              </a:r>
            </a:p>
          </p:txBody>
        </p:sp>
        <p:sp>
          <p:nvSpPr>
            <p:cNvPr id="16413" name="Поле 88"/>
            <p:cNvSpPr txBox="1">
              <a:spLocks noChangeArrowheads="1"/>
            </p:cNvSpPr>
            <p:nvPr/>
          </p:nvSpPr>
          <p:spPr bwMode="auto">
            <a:xfrm>
              <a:off x="682" y="3670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0</a:t>
              </a:r>
            </a:p>
          </p:txBody>
        </p:sp>
        <p:sp>
          <p:nvSpPr>
            <p:cNvPr id="16414" name="Поле 89"/>
            <p:cNvSpPr txBox="1">
              <a:spLocks noChangeArrowheads="1"/>
            </p:cNvSpPr>
            <p:nvPr/>
          </p:nvSpPr>
          <p:spPr bwMode="auto">
            <a:xfrm>
              <a:off x="576" y="3888"/>
              <a:ext cx="2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dirty="0"/>
                <a:t>10</a:t>
              </a:r>
            </a:p>
          </p:txBody>
        </p:sp>
        <p:sp>
          <p:nvSpPr>
            <p:cNvPr id="16415" name="Поле 90"/>
            <p:cNvSpPr txBox="1">
              <a:spLocks noChangeArrowheads="1"/>
            </p:cNvSpPr>
            <p:nvPr/>
          </p:nvSpPr>
          <p:spPr bwMode="auto">
            <a:xfrm>
              <a:off x="922" y="3670"/>
              <a:ext cx="2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10</a:t>
              </a:r>
            </a:p>
          </p:txBody>
        </p:sp>
        <p:sp>
          <p:nvSpPr>
            <p:cNvPr id="16416" name="Поле 91"/>
            <p:cNvSpPr txBox="1">
              <a:spLocks noChangeArrowheads="1"/>
            </p:cNvSpPr>
            <p:nvPr/>
          </p:nvSpPr>
          <p:spPr bwMode="auto">
            <a:xfrm>
              <a:off x="970" y="3910"/>
              <a:ext cx="1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0</a:t>
              </a:r>
            </a:p>
          </p:txBody>
        </p:sp>
      </p:grpSp>
      <p:sp>
        <p:nvSpPr>
          <p:cNvPr id="30812" name="Поле 92"/>
          <p:cNvSpPr txBox="1">
            <a:spLocks noChangeArrowheads="1"/>
          </p:cNvSpPr>
          <p:nvPr/>
        </p:nvSpPr>
        <p:spPr bwMode="auto">
          <a:xfrm>
            <a:off x="3143240" y="6215082"/>
            <a:ext cx="17239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Ответ: (4; 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3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3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8" dur="500"/>
                                        <p:tgtEl>
                                          <p:spTgt spid="3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1" dur="500"/>
                                        <p:tgtEl>
                                          <p:spTgt spid="3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3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0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2" grpId="0" animBg="1"/>
      <p:bldP spid="30773" grpId="0" animBg="1"/>
      <p:bldP spid="30774" grpId="0" animBg="1"/>
      <p:bldP spid="30775" grpId="0" animBg="1"/>
      <p:bldP spid="30776" grpId="0" animBg="1"/>
      <p:bldP spid="30777" grpId="0" animBg="1" autoUpdateAnimBg="0"/>
      <p:bldP spid="30778" grpId="0" animBg="1" autoUpdateAnimBg="0"/>
      <p:bldP spid="30782" grpId="0" animBg="1" autoUpdateAnimBg="0"/>
      <p:bldP spid="30786" grpId="0" autoUpdateAnimBg="0"/>
      <p:bldP spid="30798" grpId="0" autoUpdateAnimBg="0"/>
      <p:bldP spid="30799" grpId="0" autoUpdateAnimBg="0"/>
      <p:bldP spid="30800" grpId="0" autoUpdateAnimBg="0"/>
      <p:bldP spid="3081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000108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Три  возможных  случая  взаимного  расположения  двух  прямых – графиков  уравнений  системы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928670"/>
            <a:ext cx="2928958" cy="55721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Прямые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параллельны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857232"/>
            <a:ext cx="3214678" cy="6000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пересекаются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572264" y="857232"/>
            <a:ext cx="2214578" cy="5643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Прямые  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совпадают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536559" y="4178293"/>
            <a:ext cx="5357826" cy="158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429004" y="4143368"/>
            <a:ext cx="5429264" cy="1588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3"/>
          <p:cNvGrpSpPr>
            <a:grpSpLocks/>
          </p:cNvGrpSpPr>
          <p:nvPr/>
        </p:nvGrpSpPr>
        <p:grpSpPr bwMode="auto">
          <a:xfrm>
            <a:off x="357158" y="1928802"/>
            <a:ext cx="2786082" cy="2857520"/>
            <a:chOff x="2544" y="744"/>
            <a:chExt cx="3145" cy="3096"/>
          </a:xfrm>
        </p:grpSpPr>
        <p:grpSp>
          <p:nvGrpSpPr>
            <p:cNvPr id="13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16" name="Группа 1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19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1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2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3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4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5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7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8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9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0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1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2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3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4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35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36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7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8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9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0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1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2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3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4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5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6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7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8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49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0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51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17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18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4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242" cy="370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15" name="Поле 51"/>
            <p:cNvSpPr txBox="1">
              <a:spLocks noChangeArrowheads="1"/>
            </p:cNvSpPr>
            <p:nvPr/>
          </p:nvSpPr>
          <p:spPr bwMode="auto">
            <a:xfrm flipH="1">
              <a:off x="3512" y="744"/>
              <a:ext cx="145" cy="211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grpSp>
        <p:nvGrpSpPr>
          <p:cNvPr id="52" name="Группа 3"/>
          <p:cNvGrpSpPr>
            <a:grpSpLocks/>
          </p:cNvGrpSpPr>
          <p:nvPr/>
        </p:nvGrpSpPr>
        <p:grpSpPr bwMode="auto">
          <a:xfrm>
            <a:off x="3357554" y="2000240"/>
            <a:ext cx="2643206" cy="2786082"/>
            <a:chOff x="2544" y="744"/>
            <a:chExt cx="3145" cy="3096"/>
          </a:xfrm>
        </p:grpSpPr>
        <p:grpSp>
          <p:nvGrpSpPr>
            <p:cNvPr id="53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56" name="Группа 1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59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0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3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4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5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6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7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8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9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0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1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2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3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4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75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76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77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78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79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0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1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2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3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4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5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6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7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8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89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90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91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57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58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54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242" cy="370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55" name="Поле 51"/>
            <p:cNvSpPr txBox="1">
              <a:spLocks noChangeArrowheads="1"/>
            </p:cNvSpPr>
            <p:nvPr/>
          </p:nvSpPr>
          <p:spPr bwMode="auto">
            <a:xfrm flipH="1">
              <a:off x="3512" y="744"/>
              <a:ext cx="145" cy="211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grpSp>
        <p:nvGrpSpPr>
          <p:cNvPr id="92" name="Группа 3"/>
          <p:cNvGrpSpPr>
            <a:grpSpLocks/>
          </p:cNvGrpSpPr>
          <p:nvPr/>
        </p:nvGrpSpPr>
        <p:grpSpPr bwMode="auto">
          <a:xfrm>
            <a:off x="6357950" y="2000240"/>
            <a:ext cx="2786050" cy="2786082"/>
            <a:chOff x="2544" y="744"/>
            <a:chExt cx="3145" cy="3096"/>
          </a:xfrm>
        </p:grpSpPr>
        <p:grpSp>
          <p:nvGrpSpPr>
            <p:cNvPr id="93" name="Группа 4"/>
            <p:cNvGrpSpPr>
              <a:grpSpLocks/>
            </p:cNvGrpSpPr>
            <p:nvPr/>
          </p:nvGrpSpPr>
          <p:grpSpPr bwMode="auto">
            <a:xfrm>
              <a:off x="2544" y="826"/>
              <a:ext cx="2880" cy="3014"/>
              <a:chOff x="2544" y="826"/>
              <a:chExt cx="2880" cy="3014"/>
            </a:xfrm>
          </p:grpSpPr>
          <p:grpSp>
            <p:nvGrpSpPr>
              <p:cNvPr id="96" name="Группа 15"/>
              <p:cNvGrpSpPr>
                <a:grpSpLocks/>
              </p:cNvGrpSpPr>
              <p:nvPr/>
            </p:nvGrpSpPr>
            <p:grpSpPr bwMode="auto">
              <a:xfrm>
                <a:off x="2544" y="949"/>
                <a:ext cx="2880" cy="2891"/>
                <a:chOff x="1248" y="853"/>
                <a:chExt cx="2880" cy="2891"/>
              </a:xfrm>
            </p:grpSpPr>
            <p:sp>
              <p:nvSpPr>
                <p:cNvPr id="99" name="Линия 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96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0" name="Линия 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15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1" name="Линия 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2" name="Линия 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76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3" name="Линия 1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34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4" name="Линия 1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53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5" name="Линия 12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6" name="Линия 13"/>
                <p:cNvSpPr>
                  <a:spLocks noChangeShapeType="1"/>
                </p:cNvSpPr>
                <p:nvPr/>
              </p:nvSpPr>
              <p:spPr bwMode="auto">
                <a:xfrm rot="5400000">
                  <a:off x="2688" y="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7" name="Линия 14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728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8" name="Линия 15"/>
                <p:cNvSpPr>
                  <a:spLocks noChangeShapeType="1"/>
                </p:cNvSpPr>
                <p:nvPr/>
              </p:nvSpPr>
              <p:spPr bwMode="auto">
                <a:xfrm rot="5400000">
                  <a:off x="2688" y="192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09" name="Линия 16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19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10" name="Линия 17"/>
                <p:cNvSpPr>
                  <a:spLocks noChangeShapeType="1"/>
                </p:cNvSpPr>
                <p:nvPr/>
              </p:nvSpPr>
              <p:spPr bwMode="auto">
                <a:xfrm rot="5400000">
                  <a:off x="2688" y="0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11" name="Линия 18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576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12" name="Линия 19"/>
                <p:cNvSpPr>
                  <a:spLocks noChangeShapeType="1"/>
                </p:cNvSpPr>
                <p:nvPr/>
              </p:nvSpPr>
              <p:spPr bwMode="auto">
                <a:xfrm rot="5400000">
                  <a:off x="2688" y="-38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13" name="Линия 20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112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14" name="Линия 21"/>
                <p:cNvSpPr>
                  <a:spLocks noChangeShapeType="1"/>
                </p:cNvSpPr>
                <p:nvPr/>
              </p:nvSpPr>
              <p:spPr bwMode="auto">
                <a:xfrm rot="5400000">
                  <a:off x="2688" y="2304"/>
                  <a:ext cx="0" cy="288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115" name="Группа 22"/>
                <p:cNvGrpSpPr>
                  <a:grpSpLocks/>
                </p:cNvGrpSpPr>
                <p:nvPr/>
              </p:nvGrpSpPr>
              <p:grpSpPr bwMode="auto">
                <a:xfrm>
                  <a:off x="1248" y="853"/>
                  <a:ext cx="2880" cy="2891"/>
                  <a:chOff x="1248" y="853"/>
                  <a:chExt cx="2880" cy="2891"/>
                </a:xfrm>
              </p:grpSpPr>
              <p:sp>
                <p:nvSpPr>
                  <p:cNvPr id="116" name="Линия 23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17" name="Линия 2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ru-RU" dirty="0" smtClean="0">
                        <a:solidFill>
                          <a:srgbClr val="FFFF00"/>
                        </a:solidFill>
                      </a:rPr>
                      <a:t>М</a:t>
                    </a:r>
                    <a:endParaRPr lang="ru-RU" dirty="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18" name="Линия 2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19" name="Линия 2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0" name="Линия 2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1" name="Линия 2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2" name="Линия 29"/>
                  <p:cNvSpPr>
                    <a:spLocks noChangeShapeType="1"/>
                  </p:cNvSpPr>
                  <p:nvPr/>
                </p:nvSpPr>
                <p:spPr bwMode="auto">
                  <a:xfrm>
                    <a:off x="2022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3" name="Линия 30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4" name="Линия 3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5" name="Линия 32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6" name="Линия 33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7" name="Линия 3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8" name="Линия 35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29" name="Линия 36"/>
                  <p:cNvSpPr>
                    <a:spLocks noChangeShapeType="1"/>
                  </p:cNvSpPr>
                  <p:nvPr/>
                </p:nvSpPr>
                <p:spPr bwMode="auto">
                  <a:xfrm>
                    <a:off x="3764" y="853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30" name="Линия 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131" name="Линия 3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864"/>
                    <a:ext cx="0" cy="2880"/>
                  </a:xfrm>
                  <a:prstGeom prst="line">
                    <a:avLst/>
                  </a:prstGeom>
                  <a:noFill/>
                  <a:ln w="50800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>
                      <a:solidFill>
                        <a:srgbClr val="FFFF00"/>
                      </a:solidFill>
                    </a:endParaRPr>
                  </a:p>
                </p:txBody>
              </p:sp>
            </p:grpSp>
          </p:grpSp>
          <p:sp>
            <p:nvSpPr>
              <p:cNvPr id="97" name="Линия 39"/>
              <p:cNvSpPr>
                <a:spLocks noChangeShapeType="1"/>
              </p:cNvSpPr>
              <p:nvPr/>
            </p:nvSpPr>
            <p:spPr bwMode="auto">
              <a:xfrm flipH="1" flipV="1">
                <a:off x="3712" y="826"/>
                <a:ext cx="41" cy="298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  <p:sp>
            <p:nvSpPr>
              <p:cNvPr id="98" name="Линия 40"/>
              <p:cNvSpPr>
                <a:spLocks noChangeShapeType="1"/>
              </p:cNvSpPr>
              <p:nvPr/>
            </p:nvSpPr>
            <p:spPr bwMode="auto">
              <a:xfrm>
                <a:off x="2544" y="3264"/>
                <a:ext cx="2880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94" name="Поле 46"/>
            <p:cNvSpPr txBox="1">
              <a:spLocks noChangeArrowheads="1"/>
            </p:cNvSpPr>
            <p:nvPr/>
          </p:nvSpPr>
          <p:spPr bwMode="auto">
            <a:xfrm flipH="1" flipV="1">
              <a:off x="5447" y="3279"/>
              <a:ext cx="242" cy="370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b="1" dirty="0" smtClean="0"/>
                <a:t>   </a:t>
              </a:r>
              <a:r>
                <a:rPr lang="ru-RU" sz="1800" b="1" dirty="0" err="1" smtClean="0"/>
                <a:t>x</a:t>
              </a:r>
              <a:endParaRPr lang="ru-RU" sz="1800" b="1" dirty="0"/>
            </a:p>
          </p:txBody>
        </p:sp>
        <p:sp>
          <p:nvSpPr>
            <p:cNvPr id="95" name="Поле 51"/>
            <p:cNvSpPr txBox="1">
              <a:spLocks noChangeArrowheads="1"/>
            </p:cNvSpPr>
            <p:nvPr/>
          </p:nvSpPr>
          <p:spPr bwMode="auto">
            <a:xfrm flipH="1">
              <a:off x="3512" y="744"/>
              <a:ext cx="145" cy="211"/>
            </a:xfrm>
            <a:prstGeom prst="rect">
              <a:avLst/>
            </a:prstGeom>
            <a:noFill/>
            <a:ln w="508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800" dirty="0" err="1"/>
                <a:t>y</a:t>
              </a:r>
              <a:endParaRPr lang="ru-RU" sz="1800" dirty="0"/>
            </a:p>
          </p:txBody>
        </p:sp>
      </p:grpSp>
      <p:cxnSp>
        <p:nvCxnSpPr>
          <p:cNvPr id="133" name="Прямая соединительная линия 132"/>
          <p:cNvCxnSpPr/>
          <p:nvPr/>
        </p:nvCxnSpPr>
        <p:spPr>
          <a:xfrm rot="5400000" flipH="1" flipV="1">
            <a:off x="357158" y="2928934"/>
            <a:ext cx="1857388" cy="114300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500034" y="3357562"/>
            <a:ext cx="2071702" cy="107157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 rot="16200000" flipH="1">
            <a:off x="3893339" y="2893215"/>
            <a:ext cx="1928826" cy="142876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rot="16200000" flipH="1">
            <a:off x="3679025" y="3178967"/>
            <a:ext cx="1571636" cy="121444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rot="16200000" flipH="1">
            <a:off x="6822297" y="2964653"/>
            <a:ext cx="1928826" cy="128588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rot="16200000" flipH="1">
            <a:off x="6643702" y="2857496"/>
            <a:ext cx="2143140" cy="142876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Прямоугольник 147"/>
          <p:cNvSpPr/>
          <p:nvPr/>
        </p:nvSpPr>
        <p:spPr>
          <a:xfrm>
            <a:off x="357158" y="4929198"/>
            <a:ext cx="257176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Система уравнений имеет единственное решение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3357554" y="5000636"/>
            <a:ext cx="262891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Система  уравнений  не  имеет  решений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6286512" y="5000636"/>
            <a:ext cx="2500330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Система  уравнений  имеет  бесконечное множество  решений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7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770" decel="100000"/>
                                        <p:tgtEl>
                                          <p:spTgt spid="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3" dur="77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8" grpId="0" animBg="1"/>
      <p:bldP spid="190" grpId="0" animBg="1"/>
      <p:bldP spid="1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Задание1.</a:t>
            </a:r>
            <a:br>
              <a:rPr lang="ru-RU" dirty="0" smtClean="0"/>
            </a:br>
            <a:r>
              <a:rPr lang="ru-RU" sz="2700" dirty="0" smtClean="0"/>
              <a:t>Закончите предложение, чтобы получилось верное утверждение</a:t>
            </a:r>
            <a:endParaRPr lang="ru-RU" sz="27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Вариант 1.</a:t>
            </a:r>
          </a:p>
          <a:p>
            <a:r>
              <a:rPr lang="ru-RU" sz="2600" b="1" dirty="0" smtClean="0"/>
              <a:t>А)</a:t>
            </a:r>
            <a:r>
              <a:rPr lang="ru-RU" sz="2600" dirty="0" smtClean="0"/>
              <a:t>. Если графики двух линейных уравнений системы пересекаются, то система уравнений имеет __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единственное  решение</a:t>
            </a:r>
          </a:p>
          <a:p>
            <a:r>
              <a:rPr lang="ru-RU" sz="2400" b="1" dirty="0" smtClean="0"/>
              <a:t>Б)</a:t>
            </a:r>
            <a:r>
              <a:rPr lang="ru-RU" sz="2400" dirty="0" smtClean="0"/>
              <a:t>. </a:t>
            </a:r>
            <a:r>
              <a:rPr lang="ru-RU" sz="2600" dirty="0" smtClean="0"/>
              <a:t>Если система двух линейных уравнений с двумя неизвестными имеет бесконечное множество решений, то графики уравнений системы _______</a:t>
            </a:r>
          </a:p>
          <a:p>
            <a:pPr>
              <a:buNone/>
            </a:pPr>
            <a:r>
              <a:rPr lang="ru-RU" sz="2600" dirty="0" smtClean="0"/>
              <a:t>     </a:t>
            </a:r>
            <a:r>
              <a:rPr lang="ru-RU" sz="2600" b="1" i="1" dirty="0" smtClean="0">
                <a:solidFill>
                  <a:srgbClr val="FF0000"/>
                </a:solidFill>
              </a:rPr>
              <a:t>совпадают</a:t>
            </a:r>
            <a:endParaRPr lang="ru-RU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600" dirty="0" smtClean="0"/>
              <a:t>             </a:t>
            </a:r>
            <a:endParaRPr lang="ru-RU" sz="2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Вариант 2.</a:t>
            </a:r>
          </a:p>
          <a:p>
            <a:r>
              <a:rPr lang="ru-RU" sz="2600" b="1" dirty="0" smtClean="0"/>
              <a:t>А). </a:t>
            </a:r>
            <a:r>
              <a:rPr lang="ru-RU" sz="2600" dirty="0" smtClean="0"/>
              <a:t>Если графики уравнений системы линейных уравнений – параллельные прямые, то эта система ____</a:t>
            </a:r>
          </a:p>
          <a:p>
            <a:pPr>
              <a:buNone/>
            </a:pPr>
            <a:r>
              <a:rPr lang="ru-RU" sz="2600" b="1" i="1" dirty="0" smtClean="0"/>
              <a:t>        </a:t>
            </a:r>
            <a:r>
              <a:rPr lang="ru-RU" sz="2600" b="1" i="1" dirty="0" smtClean="0">
                <a:solidFill>
                  <a:srgbClr val="FF0000"/>
                </a:solidFill>
              </a:rPr>
              <a:t>не  имеет  решения</a:t>
            </a:r>
          </a:p>
          <a:p>
            <a:r>
              <a:rPr lang="ru-RU" sz="2600" b="1" dirty="0" smtClean="0"/>
              <a:t>Б)</a:t>
            </a:r>
            <a:r>
              <a:rPr lang="ru-RU" sz="2600" dirty="0" smtClean="0"/>
              <a:t>. Если система двух линейных уравнений с двумя неизвестными имеет единственное решение, то графики уравнений системы ________________________ </a:t>
            </a:r>
          </a:p>
          <a:p>
            <a:pPr>
              <a:buNone/>
            </a:pPr>
            <a:r>
              <a:rPr lang="ru-RU" sz="2600" dirty="0" smtClean="0"/>
              <a:t>         </a:t>
            </a:r>
            <a:r>
              <a:rPr lang="ru-RU" sz="2600" b="1" i="1" dirty="0" smtClean="0">
                <a:solidFill>
                  <a:srgbClr val="FF0000"/>
                </a:solidFill>
              </a:rPr>
              <a:t>пересекаются</a:t>
            </a:r>
            <a:endParaRPr lang="ru-RU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765</Words>
  <Application>Microsoft Office PowerPoint</Application>
  <PresentationFormat>Экран (4:3)</PresentationFormat>
  <Paragraphs>189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Для уравнения вида  ах + b у = с  найти значения   а, b, и  с  и  заполнить  таблицу:</vt:lpstr>
      <vt:lpstr>Слайд 3</vt:lpstr>
      <vt:lpstr>      Графический способ             </vt:lpstr>
      <vt:lpstr>Из  истории</vt:lpstr>
      <vt:lpstr>Слайд 6</vt:lpstr>
      <vt:lpstr>Решение системы графическим способом</vt:lpstr>
      <vt:lpstr>Три  возможных  случая  взаимного  расположения  двух  прямых – графиков  уравнений  системы</vt:lpstr>
      <vt:lpstr>Задание1. Закончите предложение, чтобы получилось верное утверждение</vt:lpstr>
      <vt:lpstr>Задание2. В  каждом задании из трех предложенных  ответов выберите верный</vt:lpstr>
      <vt:lpstr> Задание 3. Показать, что система уравнений  бесконечно много решений.  Что это означает геометрически ?    </vt:lpstr>
      <vt:lpstr>Домашнее  задание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86</cp:revision>
  <dcterms:created xsi:type="dcterms:W3CDTF">2012-03-04T19:48:49Z</dcterms:created>
  <dcterms:modified xsi:type="dcterms:W3CDTF">2012-03-25T21:19:47Z</dcterms:modified>
</cp:coreProperties>
</file>