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71" r:id="rId3"/>
    <p:sldId id="272" r:id="rId4"/>
    <p:sldId id="273" r:id="rId5"/>
    <p:sldId id="274" r:id="rId6"/>
    <p:sldId id="275" r:id="rId7"/>
    <p:sldId id="268" r:id="rId8"/>
    <p:sldId id="26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32" d="100"/>
          <a:sy n="32" d="100"/>
        </p:scale>
        <p:origin x="-78" y="-6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50CE-A415-414D-AB31-C47CC660A757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8E047-2D5D-4B29-BD47-ADB05CC2CB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50CE-A415-414D-AB31-C47CC660A757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8E047-2D5D-4B29-BD47-ADB05CC2CB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50CE-A415-414D-AB31-C47CC660A757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8E047-2D5D-4B29-BD47-ADB05CC2CB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50CE-A415-414D-AB31-C47CC660A757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8E047-2D5D-4B29-BD47-ADB05CC2CB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50CE-A415-414D-AB31-C47CC660A757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8E047-2D5D-4B29-BD47-ADB05CC2CB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50CE-A415-414D-AB31-C47CC660A757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8E047-2D5D-4B29-BD47-ADB05CC2CB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50CE-A415-414D-AB31-C47CC660A757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8E047-2D5D-4B29-BD47-ADB05CC2CB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50CE-A415-414D-AB31-C47CC660A757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8E047-2D5D-4B29-BD47-ADB05CC2CB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50CE-A415-414D-AB31-C47CC660A757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8E047-2D5D-4B29-BD47-ADB05CC2CB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50CE-A415-414D-AB31-C47CC660A757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8E047-2D5D-4B29-BD47-ADB05CC2CB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50CE-A415-414D-AB31-C47CC660A757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8E047-2D5D-4B29-BD47-ADB05CC2CB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2950CE-A415-414D-AB31-C47CC660A757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E8E047-2D5D-4B29-BD47-ADB05CC2CB7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2286015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Решение задач с помощью систем уравнений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3643314"/>
            <a:ext cx="8429684" cy="1857388"/>
          </a:xfrm>
        </p:spPr>
        <p:txBody>
          <a:bodyPr>
            <a:normAutofit lnSpcReduction="10000"/>
          </a:bodyPr>
          <a:lstStyle/>
          <a:p>
            <a:pPr algn="l"/>
            <a:r>
              <a:rPr lang="ru-RU" sz="4000" b="1" dirty="0" smtClean="0">
                <a:solidFill>
                  <a:schemeClr val="tx1"/>
                </a:solidFill>
              </a:rPr>
              <a:t>Цель:</a:t>
            </a:r>
            <a:r>
              <a:rPr lang="ru-RU" b="1" dirty="0" smtClean="0">
                <a:solidFill>
                  <a:schemeClr val="tx1"/>
                </a:solidFill>
              </a:rPr>
              <a:t>     показать  способ решения  задач  с  </a:t>
            </a:r>
          </a:p>
          <a:p>
            <a:pPr algn="l"/>
            <a:r>
              <a:rPr lang="ru-RU" b="1" dirty="0" smtClean="0">
                <a:solidFill>
                  <a:schemeClr val="tx1"/>
                </a:solidFill>
              </a:rPr>
              <a:t>                  помощью  составления  систем      </a:t>
            </a:r>
          </a:p>
          <a:p>
            <a:pPr algn="l"/>
            <a:r>
              <a:rPr lang="ru-RU" b="1" dirty="0" smtClean="0">
                <a:solidFill>
                  <a:schemeClr val="tx1"/>
                </a:solidFill>
              </a:rPr>
              <a:t>                  линейных уравнений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bg1"/>
                </a:solidFill>
              </a:rPr>
              <a:t>Устные упражнения</a:t>
            </a:r>
            <a:endParaRPr lang="ru-RU" sz="5400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600200"/>
            <a:ext cx="8429684" cy="490063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    </a:t>
            </a:r>
            <a:r>
              <a:rPr lang="ru-RU" b="1" dirty="0" smtClean="0"/>
              <a:t>·</a:t>
            </a:r>
            <a:r>
              <a:rPr lang="ru-RU" dirty="0" smtClean="0"/>
              <a:t> </a:t>
            </a:r>
            <a:r>
              <a:rPr lang="ru-RU" sz="2000" dirty="0" smtClean="0"/>
              <a:t>   1. Приведите пример линейной функции, график которой пересекает ось  </a:t>
            </a:r>
            <a:r>
              <a:rPr lang="ru-RU" sz="2000" dirty="0" err="1" smtClean="0"/>
              <a:t>Оу</a:t>
            </a:r>
            <a:r>
              <a:rPr lang="ru-RU" sz="2000" dirty="0" smtClean="0"/>
              <a:t>  в  точке   (0; 3); (0; 0).</a:t>
            </a:r>
          </a:p>
          <a:p>
            <a:pPr>
              <a:buNone/>
            </a:pPr>
            <a:r>
              <a:rPr lang="ru-RU" b="1" dirty="0" smtClean="0"/>
              <a:t>  ·</a:t>
            </a:r>
            <a:r>
              <a:rPr lang="ru-RU" sz="2000" b="1" dirty="0" smtClean="0"/>
              <a:t>    2</a:t>
            </a:r>
            <a:r>
              <a:rPr lang="ru-RU" sz="2000" dirty="0" smtClean="0"/>
              <a:t>. Имеет  ли  решение уравнение:</a:t>
            </a:r>
          </a:p>
          <a:p>
            <a:pPr>
              <a:buNone/>
            </a:pPr>
            <a:r>
              <a:rPr lang="ru-RU" sz="2000" dirty="0" smtClean="0"/>
              <a:t>      Если  имеет, то сколько. В случае положительного  ответа  на  первый  вопрос  назвать  решение, если  оно  единственное, и  несколько  решений, если  их  бесконечное  множество.</a:t>
            </a:r>
          </a:p>
          <a:p>
            <a:pPr>
              <a:buNone/>
            </a:pPr>
            <a:r>
              <a:rPr lang="ru-RU" sz="2000" dirty="0" smtClean="0"/>
              <a:t>   а). </a:t>
            </a:r>
            <a:r>
              <a:rPr lang="el-GR" sz="2000" dirty="0" smtClean="0"/>
              <a:t>Ι</a:t>
            </a:r>
            <a:r>
              <a:rPr lang="ru-RU" sz="2000" dirty="0" smtClean="0"/>
              <a:t> </a:t>
            </a:r>
            <a:r>
              <a:rPr lang="ru-RU" sz="2000" dirty="0" err="1" smtClean="0"/>
              <a:t>х</a:t>
            </a:r>
            <a:r>
              <a:rPr lang="ru-RU" sz="2000" dirty="0" smtClean="0"/>
              <a:t> </a:t>
            </a:r>
            <a:r>
              <a:rPr lang="el-GR" sz="2000" dirty="0" smtClean="0"/>
              <a:t>Ι</a:t>
            </a:r>
            <a:r>
              <a:rPr lang="ru-RU" sz="2000" dirty="0" smtClean="0"/>
              <a:t> +  </a:t>
            </a:r>
            <a:r>
              <a:rPr lang="el-GR" sz="2000" dirty="0" smtClean="0"/>
              <a:t>Ι</a:t>
            </a:r>
            <a:r>
              <a:rPr lang="ru-RU" sz="2000" dirty="0" smtClean="0"/>
              <a:t> у </a:t>
            </a:r>
            <a:r>
              <a:rPr lang="el-GR" sz="2000" dirty="0" smtClean="0"/>
              <a:t>Ι</a:t>
            </a:r>
            <a:r>
              <a:rPr lang="ru-RU" sz="2000" dirty="0" smtClean="0"/>
              <a:t> = - 2                 б). </a:t>
            </a:r>
            <a:r>
              <a:rPr lang="el-GR" sz="2000" dirty="0" smtClean="0"/>
              <a:t>Ι</a:t>
            </a:r>
            <a:r>
              <a:rPr lang="ru-RU" sz="2000" dirty="0" smtClean="0"/>
              <a:t> </a:t>
            </a:r>
            <a:r>
              <a:rPr lang="ru-RU" sz="2000" dirty="0" err="1" smtClean="0"/>
              <a:t>х</a:t>
            </a:r>
            <a:r>
              <a:rPr lang="ru-RU" sz="2000" dirty="0" smtClean="0"/>
              <a:t> </a:t>
            </a:r>
            <a:r>
              <a:rPr lang="el-GR" sz="2000" dirty="0" smtClean="0"/>
              <a:t>Ι</a:t>
            </a:r>
            <a:r>
              <a:rPr lang="ru-RU" sz="2000" dirty="0" smtClean="0"/>
              <a:t> </a:t>
            </a:r>
            <a:r>
              <a:rPr lang="ru-RU" sz="2000" dirty="0" smtClean="0"/>
              <a:t>-  </a:t>
            </a:r>
            <a:r>
              <a:rPr lang="el-GR" sz="2000" dirty="0" smtClean="0"/>
              <a:t>Ι</a:t>
            </a:r>
            <a:r>
              <a:rPr lang="ru-RU" sz="2000" dirty="0" smtClean="0"/>
              <a:t> у </a:t>
            </a:r>
            <a:r>
              <a:rPr lang="el-GR" sz="2000" dirty="0" smtClean="0"/>
              <a:t>Ι</a:t>
            </a:r>
            <a:r>
              <a:rPr lang="ru-RU" sz="2000" dirty="0" smtClean="0"/>
              <a:t> = - 2 </a:t>
            </a:r>
            <a:r>
              <a:rPr lang="ru-RU" sz="2000" dirty="0" smtClean="0"/>
              <a:t>                 в). </a:t>
            </a:r>
            <a:r>
              <a:rPr lang="el-GR" sz="2000" dirty="0" smtClean="0"/>
              <a:t>Ι</a:t>
            </a:r>
            <a:r>
              <a:rPr lang="ru-RU" sz="2000" dirty="0" smtClean="0"/>
              <a:t> </a:t>
            </a:r>
            <a:r>
              <a:rPr lang="ru-RU" sz="2000" dirty="0" err="1" smtClean="0"/>
              <a:t>х</a:t>
            </a:r>
            <a:r>
              <a:rPr lang="ru-RU" sz="2000" dirty="0" smtClean="0"/>
              <a:t> </a:t>
            </a:r>
            <a:r>
              <a:rPr lang="el-GR" sz="2000" dirty="0" smtClean="0"/>
              <a:t>Ι</a:t>
            </a:r>
            <a:r>
              <a:rPr lang="ru-RU" sz="2000" dirty="0" smtClean="0"/>
              <a:t> </a:t>
            </a:r>
            <a:r>
              <a:rPr lang="ru-RU" sz="2000" dirty="0" smtClean="0"/>
              <a:t>+  </a:t>
            </a:r>
            <a:r>
              <a:rPr lang="el-GR" sz="2000" dirty="0" smtClean="0"/>
              <a:t>Ι</a:t>
            </a:r>
            <a:r>
              <a:rPr lang="ru-RU" sz="2000" dirty="0" smtClean="0"/>
              <a:t> у </a:t>
            </a:r>
            <a:r>
              <a:rPr lang="el-GR" sz="2000" dirty="0" smtClean="0"/>
              <a:t>Ι</a:t>
            </a:r>
            <a:r>
              <a:rPr lang="ru-RU" sz="2000" dirty="0" smtClean="0"/>
              <a:t> </a:t>
            </a:r>
            <a:r>
              <a:rPr lang="ru-RU" sz="2000" dirty="0" smtClean="0"/>
              <a:t>=  0 </a:t>
            </a:r>
          </a:p>
          <a:p>
            <a:pPr>
              <a:buNone/>
            </a:pPr>
            <a:r>
              <a:rPr lang="ru-RU" sz="2000" dirty="0" smtClean="0"/>
              <a:t>    Ответ:                                    </a:t>
            </a:r>
            <a:r>
              <a:rPr lang="ru-RU" sz="2000" dirty="0" smtClean="0"/>
              <a:t> Ответ</a:t>
            </a:r>
            <a:r>
              <a:rPr lang="ru-RU" sz="2000" dirty="0" smtClean="0"/>
              <a:t>:                                     </a:t>
            </a:r>
            <a:r>
              <a:rPr lang="ru-RU" sz="2000" dirty="0" smtClean="0"/>
              <a:t> Ответ</a:t>
            </a:r>
            <a:r>
              <a:rPr lang="ru-RU" sz="2000" dirty="0" smtClean="0"/>
              <a:t>:                            </a:t>
            </a:r>
          </a:p>
          <a:p>
            <a:pPr>
              <a:buNone/>
            </a:pPr>
            <a:r>
              <a:rPr lang="ru-RU" sz="2000" dirty="0" smtClean="0"/>
              <a:t> </a:t>
            </a:r>
            <a:endParaRPr lang="ru-RU" sz="2000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5400000">
            <a:off x="2001026" y="5499908"/>
            <a:ext cx="2000264" cy="1588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5001422" y="5428470"/>
            <a:ext cx="2000264" cy="1588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357158" y="4857760"/>
            <a:ext cx="2428892" cy="15716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Не имеет, так как сумма двух неотрицательных чисел не может быть отрицательным числом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214678" y="4786322"/>
            <a:ext cx="2428892" cy="16430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Бесконечное множество решений, например:</a:t>
            </a:r>
          </a:p>
          <a:p>
            <a:pPr algn="ctr"/>
            <a:r>
              <a:rPr lang="ru-RU" dirty="0" smtClean="0"/>
              <a:t>(4 ; 6); (-1; 3); ( 2,5; 4,5)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357950" y="4786322"/>
            <a:ext cx="2286016" cy="16430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Одно  решение:</a:t>
            </a:r>
          </a:p>
          <a:p>
            <a:pPr algn="ctr"/>
            <a:r>
              <a:rPr lang="ru-RU" sz="2400" dirty="0" smtClean="0"/>
              <a:t>( 0; 0)</a:t>
            </a:r>
            <a:endParaRPr lang="ru-RU" sz="2400" dirty="0"/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428596" y="0"/>
            <a:ext cx="8229600" cy="1143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Устные упражнения</a:t>
            </a:r>
            <a:endParaRPr kumimoji="0" lang="ru-RU" sz="5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770" decel="100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4" dur="770" decel="100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6" dur="77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8" dur="77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0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70" decel="100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770" decel="100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5" dur="77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7" dur="77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6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7158" y="274638"/>
            <a:ext cx="8329642" cy="1868478"/>
          </a:xfrm>
          <a:gradFill>
            <a:gsLst>
              <a:gs pos="0">
                <a:srgbClr val="000082"/>
              </a:gs>
              <a:gs pos="13000">
                <a:srgbClr val="0047FF"/>
              </a:gs>
              <a:gs pos="28000">
                <a:srgbClr val="000082"/>
              </a:gs>
              <a:gs pos="42999">
                <a:srgbClr val="0047FF"/>
              </a:gs>
              <a:gs pos="58000">
                <a:srgbClr val="000082"/>
              </a:gs>
              <a:gs pos="72000">
                <a:srgbClr val="0047FF"/>
              </a:gs>
              <a:gs pos="87000">
                <a:srgbClr val="000082"/>
              </a:gs>
              <a:gs pos="100000">
                <a:srgbClr val="0047FF"/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chemeClr val="bg1"/>
                </a:solidFill>
              </a:rPr>
              <a:t>Задача 1.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sz="2800" b="1" i="1" dirty="0" smtClean="0">
                <a:solidFill>
                  <a:schemeClr val="bg1"/>
                </a:solidFill>
              </a:rPr>
              <a:t>Длина прямоугольника на 5см больше его ширины, а периметр прямоугольника равен 22см. Найти длину и ширину прямоугольника.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2214554"/>
            <a:ext cx="8229600" cy="3911609"/>
          </a:xfrm>
        </p:spPr>
        <p:txBody>
          <a:bodyPr>
            <a:normAutofit lnSpcReduction="10000"/>
          </a:bodyPr>
          <a:lstStyle/>
          <a:p>
            <a:r>
              <a:rPr lang="ru-RU" b="1" i="1" dirty="0" smtClean="0"/>
              <a:t>Решение. </a:t>
            </a:r>
            <a:r>
              <a:rPr lang="ru-RU" sz="1800" b="1" i="1" dirty="0" smtClean="0"/>
              <a:t>1).Пусть длина прямоугольника </a:t>
            </a:r>
            <a:r>
              <a:rPr lang="ru-RU" sz="1800" b="1" i="1" dirty="0" err="1" smtClean="0"/>
              <a:t>х</a:t>
            </a:r>
            <a:r>
              <a:rPr lang="ru-RU" sz="1800" b="1" i="1" dirty="0" smtClean="0"/>
              <a:t> см, а ширина у см. Так как длина на 5 см больше ширины, составим первое уравнение :  </a:t>
            </a:r>
            <a:r>
              <a:rPr lang="ru-RU" sz="1800" b="1" i="1" dirty="0" err="1" smtClean="0"/>
              <a:t>х</a:t>
            </a:r>
            <a:r>
              <a:rPr lang="ru-RU" sz="1800" b="1" i="1" dirty="0" smtClean="0"/>
              <a:t> – у = 5. Так как периметр прямоугольника 22 см, составим второе уравнение:</a:t>
            </a:r>
          </a:p>
          <a:p>
            <a:pPr>
              <a:buNone/>
            </a:pPr>
            <a:r>
              <a:rPr lang="ru-RU" sz="1800" b="1" i="1" dirty="0" smtClean="0"/>
              <a:t>      2 ( </a:t>
            </a:r>
            <a:r>
              <a:rPr lang="ru-RU" sz="1800" b="1" i="1" dirty="0" err="1" smtClean="0"/>
              <a:t>х</a:t>
            </a:r>
            <a:r>
              <a:rPr lang="ru-RU" sz="1800" b="1" i="1" dirty="0" smtClean="0"/>
              <a:t> + у ) = 22.</a:t>
            </a:r>
          </a:p>
          <a:p>
            <a:pPr>
              <a:buNone/>
            </a:pPr>
            <a:r>
              <a:rPr lang="ru-RU" sz="1800" b="1" i="1" dirty="0" smtClean="0"/>
              <a:t>      2). Так как эти условия выполняются одновременно, составим и решим систему уравнений:     </a:t>
            </a:r>
            <a:r>
              <a:rPr lang="ru-RU" sz="1800" b="1" i="1" dirty="0" err="1" smtClean="0"/>
              <a:t>х</a:t>
            </a:r>
            <a:r>
              <a:rPr lang="ru-RU" sz="1800" b="1" i="1" dirty="0" smtClean="0"/>
              <a:t> – у = 5,          · 2                   2х – 2у = 10,                 </a:t>
            </a:r>
            <a:r>
              <a:rPr lang="ru-RU" sz="1800" b="1" i="1" dirty="0" err="1" smtClean="0"/>
              <a:t>х</a:t>
            </a:r>
            <a:r>
              <a:rPr lang="ru-RU" sz="1800" b="1" i="1" dirty="0" smtClean="0"/>
              <a:t> = 8,</a:t>
            </a:r>
          </a:p>
          <a:p>
            <a:pPr>
              <a:buNone/>
            </a:pPr>
            <a:r>
              <a:rPr lang="ru-RU" sz="1800" b="1" i="1" dirty="0" smtClean="0"/>
              <a:t>                                                2х + 2у = 22            ;                  2х + 2у =  22;               у = 3.         </a:t>
            </a:r>
          </a:p>
          <a:p>
            <a:pPr>
              <a:buNone/>
            </a:pPr>
            <a:r>
              <a:rPr lang="ru-RU" sz="1800" b="1" i="1" dirty="0" smtClean="0"/>
              <a:t>                                                                                                                                                       </a:t>
            </a:r>
          </a:p>
          <a:p>
            <a:pPr>
              <a:buNone/>
            </a:pPr>
            <a:r>
              <a:rPr lang="ru-RU" sz="1800" b="1" i="1" dirty="0" smtClean="0"/>
              <a:t>                                                                                                     4х = 32,</a:t>
            </a:r>
          </a:p>
          <a:p>
            <a:pPr>
              <a:buNone/>
            </a:pPr>
            <a:r>
              <a:rPr lang="ru-RU" sz="1800" b="1" i="1" dirty="0" smtClean="0"/>
              <a:t>                                                                                                       </a:t>
            </a:r>
            <a:r>
              <a:rPr lang="ru-RU" sz="1800" b="1" i="1" dirty="0" err="1" smtClean="0"/>
              <a:t>х</a:t>
            </a:r>
            <a:r>
              <a:rPr lang="ru-RU" sz="1800" b="1" i="1" dirty="0" smtClean="0"/>
              <a:t> = 8;                                       </a:t>
            </a:r>
          </a:p>
          <a:p>
            <a:pPr>
              <a:buNone/>
            </a:pPr>
            <a:r>
              <a:rPr lang="ru-RU" sz="1800" b="1" i="1" dirty="0" smtClean="0"/>
              <a:t>       </a:t>
            </a:r>
          </a:p>
          <a:p>
            <a:pPr>
              <a:buNone/>
            </a:pPr>
            <a:r>
              <a:rPr lang="ru-RU" sz="1800" b="1" i="1" dirty="0" smtClean="0"/>
              <a:t> </a:t>
            </a:r>
            <a:r>
              <a:rPr lang="ru-RU" sz="1800" b="1" i="1" dirty="0" smtClean="0"/>
              <a:t>      </a:t>
            </a:r>
            <a:r>
              <a:rPr lang="ru-RU" sz="2800" b="1" i="1" dirty="0" smtClean="0"/>
              <a:t>Ответ: </a:t>
            </a:r>
            <a:r>
              <a:rPr lang="ru-RU" sz="1800" b="1" i="1" dirty="0" smtClean="0"/>
              <a:t> дина прямоугольника – 8 см, ширина – 3 см.</a:t>
            </a:r>
            <a:endParaRPr lang="ru-RU" sz="1800" b="1" i="1" dirty="0"/>
          </a:p>
        </p:txBody>
      </p:sp>
      <p:sp>
        <p:nvSpPr>
          <p:cNvPr id="6" name="Автофигура 61"/>
          <p:cNvSpPr>
            <a:spLocks/>
          </p:cNvSpPr>
          <p:nvPr/>
        </p:nvSpPr>
        <p:spPr bwMode="auto">
          <a:xfrm>
            <a:off x="3000364" y="3857628"/>
            <a:ext cx="71438" cy="500066"/>
          </a:xfrm>
          <a:prstGeom prst="leftBrace">
            <a:avLst>
              <a:gd name="adj1" fmla="val 3750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 b="1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4215604" y="3999710"/>
            <a:ext cx="42862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Двойная стрелка влево/вправо 8"/>
          <p:cNvSpPr/>
          <p:nvPr/>
        </p:nvSpPr>
        <p:spPr>
          <a:xfrm>
            <a:off x="5000628" y="4143380"/>
            <a:ext cx="428628" cy="28575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Автофигура 61"/>
          <p:cNvSpPr>
            <a:spLocks/>
          </p:cNvSpPr>
          <p:nvPr/>
        </p:nvSpPr>
        <p:spPr bwMode="auto">
          <a:xfrm>
            <a:off x="5643570" y="3786190"/>
            <a:ext cx="71438" cy="500066"/>
          </a:xfrm>
          <a:prstGeom prst="leftBrace">
            <a:avLst>
              <a:gd name="adj1" fmla="val 3750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 b="1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5786446" y="4572008"/>
            <a:ext cx="150019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Автофигура 61"/>
          <p:cNvSpPr>
            <a:spLocks/>
          </p:cNvSpPr>
          <p:nvPr/>
        </p:nvSpPr>
        <p:spPr bwMode="auto">
          <a:xfrm>
            <a:off x="7643834" y="3857628"/>
            <a:ext cx="71438" cy="500066"/>
          </a:xfrm>
          <a:prstGeom prst="leftBrace">
            <a:avLst>
              <a:gd name="adj1" fmla="val 3750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  <a:blipFill>
            <a:blip r:embed="rId3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chemeClr val="bg1"/>
                </a:solidFill>
              </a:rPr>
              <a:t>Схема решения задачи с помощью системы уравнений:</a:t>
            </a:r>
            <a:endParaRPr lang="ru-RU" i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268799"/>
          </a:xfr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1). вводят  обозначения неизвестных  и      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       составляют  систему  уравнений;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2). решают систему уравнений;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3). Возвращаясь к условию задачи и   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       использованным  обозначениям,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         записывают  ответ.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Составьте систему уравнений по условию задачи: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« Одна сторона прямоугольника меньше другой на 5 см, периметр прямоугольника равен 38 см. Найти стороны этого прямоугольника.»</a:t>
            </a:r>
          </a:p>
          <a:p>
            <a:r>
              <a:rPr lang="ru-RU" dirty="0" smtClean="0"/>
              <a:t> </a:t>
            </a:r>
            <a:r>
              <a:rPr lang="ru-RU" b="1" dirty="0" smtClean="0"/>
              <a:t>ВЫБЕРИТЕ  ПРАВИЛЬНЫЙ  ОТВЕТ.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sz="2800" b="1" dirty="0" smtClean="0"/>
              <a:t>А)    Х – У = 5,    Б)   Х + У = 5,              В)  Х </a:t>
            </a:r>
            <a:r>
              <a:rPr lang="ru-RU" sz="2800" b="1" dirty="0" smtClean="0"/>
              <a:t>– У = 5</a:t>
            </a:r>
            <a:r>
              <a:rPr lang="ru-RU" sz="2800" b="1" dirty="0" smtClean="0"/>
              <a:t>                 </a:t>
            </a:r>
          </a:p>
          <a:p>
            <a:pPr>
              <a:buNone/>
            </a:pPr>
            <a:r>
              <a:rPr lang="ru-RU" sz="2800" b="1" dirty="0" smtClean="0"/>
              <a:t>        Х </a:t>
            </a:r>
            <a:r>
              <a:rPr lang="ru-RU" sz="2800" b="1" dirty="0" smtClean="0"/>
              <a:t>+ У = 38</a:t>
            </a:r>
            <a:r>
              <a:rPr lang="ru-RU" dirty="0" smtClean="0"/>
              <a:t>;        </a:t>
            </a:r>
            <a:r>
              <a:rPr lang="ru-RU" b="1" dirty="0" smtClean="0"/>
              <a:t>2</a:t>
            </a:r>
            <a:r>
              <a:rPr lang="ru-RU" dirty="0" smtClean="0"/>
              <a:t>(</a:t>
            </a:r>
            <a:r>
              <a:rPr lang="ru-RU" b="1" dirty="0" smtClean="0"/>
              <a:t>Х + У) = 38</a:t>
            </a:r>
            <a:r>
              <a:rPr lang="ru-RU" dirty="0" smtClean="0"/>
              <a:t>;       </a:t>
            </a:r>
            <a:r>
              <a:rPr lang="ru-RU" b="1" dirty="0" smtClean="0"/>
              <a:t>2</a:t>
            </a:r>
            <a:r>
              <a:rPr lang="ru-RU" dirty="0" smtClean="0"/>
              <a:t>(</a:t>
            </a:r>
            <a:r>
              <a:rPr lang="ru-RU" b="1" dirty="0" smtClean="0"/>
              <a:t>Х </a:t>
            </a:r>
            <a:r>
              <a:rPr lang="ru-RU" b="1" dirty="0" smtClean="0"/>
              <a:t>+ У) = 38</a:t>
            </a:r>
            <a:r>
              <a:rPr lang="ru-RU" dirty="0" smtClean="0"/>
              <a:t>;</a:t>
            </a:r>
            <a:endParaRPr lang="ru-RU" dirty="0"/>
          </a:p>
        </p:txBody>
      </p:sp>
      <p:sp>
        <p:nvSpPr>
          <p:cNvPr id="4" name="Автофигура 61"/>
          <p:cNvSpPr>
            <a:spLocks/>
          </p:cNvSpPr>
          <p:nvPr/>
        </p:nvSpPr>
        <p:spPr bwMode="auto">
          <a:xfrm>
            <a:off x="928662" y="4857760"/>
            <a:ext cx="71436" cy="857256"/>
          </a:xfrm>
          <a:prstGeom prst="leftBrace">
            <a:avLst>
              <a:gd name="adj1" fmla="val 37500"/>
              <a:gd name="adj2" fmla="val 50000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 b="1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1822431" y="5321313"/>
            <a:ext cx="1928826" cy="1588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Автофигура 61"/>
          <p:cNvSpPr>
            <a:spLocks/>
          </p:cNvSpPr>
          <p:nvPr/>
        </p:nvSpPr>
        <p:spPr bwMode="auto">
          <a:xfrm>
            <a:off x="3286116" y="4857760"/>
            <a:ext cx="71436" cy="857256"/>
          </a:xfrm>
          <a:prstGeom prst="leftBrace">
            <a:avLst>
              <a:gd name="adj1" fmla="val 37500"/>
              <a:gd name="adj2" fmla="val 50000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 b="1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rot="5400000">
            <a:off x="4715670" y="5428470"/>
            <a:ext cx="2000264" cy="1588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Автофигура 61"/>
          <p:cNvSpPr>
            <a:spLocks/>
          </p:cNvSpPr>
          <p:nvPr/>
        </p:nvSpPr>
        <p:spPr bwMode="auto">
          <a:xfrm>
            <a:off x="6215074" y="5000636"/>
            <a:ext cx="71436" cy="857256"/>
          </a:xfrm>
          <a:prstGeom prst="leftBrace">
            <a:avLst>
              <a:gd name="adj1" fmla="val 37500"/>
              <a:gd name="adj2" fmla="val 50000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989034"/>
          </a:xfrm>
          <a:blipFill>
            <a:blip r:embed="rId2"/>
            <a:tile tx="0" ty="0" sx="100000" sy="100000" flip="none" algn="tl"/>
          </a:blipFill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chemeClr val="bg1"/>
                </a:solidFill>
              </a:rPr>
              <a:t/>
            </a:r>
            <a:br>
              <a:rPr lang="ru-RU" sz="4800" b="1" dirty="0" smtClean="0">
                <a:solidFill>
                  <a:schemeClr val="bg1"/>
                </a:solidFill>
              </a:rPr>
            </a:br>
            <a:r>
              <a:rPr lang="ru-RU" sz="4800" b="1" dirty="0" smtClean="0">
                <a:solidFill>
                  <a:schemeClr val="bg1"/>
                </a:solidFill>
              </a:rPr>
              <a:t>Устные упражнения</a:t>
            </a:r>
            <a:br>
              <a:rPr lang="ru-RU" sz="4800" b="1" dirty="0" smtClean="0">
                <a:solidFill>
                  <a:schemeClr val="bg1"/>
                </a:solidFill>
              </a:rPr>
            </a:br>
            <a:endParaRPr lang="ru-RU" sz="4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blipFill>
            <a:blip r:embed="rId3"/>
            <a:tile tx="0" ty="0" sx="100000" sy="100000" flip="none" algn="tl"/>
          </a:blipFill>
        </p:spPr>
        <p:txBody>
          <a:bodyPr>
            <a:normAutofit lnSpcReduction="10000"/>
          </a:bodyPr>
          <a:lstStyle/>
          <a:p>
            <a:pPr lvl="0">
              <a:buNone/>
            </a:pP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smtClean="0">
                <a:solidFill>
                  <a:srgbClr val="C00000"/>
                </a:solidFill>
              </a:rPr>
              <a:t>  Составьте систему уравнений по условию задачи:</a:t>
            </a:r>
          </a:p>
          <a:p>
            <a:pPr marL="514350" lvl="0" indent="-514350">
              <a:buAutoNum type="arabicPeriod"/>
            </a:pPr>
            <a:r>
              <a:rPr lang="ru-RU" b="1" dirty="0" smtClean="0"/>
              <a:t>«На двух полках 60 книг. На второй полке на 10 книг меньше, чем на первой. Сколько книг на каждой полке ?»</a:t>
            </a:r>
          </a:p>
          <a:p>
            <a:pPr marL="514350" lvl="0" indent="-514350">
              <a:buAutoNum type="arabicPeriod"/>
            </a:pPr>
            <a:r>
              <a:rPr lang="ru-RU" b="1" dirty="0" smtClean="0"/>
              <a:t> «Автомобиль проехал некоторое расстояние за 30 минут. За какое время проедет это же расстояние велосипедист, скорость которого в 5 раз меньше?»</a:t>
            </a:r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  <a:ln>
            <a:solidFill>
              <a:schemeClr val="accent6">
                <a:lumMod val="75000"/>
              </a:schemeClr>
            </a:solidFill>
          </a:ln>
        </p:spPr>
        <p:txBody>
          <a:bodyPr/>
          <a:lstStyle/>
          <a:p>
            <a:r>
              <a:rPr lang="ru-RU" b="1" dirty="0" smtClean="0"/>
              <a:t>Домашнее  задание</a:t>
            </a:r>
            <a:endParaRPr lang="ru-RU" b="1" dirty="0"/>
          </a:p>
        </p:txBody>
      </p:sp>
      <p:sp>
        <p:nvSpPr>
          <p:cNvPr id="8" name="Содержимое 2"/>
          <p:cNvSpPr>
            <a:spLocks noGrp="1"/>
          </p:cNvSpPr>
          <p:nvPr>
            <p:ph idx="1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1.  Учебник «Алгебра 7», </a:t>
            </a:r>
          </a:p>
          <a:p>
            <a:pPr>
              <a:buNone/>
            </a:pPr>
            <a:r>
              <a:rPr lang="ru-RU" dirty="0" smtClean="0"/>
              <a:t>        авторы Ш.А.Алимов и др.   § </a:t>
            </a:r>
            <a:r>
              <a:rPr lang="ru-RU" dirty="0" smtClean="0"/>
              <a:t>37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№ </a:t>
            </a:r>
            <a:r>
              <a:rPr lang="ru-RU" dirty="0" smtClean="0"/>
              <a:t>653, 655, 659.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2.  Рабочая тетрадь по алгебре, 7,</a:t>
            </a:r>
          </a:p>
          <a:p>
            <a:pPr>
              <a:buNone/>
            </a:pPr>
            <a:r>
              <a:rPr lang="ru-RU" dirty="0" smtClean="0"/>
              <a:t>         авторы Ю.М.Колягин и др.</a:t>
            </a:r>
          </a:p>
          <a:p>
            <a:pPr>
              <a:buNone/>
            </a:pPr>
            <a:r>
              <a:rPr lang="ru-RU" dirty="0" smtClean="0"/>
              <a:t>         § </a:t>
            </a:r>
            <a:r>
              <a:rPr lang="ru-RU" dirty="0" smtClean="0"/>
              <a:t>37,  </a:t>
            </a:r>
            <a:r>
              <a:rPr lang="ru-RU" dirty="0" smtClean="0"/>
              <a:t>№ </a:t>
            </a:r>
            <a:r>
              <a:rPr lang="ru-RU" dirty="0" smtClean="0"/>
              <a:t>2</a:t>
            </a:r>
            <a:r>
              <a:rPr lang="ru-RU" dirty="0" smtClean="0"/>
              <a:t>(1), 6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3.  Дополнительно: Дидактические материалы   </a:t>
            </a:r>
          </a:p>
          <a:p>
            <a:pPr>
              <a:buNone/>
            </a:pPr>
            <a:r>
              <a:rPr lang="ru-RU" dirty="0" smtClean="0"/>
              <a:t>        «Алгебра 7», авторы М.В.Ткачева и др.</a:t>
            </a:r>
          </a:p>
          <a:p>
            <a:pPr>
              <a:buNone/>
            </a:pPr>
            <a:r>
              <a:rPr lang="ru-RU" dirty="0" smtClean="0"/>
              <a:t>        § </a:t>
            </a:r>
            <a:r>
              <a:rPr lang="ru-RU" dirty="0" smtClean="0"/>
              <a:t>37 </a:t>
            </a:r>
            <a:r>
              <a:rPr lang="ru-RU" dirty="0" smtClean="0"/>
              <a:t>( стр. </a:t>
            </a:r>
            <a:r>
              <a:rPr lang="ru-RU" dirty="0" smtClean="0"/>
              <a:t>95) </a:t>
            </a:r>
            <a:r>
              <a:rPr lang="ru-RU" dirty="0" smtClean="0"/>
              <a:t>№ </a:t>
            </a:r>
            <a:r>
              <a:rPr lang="ru-RU" dirty="0" smtClean="0"/>
              <a:t>5(1).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20655385">
            <a:off x="306284" y="2011472"/>
            <a:ext cx="8439305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800" kern="10" dirty="0" smtClean="0">
                <a:ln w="9525">
                  <a:round/>
                  <a:headEnd/>
                  <a:tailEnd/>
                </a:ln>
                <a:solidFill>
                  <a:schemeClr val="tx2">
                    <a:lumMod val="75000"/>
                  </a:schemeClr>
                </a:solidFill>
                <a:latin typeface="Impact"/>
              </a:rPr>
              <a:t>Спасибо  всем  за  работу</a:t>
            </a:r>
            <a:endParaRPr lang="ru-RU" sz="8800" kern="10" dirty="0">
              <a:ln w="9525">
                <a:round/>
                <a:headEnd/>
                <a:tailEnd/>
              </a:ln>
              <a:solidFill>
                <a:schemeClr val="tx2">
                  <a:lumMod val="75000"/>
                </a:schemeClr>
              </a:solidFill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783</TotalTime>
  <Words>569</Words>
  <Application>Microsoft Office PowerPoint</Application>
  <PresentationFormat>Экран (4:3)</PresentationFormat>
  <Paragraphs>55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Решение задач с помощью систем уравнений</vt:lpstr>
      <vt:lpstr>Устные упражнения</vt:lpstr>
      <vt:lpstr>Задача 1. Длина прямоугольника на 5см больше его ширины, а периметр прямоугольника равен 22см. Найти длину и ширину прямоугольника.</vt:lpstr>
      <vt:lpstr>Схема решения задачи с помощью системы уравнений:</vt:lpstr>
      <vt:lpstr>Составьте систему уравнений по условию задачи:</vt:lpstr>
      <vt:lpstr> Устные упражнения </vt:lpstr>
      <vt:lpstr>Домашнее  задание</vt:lpstr>
      <vt:lpstr>Слайд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xp home</dc:creator>
  <cp:lastModifiedBy>xp home</cp:lastModifiedBy>
  <cp:revision>109</cp:revision>
  <dcterms:created xsi:type="dcterms:W3CDTF">2012-03-04T19:48:49Z</dcterms:created>
  <dcterms:modified xsi:type="dcterms:W3CDTF">2012-03-25T19:54:19Z</dcterms:modified>
</cp:coreProperties>
</file>