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audio" Target="../media/audio2.wav"/><Relationship Id="rId7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audio" Target="../media/audio1.wav"/><Relationship Id="rId7" Type="http://schemas.openxmlformats.org/officeDocument/2006/relationships/image" Target="../media/image5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png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27265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Май 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называют – </a:t>
            </a:r>
            <a:r>
              <a:rPr lang="ru-RU" sz="16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травень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цветень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AutoShape 4" descr="Как правильно? Май или месяц май? 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Какие народные приметы на май помогут узнать о погоде и будущем урожае |  Общество | Антон, 26 апреля 20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Синоптик пообещал москвичам теплый май | Новости общества | Известия |  28.02.20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643306" y="3286124"/>
            <a:ext cx="5209610" cy="2928958"/>
          </a:xfrm>
          <a:prstGeom prst="rect">
            <a:avLst/>
          </a:prstGeom>
          <a:noFill/>
        </p:spPr>
      </p:pic>
      <p:pic>
        <p:nvPicPr>
          <p:cNvPr id="3079" name="Picture 7" descr="C:\Users\Admin\Desktop\96cac26936160d6f03c3ff70122ad23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857232"/>
            <a:ext cx="4809903" cy="30718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72198" y="1000108"/>
            <a:ext cx="2571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мае деревья покрываются свежими молодыми листочками, начинается цветение деревьев, первых весенних цветов, рост трав.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3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8572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                               </a:t>
            </a:r>
            <a:r>
              <a:rPr lang="ru-RU" sz="3200" b="1" u="sng" dirty="0">
                <a:solidFill>
                  <a:srgbClr val="003300"/>
                </a:solidFill>
                <a:latin typeface="Arial Black" pitchFamily="34" charset="0"/>
              </a:rPr>
              <a:t>ТЕСТ: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42910" y="1142984"/>
            <a:ext cx="778674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1. Весна наступает:</a:t>
            </a:r>
            <a:endParaRPr lang="ru-RU" sz="20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а) 1 апреля    б) 1 мая    в) 1 марта</a:t>
            </a:r>
            <a:r>
              <a:rPr lang="ru-RU" sz="2000" b="1" i="1" dirty="0" smtClean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srgbClr val="0033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2. День с приходом весны становится:</a:t>
            </a:r>
            <a:endParaRPr lang="ru-RU" sz="20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lang="ru-RU" sz="2000" b="1" i="1" dirty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а) короче    б) длиннее     в) остался таким же</a:t>
            </a:r>
            <a:r>
              <a:rPr lang="ru-RU" sz="2000" b="1" i="1" dirty="0" smtClean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3. Температура воздуха стала:</a:t>
            </a:r>
            <a:endParaRPr lang="ru-RU" sz="20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а) выше      б) ниже    в) осталась такой </a:t>
            </a:r>
            <a:r>
              <a:rPr lang="ru-RU" sz="2000" b="1" i="1" dirty="0" smtClean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же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srgbClr val="0033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4. Какое явление природы можно наблюдать только весной?</a:t>
            </a:r>
            <a:endParaRPr lang="ru-RU" sz="2000" u="sng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а) метель    б) снегопад    в) ледоход</a:t>
            </a:r>
            <a:r>
              <a:rPr lang="ru-RU" sz="2000" b="1" i="1" dirty="0" smtClean="0">
                <a:solidFill>
                  <a:srgbClr val="00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>
              <a:solidFill>
                <a:srgbClr val="0033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86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989781" cy="307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28604"/>
            <a:ext cx="3087575" cy="364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20" y="3429000"/>
            <a:ext cx="5000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Прилетают перелётные птицы, принося на крыльях весну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4777946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00694" y="4929198"/>
            <a:ext cx="3286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Все птицы строят и ремонтируют свои гнёзда. Откладывают яйца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0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1000108"/>
            <a:ext cx="307183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Гнездятся колониями на высоких деревьях. Одно и то же гнездо используется много лет, каждую весну птицы его ремонтируют и </a:t>
            </a:r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достраивают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85720" y="214290"/>
            <a:ext cx="5214974" cy="323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2" name="AutoShape 2" descr="Перелётные птицы весн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3" name="Picture 3" descr="C:\Users\Admin\Desktop\blog-nach-sprbirds_0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643314"/>
            <a:ext cx="4500594" cy="2956232"/>
          </a:xfrm>
          <a:prstGeom prst="rect">
            <a:avLst/>
          </a:prstGeom>
          <a:noFill/>
        </p:spPr>
      </p:pic>
      <p:pic>
        <p:nvPicPr>
          <p:cNvPr id="10246" name="Picture 6" descr="C:\Users\Admin\Desktop\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714752"/>
            <a:ext cx="3071834" cy="29045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469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000768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Прилетают скворцы огромными стаями – иногда по несколько сотен тысяч птиц обычно в марте, когда на полях появляются проталины, и занимают гнездовые места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57224" y="3143248"/>
            <a:ext cx="2714644" cy="271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Admin\Desktop\19574_f23b306e7073a21810f20666ad180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4143404" cy="26849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57752" y="214290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Птицы  поют и начинают строить гнезда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714752"/>
            <a:ext cx="3086380" cy="208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071546"/>
            <a:ext cx="2762270" cy="243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14876" y="500042"/>
            <a:ext cx="39290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Грач – «вестник весны», эти птицы первыми прилетают весной. Прилёт грачей начинается в конце марта </a:t>
            </a:r>
            <a:endParaRPr lang="ru-RU" sz="1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005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28" y="142852"/>
            <a:ext cx="3429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Появляются насекомые: бабочки, жуки, пчелы, муравьи.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AutoShape 2" descr="18 интересных фактов о бабоч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0419" name="Picture 3" descr="C:\Users\Admin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27916" cy="2214578"/>
          </a:xfrm>
          <a:prstGeom prst="rect">
            <a:avLst/>
          </a:prstGeom>
          <a:noFill/>
        </p:spPr>
      </p:pic>
      <p:pic>
        <p:nvPicPr>
          <p:cNvPr id="60420" name="Picture 4" descr="C:\Users\Admin\Desktop\Interesnye-fakty-o-babochka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428604"/>
            <a:ext cx="3581391" cy="2234872"/>
          </a:xfrm>
          <a:prstGeom prst="rect">
            <a:avLst/>
          </a:prstGeom>
          <a:noFill/>
        </p:spPr>
      </p:pic>
      <p:pic>
        <p:nvPicPr>
          <p:cNvPr id="60421" name="Picture 5" descr="C:\Users\Admin\Desktop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357298"/>
            <a:ext cx="3242694" cy="2428892"/>
          </a:xfrm>
          <a:prstGeom prst="rect">
            <a:avLst/>
          </a:prstGeom>
          <a:noFill/>
        </p:spPr>
      </p:pic>
      <p:pic>
        <p:nvPicPr>
          <p:cNvPr id="60422" name="Picture 6" descr="C:\Users\Admin\Desktop\black-ant-3667014_1920-960x5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4214818"/>
            <a:ext cx="3738557" cy="2102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5" descr="МБДОУ № 3 Ласточка&quot;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70" name="Picture 6" descr="C:\Users\Admin\Desktop\slide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786346" cy="358489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429256" y="1071546"/>
            <a:ext cx="3214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Все лесные звери рады приходу весны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dmin\Desktop\slide-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2857496"/>
            <a:ext cx="2357454" cy="272013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42910" y="4429132"/>
            <a:ext cx="22145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многих животных  рождаются весной детеныши. Этот зайчонок и лисята тоже появились на свет весной!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Admin\Desktop\slide-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4143380"/>
            <a:ext cx="2786082" cy="2279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33" name="Text Box 21"/>
          <p:cNvSpPr txBox="1">
            <a:spLocks noChangeArrowheads="1"/>
          </p:cNvSpPr>
          <p:nvPr/>
        </p:nvSpPr>
        <p:spPr bwMode="auto">
          <a:xfrm>
            <a:off x="1857356" y="214290"/>
            <a:ext cx="61007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3300"/>
                </a:solidFill>
                <a:latin typeface="Monotype Corsiva" pitchFamily="66" charset="0"/>
              </a:rPr>
              <a:t>Береги природу</a:t>
            </a:r>
            <a:r>
              <a:rPr lang="ru-RU" sz="2800" b="1" dirty="0" smtClean="0">
                <a:solidFill>
                  <a:srgbClr val="003300"/>
                </a:solidFill>
                <a:latin typeface="Monotype Corsiva" pitchFamily="66" charset="0"/>
              </a:rPr>
              <a:t>!</a:t>
            </a:r>
          </a:p>
        </p:txBody>
      </p:sp>
      <p:grpSp>
        <p:nvGrpSpPr>
          <p:cNvPr id="2" name="Группа 45"/>
          <p:cNvGrpSpPr/>
          <p:nvPr/>
        </p:nvGrpSpPr>
        <p:grpSpPr>
          <a:xfrm>
            <a:off x="357158" y="0"/>
            <a:ext cx="8331907" cy="6502421"/>
            <a:chOff x="155575" y="-144463"/>
            <a:chExt cx="8331907" cy="6502421"/>
          </a:xfrm>
        </p:grpSpPr>
        <p:pic>
          <p:nvPicPr>
            <p:cNvPr id="4099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05302" y="2143116"/>
              <a:ext cx="1252912" cy="1285884"/>
            </a:xfrm>
            <a:prstGeom prst="rect">
              <a:avLst/>
            </a:prstGeom>
            <a:noFill/>
          </p:spPr>
        </p:pic>
        <p:sp>
          <p:nvSpPr>
            <p:cNvPr id="4101" name="AutoShape 5" descr="Знаки охраны природы - фото и картинки: 55 штук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7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71435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18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71435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19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86182" y="71435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20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768" y="714356"/>
              <a:ext cx="1214446" cy="1214446"/>
            </a:xfrm>
            <a:prstGeom prst="rect">
              <a:avLst/>
            </a:prstGeom>
            <a:noFill/>
          </p:spPr>
        </p:pic>
        <p:pic>
          <p:nvPicPr>
            <p:cNvPr id="21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2071678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22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214311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23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19154" y="3643314"/>
              <a:ext cx="1252912" cy="1214446"/>
            </a:xfrm>
            <a:prstGeom prst="rect">
              <a:avLst/>
            </a:prstGeom>
            <a:noFill/>
          </p:spPr>
        </p:pic>
        <p:pic>
          <p:nvPicPr>
            <p:cNvPr id="24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67723" y="3571876"/>
              <a:ext cx="1318855" cy="1357322"/>
            </a:xfrm>
            <a:prstGeom prst="rect">
              <a:avLst/>
            </a:prstGeom>
            <a:noFill/>
          </p:spPr>
        </p:pic>
        <p:pic>
          <p:nvPicPr>
            <p:cNvPr id="25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5143512"/>
              <a:ext cx="1214446" cy="1143008"/>
            </a:xfrm>
            <a:prstGeom prst="rect">
              <a:avLst/>
            </a:prstGeom>
            <a:noFill/>
          </p:spPr>
        </p:pic>
        <p:pic>
          <p:nvPicPr>
            <p:cNvPr id="26" name="Picture 3" descr="http://cdn01.ru/files/users/images/a5/12/a51262ca11dc9499516ac5c26bd3241b.jpg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15206" y="5072074"/>
              <a:ext cx="1272276" cy="1257310"/>
            </a:xfrm>
            <a:prstGeom prst="rect">
              <a:avLst/>
            </a:prstGeom>
            <a:noFill/>
          </p:spPr>
        </p:pic>
        <p:pic>
          <p:nvPicPr>
            <p:cNvPr id="27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7818" y="71435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28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2143116"/>
              <a:ext cx="1371610" cy="1285884"/>
            </a:xfrm>
            <a:prstGeom prst="rect">
              <a:avLst/>
            </a:prstGeom>
            <a:noFill/>
          </p:spPr>
        </p:pic>
        <p:pic>
          <p:nvPicPr>
            <p:cNvPr id="29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71670" y="3643314"/>
              <a:ext cx="1285884" cy="1247176"/>
            </a:xfrm>
            <a:prstGeom prst="rect">
              <a:avLst/>
            </a:prstGeom>
            <a:noFill/>
          </p:spPr>
        </p:pic>
        <p:pic>
          <p:nvPicPr>
            <p:cNvPr id="30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7818" y="214311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31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768" y="3571876"/>
              <a:ext cx="1285884" cy="1285884"/>
            </a:xfrm>
            <a:prstGeom prst="rect">
              <a:avLst/>
            </a:prstGeom>
            <a:noFill/>
          </p:spPr>
        </p:pic>
        <p:pic>
          <p:nvPicPr>
            <p:cNvPr id="32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5072074"/>
              <a:ext cx="1316046" cy="1285884"/>
            </a:xfrm>
            <a:prstGeom prst="rect">
              <a:avLst/>
            </a:prstGeom>
            <a:noFill/>
          </p:spPr>
        </p:pic>
        <p:pic>
          <p:nvPicPr>
            <p:cNvPr id="33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1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3571876"/>
              <a:ext cx="1214446" cy="1243108"/>
            </a:xfrm>
            <a:prstGeom prst="rect">
              <a:avLst/>
            </a:prstGeom>
            <a:noFill/>
          </p:spPr>
        </p:pic>
        <p:pic>
          <p:nvPicPr>
            <p:cNvPr id="34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20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461" y="5072074"/>
              <a:ext cx="1291895" cy="1239736"/>
            </a:xfrm>
            <a:prstGeom prst="rect">
              <a:avLst/>
            </a:prstGeom>
            <a:noFill/>
          </p:spPr>
        </p:pic>
        <p:pic>
          <p:nvPicPr>
            <p:cNvPr id="35" name="Picture 6" descr="C:\Users\Admin\Desktop\1622386407_28-pibig_info-p-znaki-okhrani-prirodi-priroda-krasivo-foto-33.jpg"/>
            <p:cNvPicPr>
              <a:picLocks noChangeAspect="1" noChangeArrowheads="1"/>
            </p:cNvPicPr>
            <p:nvPr/>
          </p:nvPicPr>
          <p:blipFill>
            <a:blip r:embed="rId2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5072074"/>
              <a:ext cx="1167998" cy="1239736"/>
            </a:xfrm>
            <a:prstGeom prst="rect">
              <a:avLst/>
            </a:prstGeom>
            <a:noFill/>
          </p:spPr>
        </p:pic>
        <p:sp>
          <p:nvSpPr>
            <p:cNvPr id="37" name="Прямоугольник 36"/>
            <p:cNvSpPr/>
            <p:nvPr/>
          </p:nvSpPr>
          <p:spPr>
            <a:xfrm flipH="1">
              <a:off x="5143504" y="714356"/>
              <a:ext cx="300046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4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flipH="1">
              <a:off x="500034" y="2071678"/>
              <a:ext cx="300046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6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 flipH="1">
              <a:off x="5214942" y="2071678"/>
              <a:ext cx="300046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9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 flipH="1">
              <a:off x="428596" y="3571876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11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 flipH="1">
              <a:off x="1928794" y="3571876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12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flipH="1">
              <a:off x="6786578" y="3643314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15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 flipH="1">
              <a:off x="500034" y="5000636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16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flipH="1">
              <a:off x="2000232" y="5072074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17</a:t>
              </a:r>
              <a:endParaRPr lang="ru-RU" dirty="0">
                <a:solidFill>
                  <a:srgbClr val="0033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flipH="1">
              <a:off x="5357818" y="5143512"/>
              <a:ext cx="428628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00"/>
                  </a:solidFill>
                </a:rPr>
                <a:t>19</a:t>
              </a:r>
              <a:endParaRPr lang="ru-RU" dirty="0">
                <a:solidFill>
                  <a:srgbClr val="003300"/>
                </a:solidFill>
              </a:endParaRPr>
            </a:p>
          </p:txBody>
        </p:sp>
      </p:grpSp>
      <p:sp>
        <p:nvSpPr>
          <p:cNvPr id="63" name="Умножение 62"/>
          <p:cNvSpPr/>
          <p:nvPr/>
        </p:nvSpPr>
        <p:spPr>
          <a:xfrm>
            <a:off x="5572132" y="928670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Умножение 64"/>
          <p:cNvSpPr/>
          <p:nvPr/>
        </p:nvSpPr>
        <p:spPr>
          <a:xfrm>
            <a:off x="857224" y="2285992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Умножение 65"/>
          <p:cNvSpPr/>
          <p:nvPr/>
        </p:nvSpPr>
        <p:spPr>
          <a:xfrm>
            <a:off x="5572132" y="2357430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множение 66"/>
          <p:cNvSpPr/>
          <p:nvPr/>
        </p:nvSpPr>
        <p:spPr>
          <a:xfrm>
            <a:off x="857224" y="3857628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Умножение 67"/>
          <p:cNvSpPr/>
          <p:nvPr/>
        </p:nvSpPr>
        <p:spPr>
          <a:xfrm>
            <a:off x="2357422" y="3786190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Умножение 68"/>
          <p:cNvSpPr/>
          <p:nvPr/>
        </p:nvSpPr>
        <p:spPr>
          <a:xfrm>
            <a:off x="7429520" y="3786190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Умножение 69"/>
          <p:cNvSpPr/>
          <p:nvPr/>
        </p:nvSpPr>
        <p:spPr>
          <a:xfrm>
            <a:off x="785786" y="5286388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Умножение 70"/>
          <p:cNvSpPr/>
          <p:nvPr/>
        </p:nvSpPr>
        <p:spPr>
          <a:xfrm>
            <a:off x="2428860" y="5214950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Умножение 71"/>
          <p:cNvSpPr/>
          <p:nvPr/>
        </p:nvSpPr>
        <p:spPr>
          <a:xfrm>
            <a:off x="5857884" y="5286388"/>
            <a:ext cx="1214446" cy="1143008"/>
          </a:xfrm>
          <a:prstGeom prst="mathMultiply">
            <a:avLst>
              <a:gd name="adj1" fmla="val 510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8381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785794"/>
            <a:ext cx="6818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признаки весны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3857628"/>
            <a:ext cx="1571636" cy="1581326"/>
          </a:xfrm>
          <a:prstGeom prst="roundRect">
            <a:avLst/>
          </a:prstGeom>
          <a:blipFill>
            <a:blip r:embed="rId4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1643050"/>
            <a:ext cx="1643074" cy="1500198"/>
          </a:xfrm>
          <a:prstGeom prst="roundRect">
            <a:avLst/>
          </a:prstGeom>
          <a:blipFill>
            <a:blip r:embed="rId5" cstate="email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2" y="3857628"/>
            <a:ext cx="1654474" cy="1500198"/>
          </a:xfrm>
          <a:prstGeom prst="roundRect">
            <a:avLst/>
          </a:prstGeom>
          <a:blipFill>
            <a:blip r:embed="rId6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50" y="1643050"/>
            <a:ext cx="1643074" cy="1438450"/>
          </a:xfrm>
          <a:prstGeom prst="roundRect">
            <a:avLst/>
          </a:prstGeom>
          <a:blipFill>
            <a:blip r:embed="rId7" cstate="email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3857628"/>
            <a:ext cx="1714512" cy="1581326"/>
          </a:xfrm>
          <a:prstGeom prst="roundRect">
            <a:avLst/>
          </a:prstGeom>
          <a:blipFill>
            <a:blip r:embed="rId8" cstate="email"/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1643050"/>
            <a:ext cx="1643074" cy="1500198"/>
          </a:xfrm>
          <a:prstGeom prst="roundRect">
            <a:avLst/>
          </a:prstGeom>
          <a:blipFill>
            <a:blip r:embed="rId9" cstate="screen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1643050"/>
            <a:ext cx="1785950" cy="1500198"/>
          </a:xfrm>
          <a:prstGeom prst="roundRect">
            <a:avLst/>
          </a:prstGeom>
          <a:blipFill>
            <a:blip r:embed="rId10" cstate="email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388" y="3857628"/>
            <a:ext cx="1583036" cy="1509888"/>
          </a:xfrm>
          <a:prstGeom prst="roundRect">
            <a:avLst/>
          </a:prstGeom>
          <a:blipFill>
            <a:blip r:embed="rId11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0100" y="214290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                               </a:t>
            </a:r>
            <a:r>
              <a:rPr lang="ru-RU" sz="3200" b="1" u="sng" dirty="0">
                <a:solidFill>
                  <a:srgbClr val="003300"/>
                </a:solidFill>
                <a:latin typeface="Arial Black" pitchFamily="34" charset="0"/>
              </a:rPr>
              <a:t>ТЕСТ: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B:\Ирочка\Изображения\для презентации\весна\5xaqqh-ja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всех перелетных птиц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B:\Ирочка\Изображения\для презентации\весна\693413_html_m39857c9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04864"/>
            <a:ext cx="1835604" cy="1656184"/>
          </a:xfrm>
          <a:prstGeom prst="rect">
            <a:avLst/>
          </a:prstGeom>
          <a:noFill/>
        </p:spPr>
      </p:pic>
      <p:pic>
        <p:nvPicPr>
          <p:cNvPr id="1028" name="Picture 4" descr="B:\Ирочка\Изображения\для презентации\весна\171voronok_ili_gorodskaya_lastochka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268760"/>
            <a:ext cx="1753158" cy="1728192"/>
          </a:xfrm>
          <a:prstGeom prst="rect">
            <a:avLst/>
          </a:prstGeom>
          <a:noFill/>
        </p:spPr>
      </p:pic>
      <p:pic>
        <p:nvPicPr>
          <p:cNvPr id="1029" name="Picture 5" descr="B:\Ирочка\Изображения\для презентации\весна\2058059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27584" y="4725144"/>
            <a:ext cx="2125397" cy="1512452"/>
          </a:xfrm>
          <a:prstGeom prst="rect">
            <a:avLst/>
          </a:prstGeom>
          <a:noFill/>
        </p:spPr>
      </p:pic>
      <p:pic>
        <p:nvPicPr>
          <p:cNvPr id="1030" name="Picture 6" descr="B:\Ирочка\Изображения\для презентации\весна\hello_html_32557953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91880" y="2924944"/>
            <a:ext cx="1919660" cy="1796802"/>
          </a:xfrm>
          <a:prstGeom prst="rect">
            <a:avLst/>
          </a:prstGeom>
          <a:noFill/>
        </p:spPr>
      </p:pic>
      <p:pic>
        <p:nvPicPr>
          <p:cNvPr id="1031" name="Picture 7" descr="B:\Ирочка\Изображения\для презентации\весна\sturnus_vulgaris-0214_r-300x30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76256" y="3350489"/>
            <a:ext cx="1921396" cy="1214322"/>
          </a:xfrm>
          <a:prstGeom prst="rect">
            <a:avLst/>
          </a:prstGeom>
          <a:noFill/>
        </p:spPr>
      </p:pic>
      <p:pic>
        <p:nvPicPr>
          <p:cNvPr id="1032" name="Picture 8" descr="B:\Ирочка\Изображения\для презентации\весна\ORp8Y5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77371" y="4725144"/>
            <a:ext cx="2626966" cy="1643313"/>
          </a:xfrm>
          <a:prstGeom prst="rect">
            <a:avLst/>
          </a:prstGeom>
          <a:noFill/>
        </p:spPr>
      </p:pic>
      <p:pic>
        <p:nvPicPr>
          <p:cNvPr id="1036" name="Picture 12" descr="B:\Ирочка\Изображения\для презентации\весна\hello_html_m62f7376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195736" y="1340768"/>
            <a:ext cx="1604813" cy="122413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95536" y="386104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Голубь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242088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Синица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Ласточка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59632" y="616530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Грач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620769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Ворона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91880" y="45811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Соловей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Скворец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262</Words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2022-11-20T13:53:09Z</dcterms:created>
  <dcterms:modified xsi:type="dcterms:W3CDTF">2022-11-20T14:14:24Z</dcterms:modified>
</cp:coreProperties>
</file>