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y="6858000" cx="9144000"/>
  <p:notesSz cx="6797675" cy="9926625"/>
  <p:embeddedFontLst>
    <p:embeddedFont>
      <p:font typeface="Oswald"/>
      <p:regular r:id="rId22"/>
      <p:bold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r:id="rId24" roundtripDataSignature="AMtx7mggvhDXMovAp+1b+yWOfxCYSCsOH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B45A9C3-724D-4FDC-AD42-CF994DAF4065}">
  <a:tblStyle styleId="{AB45A9C3-724D-4FDC-AD42-CF994DAF406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22" Type="http://schemas.openxmlformats.org/officeDocument/2006/relationships/font" Target="fonts/Oswald-regular.fntdata"/><Relationship Id="rId10" Type="http://schemas.openxmlformats.org/officeDocument/2006/relationships/slide" Target="slides/slide4.xml"/><Relationship Id="rId21" Type="http://schemas.openxmlformats.org/officeDocument/2006/relationships/slide" Target="slides/slide15.xml"/><Relationship Id="rId13" Type="http://schemas.openxmlformats.org/officeDocument/2006/relationships/slide" Target="slides/slide7.xml"/><Relationship Id="rId24" Type="http://customschemas.google.com/relationships/presentationmetadata" Target="metadata"/><Relationship Id="rId12" Type="http://schemas.openxmlformats.org/officeDocument/2006/relationships/slide" Target="slides/slide6.xml"/><Relationship Id="rId23" Type="http://schemas.openxmlformats.org/officeDocument/2006/relationships/font" Target="fonts/Oswald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50443" y="0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917575" y="744538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:notes"/>
          <p:cNvSpPr txBox="1"/>
          <p:nvPr>
            <p:ph idx="1" type="body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1:notes"/>
          <p:cNvSpPr/>
          <p:nvPr>
            <p:ph idx="2" type="sldImg"/>
          </p:nvPr>
        </p:nvSpPr>
        <p:spPr>
          <a:xfrm>
            <a:off x="917575" y="744538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4126021b2f_1_35:notes"/>
          <p:cNvSpPr/>
          <p:nvPr>
            <p:ph idx="2" type="sldImg"/>
          </p:nvPr>
        </p:nvSpPr>
        <p:spPr>
          <a:xfrm>
            <a:off x="917575" y="744538"/>
            <a:ext cx="49626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14126021b2f_1_35:notes"/>
          <p:cNvSpPr txBox="1"/>
          <p:nvPr>
            <p:ph idx="1" type="body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g14126021b2f_1_35:notes"/>
          <p:cNvSpPr txBox="1"/>
          <p:nvPr>
            <p:ph idx="12" type="sldNum"/>
          </p:nvPr>
        </p:nvSpPr>
        <p:spPr>
          <a:xfrm>
            <a:off x="3850443" y="9428583"/>
            <a:ext cx="2945700" cy="496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14126021b2f_1_54:notes"/>
          <p:cNvSpPr/>
          <p:nvPr>
            <p:ph idx="2" type="sldImg"/>
          </p:nvPr>
        </p:nvSpPr>
        <p:spPr>
          <a:xfrm>
            <a:off x="917575" y="744538"/>
            <a:ext cx="49626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14126021b2f_1_54:notes"/>
          <p:cNvSpPr txBox="1"/>
          <p:nvPr>
            <p:ph idx="1" type="body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g14126021b2f_1_54:notes"/>
          <p:cNvSpPr txBox="1"/>
          <p:nvPr>
            <p:ph idx="12" type="sldNum"/>
          </p:nvPr>
        </p:nvSpPr>
        <p:spPr>
          <a:xfrm>
            <a:off x="3850443" y="9428583"/>
            <a:ext cx="2945700" cy="496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14126021b2f_1_46:notes"/>
          <p:cNvSpPr/>
          <p:nvPr>
            <p:ph idx="2" type="sldImg"/>
          </p:nvPr>
        </p:nvSpPr>
        <p:spPr>
          <a:xfrm>
            <a:off x="917575" y="744538"/>
            <a:ext cx="49626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14126021b2f_1_46:notes"/>
          <p:cNvSpPr txBox="1"/>
          <p:nvPr>
            <p:ph idx="1" type="body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g14126021b2f_1_46:notes"/>
          <p:cNvSpPr txBox="1"/>
          <p:nvPr>
            <p:ph idx="12" type="sldNum"/>
          </p:nvPr>
        </p:nvSpPr>
        <p:spPr>
          <a:xfrm>
            <a:off x="3850443" y="9428583"/>
            <a:ext cx="2945700" cy="496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f316f3cdb6_2_652:notes"/>
          <p:cNvSpPr/>
          <p:nvPr>
            <p:ph idx="2" type="sldImg"/>
          </p:nvPr>
        </p:nvSpPr>
        <p:spPr>
          <a:xfrm>
            <a:off x="1132946" y="744497"/>
            <a:ext cx="45318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f316f3cdb6_2_652:notes"/>
          <p:cNvSpPr txBox="1"/>
          <p:nvPr>
            <p:ph idx="1" type="body"/>
          </p:nvPr>
        </p:nvSpPr>
        <p:spPr>
          <a:xfrm>
            <a:off x="679768" y="4715147"/>
            <a:ext cx="5438100" cy="4467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gf316f3cdb6_2_652:notes"/>
          <p:cNvSpPr txBox="1"/>
          <p:nvPr>
            <p:ph idx="12" type="sldNum"/>
          </p:nvPr>
        </p:nvSpPr>
        <p:spPr>
          <a:xfrm>
            <a:off x="3850443" y="9428571"/>
            <a:ext cx="2945700" cy="496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f524ee8069_0_117:notes"/>
          <p:cNvSpPr/>
          <p:nvPr>
            <p:ph idx="2" type="sldImg"/>
          </p:nvPr>
        </p:nvSpPr>
        <p:spPr>
          <a:xfrm>
            <a:off x="917575" y="744538"/>
            <a:ext cx="49626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6" name="Google Shape;166;gf524ee8069_0_117:notes"/>
          <p:cNvSpPr txBox="1"/>
          <p:nvPr>
            <p:ph idx="1" type="body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7" name="Google Shape;167;gf524ee8069_0_117:notes"/>
          <p:cNvSpPr txBox="1"/>
          <p:nvPr>
            <p:ph idx="12" type="sldNum"/>
          </p:nvPr>
        </p:nvSpPr>
        <p:spPr>
          <a:xfrm>
            <a:off x="3850443" y="9428583"/>
            <a:ext cx="2945700" cy="496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14126021b2f_1_67:notes"/>
          <p:cNvSpPr txBox="1"/>
          <p:nvPr>
            <p:ph idx="1" type="body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g14126021b2f_1_67:notes"/>
          <p:cNvSpPr/>
          <p:nvPr>
            <p:ph idx="2" type="sldImg"/>
          </p:nvPr>
        </p:nvSpPr>
        <p:spPr>
          <a:xfrm>
            <a:off x="917575" y="744538"/>
            <a:ext cx="49626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5eaef4db76_0_0:notes"/>
          <p:cNvSpPr/>
          <p:nvPr>
            <p:ph idx="2" type="sldImg"/>
          </p:nvPr>
        </p:nvSpPr>
        <p:spPr>
          <a:xfrm>
            <a:off x="1132946" y="744497"/>
            <a:ext cx="45318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" name="Google Shape;70;g15eaef4db76_0_0:notes"/>
          <p:cNvSpPr txBox="1"/>
          <p:nvPr>
            <p:ph idx="1" type="body"/>
          </p:nvPr>
        </p:nvSpPr>
        <p:spPr>
          <a:xfrm>
            <a:off x="679768" y="4715147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71" name="Google Shape;71;g15eaef4db76_0_0:notes"/>
          <p:cNvSpPr txBox="1"/>
          <p:nvPr>
            <p:ph idx="12" type="sldNum"/>
          </p:nvPr>
        </p:nvSpPr>
        <p:spPr>
          <a:xfrm>
            <a:off x="3850443" y="9428571"/>
            <a:ext cx="2945700" cy="49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14126021b2f_0_0:notes"/>
          <p:cNvSpPr/>
          <p:nvPr>
            <p:ph idx="2" type="sldImg"/>
          </p:nvPr>
        </p:nvSpPr>
        <p:spPr>
          <a:xfrm>
            <a:off x="1132946" y="744497"/>
            <a:ext cx="45318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7" name="Google Shape;77;g14126021b2f_0_0:notes"/>
          <p:cNvSpPr txBox="1"/>
          <p:nvPr>
            <p:ph idx="1" type="body"/>
          </p:nvPr>
        </p:nvSpPr>
        <p:spPr>
          <a:xfrm>
            <a:off x="679768" y="4715147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8" name="Google Shape;78;g14126021b2f_0_0:notes"/>
          <p:cNvSpPr txBox="1"/>
          <p:nvPr>
            <p:ph idx="12" type="sldNum"/>
          </p:nvPr>
        </p:nvSpPr>
        <p:spPr>
          <a:xfrm>
            <a:off x="3850443" y="9428571"/>
            <a:ext cx="2945700" cy="496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4126021b2f_0_57:notes"/>
          <p:cNvSpPr/>
          <p:nvPr>
            <p:ph idx="2" type="sldImg"/>
          </p:nvPr>
        </p:nvSpPr>
        <p:spPr>
          <a:xfrm>
            <a:off x="917575" y="744538"/>
            <a:ext cx="49626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4" name="Google Shape;84;g14126021b2f_0_57:notes"/>
          <p:cNvSpPr txBox="1"/>
          <p:nvPr>
            <p:ph idx="1" type="body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5" name="Google Shape;85;g14126021b2f_0_57:notes"/>
          <p:cNvSpPr txBox="1"/>
          <p:nvPr>
            <p:ph idx="12" type="sldNum"/>
          </p:nvPr>
        </p:nvSpPr>
        <p:spPr>
          <a:xfrm>
            <a:off x="3850443" y="9428583"/>
            <a:ext cx="2945700" cy="496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63a82d24ee_0_0:notes"/>
          <p:cNvSpPr/>
          <p:nvPr>
            <p:ph idx="2" type="sldImg"/>
          </p:nvPr>
        </p:nvSpPr>
        <p:spPr>
          <a:xfrm>
            <a:off x="917575" y="744538"/>
            <a:ext cx="49626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2" name="Google Shape;92;g163a82d24ee_0_0:notes"/>
          <p:cNvSpPr txBox="1"/>
          <p:nvPr>
            <p:ph idx="1" type="body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3" name="Google Shape;93;g163a82d24ee_0_0:notes"/>
          <p:cNvSpPr txBox="1"/>
          <p:nvPr>
            <p:ph idx="12" type="sldNum"/>
          </p:nvPr>
        </p:nvSpPr>
        <p:spPr>
          <a:xfrm>
            <a:off x="3850443" y="9428583"/>
            <a:ext cx="2945700" cy="496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6:notes"/>
          <p:cNvSpPr txBox="1"/>
          <p:nvPr>
            <p:ph idx="1" type="body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6:notes"/>
          <p:cNvSpPr/>
          <p:nvPr>
            <p:ph idx="2" type="sldImg"/>
          </p:nvPr>
        </p:nvSpPr>
        <p:spPr>
          <a:xfrm>
            <a:off x="917575" y="744538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f316f3cdb6_2_492:notes"/>
          <p:cNvSpPr/>
          <p:nvPr>
            <p:ph idx="2" type="sldImg"/>
          </p:nvPr>
        </p:nvSpPr>
        <p:spPr>
          <a:xfrm>
            <a:off x="917575" y="744538"/>
            <a:ext cx="49626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f316f3cdb6_2_492:notes"/>
          <p:cNvSpPr txBox="1"/>
          <p:nvPr>
            <p:ph idx="1" type="body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gf316f3cdb6_2_492:notes"/>
          <p:cNvSpPr txBox="1"/>
          <p:nvPr>
            <p:ph idx="12" type="sldNum"/>
          </p:nvPr>
        </p:nvSpPr>
        <p:spPr>
          <a:xfrm>
            <a:off x="3850443" y="9428583"/>
            <a:ext cx="2945700" cy="496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14126021b2f_1_1:notes"/>
          <p:cNvSpPr/>
          <p:nvPr>
            <p:ph idx="2" type="sldImg"/>
          </p:nvPr>
        </p:nvSpPr>
        <p:spPr>
          <a:xfrm>
            <a:off x="917575" y="744538"/>
            <a:ext cx="49626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14126021b2f_1_1:notes"/>
          <p:cNvSpPr txBox="1"/>
          <p:nvPr>
            <p:ph idx="1" type="body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g14126021b2f_1_1:notes"/>
          <p:cNvSpPr txBox="1"/>
          <p:nvPr>
            <p:ph idx="12" type="sldNum"/>
          </p:nvPr>
        </p:nvSpPr>
        <p:spPr>
          <a:xfrm>
            <a:off x="3850443" y="9428583"/>
            <a:ext cx="2945700" cy="496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14126021b2f_1_24:notes"/>
          <p:cNvSpPr/>
          <p:nvPr>
            <p:ph idx="2" type="sldImg"/>
          </p:nvPr>
        </p:nvSpPr>
        <p:spPr>
          <a:xfrm>
            <a:off x="917575" y="744538"/>
            <a:ext cx="49626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14126021b2f_1_24:notes"/>
          <p:cNvSpPr txBox="1"/>
          <p:nvPr>
            <p:ph idx="1" type="body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g14126021b2f_1_24:notes"/>
          <p:cNvSpPr txBox="1"/>
          <p:nvPr>
            <p:ph idx="12" type="sldNum"/>
          </p:nvPr>
        </p:nvSpPr>
        <p:spPr>
          <a:xfrm>
            <a:off x="3850443" y="9428583"/>
            <a:ext cx="2945700" cy="496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15c85b83e55_0_4"/>
          <p:cNvSpPr txBox="1"/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5" name="Google Shape;15;g15c85b83e55_0_4"/>
          <p:cNvSpPr txBox="1"/>
          <p:nvPr>
            <p:ph idx="1" type="subTitle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6" name="Google Shape;16;g15c85b83e55_0_4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15c85b83e55_0_39"/>
          <p:cNvSpPr txBox="1"/>
          <p:nvPr>
            <p:ph hasCustomPrompt="1" type="title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0" name="Google Shape;50;g15c85b83e55_0_39"/>
          <p:cNvSpPr txBox="1"/>
          <p:nvPr>
            <p:ph idx="1" type="body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1" name="Google Shape;51;g15c85b83e55_0_39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15c85b83e55_0_43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15c85b83e55_0_45"/>
          <p:cNvSpPr txBox="1"/>
          <p:nvPr>
            <p:ph type="title"/>
          </p:nvPr>
        </p:nvSpPr>
        <p:spPr>
          <a:xfrm>
            <a:off x="628650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6" name="Google Shape;56;g15c85b83e55_0_45"/>
          <p:cNvSpPr txBox="1"/>
          <p:nvPr>
            <p:ph idx="1" type="body"/>
          </p:nvPr>
        </p:nvSpPr>
        <p:spPr>
          <a:xfrm>
            <a:off x="840000" y="1825625"/>
            <a:ext cx="76752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1800"/>
              <a:buChar char="●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EDEDED"/>
              </a:buClr>
              <a:buSzPts val="1800"/>
              <a:buChar char="○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EDEDED"/>
              </a:buClr>
              <a:buSzPts val="1800"/>
              <a:buChar char="■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EDEDED"/>
              </a:buClr>
              <a:buSzPts val="1800"/>
              <a:buChar char="●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EDEDED"/>
              </a:buClr>
              <a:buSzPts val="1800"/>
              <a:buChar char="○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800"/>
              <a:buChar char="■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800"/>
              <a:buChar char="○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lt1"/>
              </a:buClr>
              <a:buSzPts val="1800"/>
              <a:buChar char="■"/>
              <a:defRPr/>
            </a:lvl9pPr>
          </a:lstStyle>
          <a:p/>
        </p:txBody>
      </p:sp>
      <p:sp>
        <p:nvSpPr>
          <p:cNvPr id="57" name="Google Shape;57;g15c85b83e55_0_45"/>
          <p:cNvSpPr txBox="1"/>
          <p:nvPr>
            <p:ph idx="10" type="dt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g15c85b83e55_0_45"/>
          <p:cNvSpPr txBox="1"/>
          <p:nvPr>
            <p:ph idx="11" type="ftr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g15c85b83e55_0_45"/>
          <p:cNvSpPr txBox="1"/>
          <p:nvPr>
            <p:ph idx="12" type="sldNum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g15c85b83e55_0_8"/>
          <p:cNvSpPr txBox="1"/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g15c85b83e55_0_8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g15c85b83e55_0_11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g15c85b83e55_0_11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g15c85b83e55_0_1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g15c85b83e55_0_15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6" name="Google Shape;26;g15c85b83e55_0_15"/>
          <p:cNvSpPr txBox="1"/>
          <p:nvPr>
            <p:ph idx="1" type="body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g15c85b83e55_0_15"/>
          <p:cNvSpPr txBox="1"/>
          <p:nvPr>
            <p:ph idx="2" type="body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g15c85b83e55_0_15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g15c85b83e55_0_20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g15c85b83e55_0_2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g15c85b83e55_0_23"/>
          <p:cNvSpPr txBox="1"/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g15c85b83e55_0_23"/>
          <p:cNvSpPr txBox="1"/>
          <p:nvPr>
            <p:ph idx="1" type="body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g15c85b83e55_0_23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15c85b83e55_0_27"/>
          <p:cNvSpPr txBox="1"/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8" name="Google Shape;38;g15c85b83e55_0_27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g15c85b83e55_0_30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" name="Google Shape;41;g15c85b83e55_0_30"/>
          <p:cNvSpPr txBox="1"/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g15c85b83e55_0_30"/>
          <p:cNvSpPr txBox="1"/>
          <p:nvPr>
            <p:ph idx="1" type="subTitle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g15c85b83e55_0_30"/>
          <p:cNvSpPr txBox="1"/>
          <p:nvPr>
            <p:ph idx="2" type="body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4" name="Google Shape;44;g15c85b83e55_0_3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15c85b83e55_0_36"/>
          <p:cNvSpPr txBox="1"/>
          <p:nvPr>
            <p:ph idx="1" type="body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7" name="Google Shape;47;g15c85b83e55_0_36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5c85b83e55_0_0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" name="Google Shape;11;g15c85b83e55_0_0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2" name="Google Shape;12;g15c85b83e55_0_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s://youtu.be/yYdwCvCsevY" TargetMode="Externa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"/>
          <p:cNvSpPr txBox="1"/>
          <p:nvPr>
            <p:ph idx="1" type="subTitle"/>
          </p:nvPr>
        </p:nvSpPr>
        <p:spPr>
          <a:xfrm>
            <a:off x="221375" y="1796250"/>
            <a:ext cx="8375700" cy="4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24687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b="1" lang="ru-RU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ТЕОРИЯ 10</a:t>
            </a:r>
            <a:br>
              <a:rPr b="1" lang="ru-RU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</a:br>
            <a:endParaRPr b="1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6400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</a:pPr>
            <a:r>
              <a:rPr lang="ru-RU" sz="35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ТЕМА:</a:t>
            </a:r>
            <a:r>
              <a:rPr b="1" lang="ru-RU" sz="35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 Свойства алкенов</a:t>
            </a:r>
            <a:endParaRPr b="1" sz="35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6400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</a:pPr>
            <a:r>
              <a:t/>
            </a:r>
            <a:endParaRPr b="1" sz="35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6400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</a:pPr>
            <a:r>
              <a:t/>
            </a:r>
            <a:endParaRPr b="1" sz="35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65" name="Google Shape;65;p1"/>
          <p:cNvSpPr txBox="1"/>
          <p:nvPr/>
        </p:nvSpPr>
        <p:spPr>
          <a:xfrm>
            <a:off x="271200" y="513075"/>
            <a:ext cx="8601600" cy="11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Государственное бюджетное профессиональное образовательное учреждение</a:t>
            </a:r>
            <a:br>
              <a:rPr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b="1"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Департамента здравоохранения города Москвы</a:t>
            </a:r>
            <a:br>
              <a:rPr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b="1"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«Медицинский колледж №6»</a:t>
            </a:r>
            <a:br>
              <a:rPr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b="1"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ОУДП</a:t>
            </a:r>
            <a:r>
              <a:rPr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.</a:t>
            </a:r>
            <a:r>
              <a:rPr b="1"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02. ХИМИЯ</a:t>
            </a:r>
            <a:endParaRPr sz="28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66" name="Google Shape;66;p1"/>
          <p:cNvSpPr txBox="1"/>
          <p:nvPr/>
        </p:nvSpPr>
        <p:spPr>
          <a:xfrm>
            <a:off x="5787575" y="5616575"/>
            <a:ext cx="3000000" cy="73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208"/>
              </a:spcBef>
              <a:spcAft>
                <a:spcPts val="0"/>
              </a:spcAft>
              <a:buNone/>
            </a:pPr>
            <a:r>
              <a:rPr lang="ru-RU" sz="17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ПОДГОТОВИЛА ПАШЕДКО О.В.</a:t>
            </a:r>
            <a:endParaRPr sz="1700">
              <a:solidFill>
                <a:srgbClr val="888888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208"/>
              </a:spcBef>
              <a:spcAft>
                <a:spcPts val="0"/>
              </a:spcAft>
              <a:buNone/>
            </a:pPr>
            <a:r>
              <a:rPr lang="ru-RU" sz="17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2022 Г.</a:t>
            </a:r>
            <a:endParaRPr sz="17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67" name="Google Shape;67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4851" y="3711300"/>
            <a:ext cx="2961926" cy="2302650"/>
          </a:xfrm>
          <a:prstGeom prst="rect">
            <a:avLst/>
          </a:prstGeom>
          <a:noFill/>
          <a:ln cap="flat" cmpd="sng" w="9525">
            <a:solidFill>
              <a:srgbClr val="FF00FF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14126021b2f_1_35"/>
          <p:cNvSpPr txBox="1"/>
          <p:nvPr>
            <p:ph type="title"/>
          </p:nvPr>
        </p:nvSpPr>
        <p:spPr>
          <a:xfrm>
            <a:off x="330175" y="365125"/>
            <a:ext cx="85653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1. Реакции присоединения</a:t>
            </a:r>
            <a:endParaRPr b="1" sz="2400"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Для алкенов характерны реакции присоединения по двойной связи С=С, при которых протекает разрыв пи-связи в молекуле алкена.</a:t>
            </a:r>
            <a:endParaRPr sz="2400"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g14126021b2f_1_35"/>
          <p:cNvSpPr txBox="1"/>
          <p:nvPr>
            <p:ph idx="1" type="body"/>
          </p:nvPr>
        </p:nvSpPr>
        <p:spPr>
          <a:xfrm>
            <a:off x="235425" y="1410500"/>
            <a:ext cx="8742000" cy="5334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solidFill>
                  <a:srgbClr val="980000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1.4. Гидратация </a:t>
            </a:r>
            <a:endParaRPr b="1" sz="2400">
              <a:solidFill>
                <a:srgbClr val="980000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Алкены реагируют с 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b="1"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водой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в присутствии минеральных кислот. При присоединении воды к алкенам образуются спирты.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400">
              <a:solidFill>
                <a:srgbClr val="FF0000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980000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1.5. Полимеризация</a:t>
            </a:r>
            <a:endParaRPr b="1" sz="2400">
              <a:solidFill>
                <a:srgbClr val="980000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Полимеризация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— это процесс многократного соединения молекул низкомолекулярного вещества (мономера) друг с другом с образованием высокомолекулярного вещества (полимера).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37" name="Google Shape;137;g14126021b2f_1_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85336" y="2634561"/>
            <a:ext cx="6373350" cy="794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g14126021b2f_1_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69263" y="5322425"/>
            <a:ext cx="5887125" cy="912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14126021b2f_1_54"/>
          <p:cNvSpPr txBox="1"/>
          <p:nvPr>
            <p:ph type="title"/>
          </p:nvPr>
        </p:nvSpPr>
        <p:spPr>
          <a:xfrm>
            <a:off x="289350" y="487775"/>
            <a:ext cx="85653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solidFill>
                  <a:srgbClr val="0000FF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2. Окисление алкенов</a:t>
            </a:r>
            <a:endParaRPr b="1" sz="2400">
              <a:solidFill>
                <a:srgbClr val="0000FF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Реакции окисления в органической химии сопровождаются увеличением числа атомов кислорода в молекуле и/или уменьшением числа атомов водорода.</a:t>
            </a:r>
            <a:endParaRPr sz="2400"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45" name="Google Shape;145;g14126021b2f_1_54"/>
          <p:cNvSpPr txBox="1"/>
          <p:nvPr>
            <p:ph idx="1" type="body"/>
          </p:nvPr>
        </p:nvSpPr>
        <p:spPr>
          <a:xfrm>
            <a:off x="289350" y="1882175"/>
            <a:ext cx="8565300" cy="5334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00FF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2.1. Каталитическое окисление</a:t>
            </a:r>
            <a:endParaRPr b="1" sz="2400">
              <a:solidFill>
                <a:srgbClr val="0000FF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Каталитическое окисление протекает под действием катализатора. в результате образуются </a:t>
            </a:r>
            <a:r>
              <a:rPr b="1"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альдегиды</a:t>
            </a:r>
            <a:endParaRPr b="1"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FF0000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FF0000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00FF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2.2. Горение алкенов </a:t>
            </a:r>
            <a:endParaRPr b="1" sz="2400">
              <a:solidFill>
                <a:srgbClr val="0000FF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Алкены, как и прочие углеводороды, горят в присутствии кислорода с образованием углекислого газа и воды.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В общем виде уравнение сгорания алкенов выглядит так: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C</a:t>
            </a:r>
            <a:r>
              <a:rPr baseline="-25000"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n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H</a:t>
            </a:r>
            <a:r>
              <a:rPr baseline="-25000"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2n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+ 3n/2O</a:t>
            </a:r>
            <a:r>
              <a:rPr baseline="-25000"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→ nCO</a:t>
            </a:r>
            <a:r>
              <a:rPr baseline="-25000"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+ nH</a:t>
            </a:r>
            <a:r>
              <a:rPr baseline="-25000"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O + Q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46" name="Google Shape;146;g14126021b2f_1_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11900" y="3142625"/>
            <a:ext cx="4422525" cy="92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4126021b2f_1_46"/>
          <p:cNvSpPr txBox="1"/>
          <p:nvPr>
            <p:ph idx="1" type="body"/>
          </p:nvPr>
        </p:nvSpPr>
        <p:spPr>
          <a:xfrm>
            <a:off x="330175" y="396200"/>
            <a:ext cx="8565300" cy="5952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ХИМИЧЕСКИЕ СВОЙСТВА АЛКЕНОВ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solidFill>
                  <a:srgbClr val="980000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1. Реакции присоединения</a:t>
            </a:r>
            <a:endParaRPr b="1" sz="2400">
              <a:solidFill>
                <a:srgbClr val="980000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980000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1.1. Гидрирование.</a:t>
            </a:r>
            <a:r>
              <a:rPr b="1" lang="ru-RU" sz="2400">
                <a:solidFill>
                  <a:srgbClr val="FF0000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Алкены присоединяют водород.</a:t>
            </a:r>
            <a:endParaRPr b="1" sz="2400">
              <a:solidFill>
                <a:srgbClr val="FF0000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980000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1.2. Галогенирование алкенов.</a:t>
            </a:r>
            <a:r>
              <a:rPr b="1" lang="ru-RU" sz="2400">
                <a:solidFill>
                  <a:srgbClr val="FF0000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Алкены присоединяют 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галогены.</a:t>
            </a:r>
            <a:endParaRPr b="1" sz="2400">
              <a:solidFill>
                <a:srgbClr val="FF0000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solidFill>
                  <a:srgbClr val="980000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1.4. Гидратация.</a:t>
            </a:r>
            <a:r>
              <a:rPr b="1" lang="ru-RU" sz="2400">
                <a:solidFill>
                  <a:srgbClr val="FF0000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Алкены присоединяют воду.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solidFill>
                  <a:srgbClr val="980000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1.5. Полимеризация.</a:t>
            </a:r>
            <a:r>
              <a:rPr b="1" lang="ru-RU" sz="2400">
                <a:solidFill>
                  <a:srgbClr val="FF0000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Алкены присоединяют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мономер, о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бразуется полимер.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00FF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2. Реакции окисления.</a:t>
            </a:r>
            <a:endParaRPr b="1" sz="2400">
              <a:solidFill>
                <a:srgbClr val="0000FF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00FF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2.1. Каталитическое окисление.</a:t>
            </a:r>
            <a:endParaRPr b="1" sz="2400">
              <a:solidFill>
                <a:srgbClr val="0000FF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Каталитическое окисление протекает под действием катализатора.</a:t>
            </a:r>
            <a:endParaRPr b="1" sz="2400">
              <a:solidFill>
                <a:srgbClr val="FF0000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00FF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2.2. Алкены горят. </a:t>
            </a:r>
            <a:endParaRPr b="1" sz="2400">
              <a:solidFill>
                <a:srgbClr val="0000FF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f316f3cdb6_2_652"/>
          <p:cNvSpPr txBox="1"/>
          <p:nvPr>
            <p:ph type="title"/>
          </p:nvPr>
        </p:nvSpPr>
        <p:spPr>
          <a:xfrm>
            <a:off x="628650" y="365125"/>
            <a:ext cx="7886700" cy="773400"/>
          </a:xfrm>
          <a:prstGeom prst="rect">
            <a:avLst/>
          </a:prstGeom>
          <a:solidFill>
            <a:srgbClr val="FF9900"/>
          </a:solidFill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-RU" sz="3100">
                <a:highlight>
                  <a:schemeClr val="accent4"/>
                </a:highlight>
                <a:latin typeface="Oswald"/>
                <a:ea typeface="Oswald"/>
                <a:cs typeface="Oswald"/>
                <a:sym typeface="Oswald"/>
              </a:rPr>
              <a:t>ЗАДАНИЕ</a:t>
            </a:r>
            <a:r>
              <a:rPr lang="ru-RU" sz="3100">
                <a:highlight>
                  <a:schemeClr val="accent4"/>
                </a:highlight>
                <a:latin typeface="Oswald"/>
                <a:ea typeface="Oswald"/>
                <a:cs typeface="Oswald"/>
                <a:sym typeface="Oswald"/>
              </a:rPr>
              <a:t> 1</a:t>
            </a:r>
            <a:endParaRPr sz="3100">
              <a:highlight>
                <a:schemeClr val="accent4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59" name="Google Shape;159;gf316f3cdb6_2_6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18075" y="4312275"/>
            <a:ext cx="6858001" cy="1245875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gf316f3cdb6_2_652"/>
          <p:cNvSpPr txBox="1"/>
          <p:nvPr>
            <p:ph idx="1" type="body"/>
          </p:nvPr>
        </p:nvSpPr>
        <p:spPr>
          <a:xfrm>
            <a:off x="0" y="1138525"/>
            <a:ext cx="9144000" cy="5481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9850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124D"/>
              </a:buClr>
              <a:buSzPts val="2676"/>
              <a:buFont typeface="Oswald"/>
              <a:buAutoNum type="arabicPeriod"/>
            </a:pPr>
            <a:r>
              <a:rPr lang="ru-RU" sz="2675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З</a:t>
            </a:r>
            <a:r>
              <a:rPr lang="ru-RU" sz="2675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АПИШИТЕ РЕАКЦИИ, ОТРАЖАЮЩИЕ ХИМИЧЕСКИЕ СВОЙСТВА АЛКЕНОВ.</a:t>
            </a:r>
            <a:endParaRPr sz="2675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9850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124D"/>
              </a:buClr>
              <a:buSzPts val="2676"/>
              <a:buFont typeface="Oswald"/>
              <a:buAutoNum type="arabicPeriod"/>
            </a:pPr>
            <a:r>
              <a:rPr lang="ru-RU" sz="2675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В РЕАКЦИЯХ УКАЖИТЕ НАЗВАНИЯ ВЕЩЕСТВ, ВСТУПИВШИХ В РЕАКЦИЮ И ПРОДУКТОВ, ОБРАЗОВАВШИХСЯ В РЕЗУЛЬТАТЕ РЕАКЦИИ.</a:t>
            </a:r>
            <a:endParaRPr sz="2675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375">
                <a:solidFill>
                  <a:srgbClr val="B45F06"/>
                </a:solidFill>
                <a:latin typeface="Oswald"/>
                <a:ea typeface="Oswald"/>
                <a:cs typeface="Oswald"/>
                <a:sym typeface="Oswald"/>
              </a:rPr>
              <a:t>Образец!!!</a:t>
            </a:r>
            <a:endParaRPr sz="3375">
              <a:solidFill>
                <a:srgbClr val="B45F06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980000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1.1. Гидрирование. </a:t>
            </a: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Алкены реагируют с </a:t>
            </a:r>
            <a:r>
              <a:rPr b="1"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водородом</a:t>
            </a: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.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000">
                <a:latin typeface="Oswald"/>
                <a:ea typeface="Oswald"/>
                <a:cs typeface="Oswald"/>
                <a:sym typeface="Oswald"/>
              </a:rPr>
              <a:t>                                </a:t>
            </a:r>
            <a:r>
              <a:rPr b="1" lang="ru-RU" sz="2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  БУТЕН-2            ВОДОРОД                БУТАН</a:t>
            </a:r>
            <a:endParaRPr b="1" sz="20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200"/>
              </a:spcBef>
              <a:spcAft>
                <a:spcPts val="1500"/>
              </a:spcAft>
              <a:buNone/>
            </a:pPr>
            <a:r>
              <a:t/>
            </a:r>
            <a:endParaRPr sz="1800">
              <a:latin typeface="Oswald"/>
              <a:ea typeface="Oswald"/>
              <a:cs typeface="Oswald"/>
              <a:sym typeface="Oswald"/>
            </a:endParaRPr>
          </a:p>
        </p:txBody>
      </p:sp>
      <p:cxnSp>
        <p:nvCxnSpPr>
          <p:cNvPr id="161" name="Google Shape;161;gf316f3cdb6_2_652"/>
          <p:cNvCxnSpPr/>
          <p:nvPr/>
        </p:nvCxnSpPr>
        <p:spPr>
          <a:xfrm flipH="1" rot="10800000">
            <a:off x="1381825" y="5281775"/>
            <a:ext cx="2374800" cy="306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2" name="Google Shape;162;gf316f3cdb6_2_652"/>
          <p:cNvCxnSpPr/>
          <p:nvPr/>
        </p:nvCxnSpPr>
        <p:spPr>
          <a:xfrm flipH="1" rot="10800000">
            <a:off x="3977100" y="5292575"/>
            <a:ext cx="594900" cy="90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3" name="Google Shape;163;gf316f3cdb6_2_652"/>
          <p:cNvCxnSpPr/>
          <p:nvPr/>
        </p:nvCxnSpPr>
        <p:spPr>
          <a:xfrm flipH="1" rot="10800000">
            <a:off x="5535325" y="5281775"/>
            <a:ext cx="2374800" cy="306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f524ee8069_0_117"/>
          <p:cNvSpPr txBox="1"/>
          <p:nvPr>
            <p:ph type="title"/>
          </p:nvPr>
        </p:nvSpPr>
        <p:spPr>
          <a:xfrm>
            <a:off x="628650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 sz="49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ПОДВЕДЕМ ИТОГ</a:t>
            </a:r>
            <a:endParaRPr sz="49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70" name="Google Shape;170;gf524ee8069_0_117"/>
          <p:cNvSpPr txBox="1"/>
          <p:nvPr>
            <p:ph idx="1" type="body"/>
          </p:nvPr>
        </p:nvSpPr>
        <p:spPr>
          <a:xfrm>
            <a:off x="840150" y="1483725"/>
            <a:ext cx="7675200" cy="472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ru-RU" sz="6200" u="sng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посмотрите видео</a:t>
            </a:r>
            <a:endParaRPr sz="62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3375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14126021b2f_1_67"/>
          <p:cNvSpPr txBox="1"/>
          <p:nvPr>
            <p:ph idx="1" type="subTitle"/>
          </p:nvPr>
        </p:nvSpPr>
        <p:spPr>
          <a:xfrm>
            <a:off x="221375" y="1796250"/>
            <a:ext cx="8375700" cy="4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24687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b="1" lang="ru-RU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ТЕОРИЯ 10</a:t>
            </a:r>
            <a:br>
              <a:rPr b="1" lang="ru-RU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</a:br>
            <a:endParaRPr b="1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6400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</a:pPr>
            <a:r>
              <a:rPr lang="ru-RU" sz="35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ТЕМА:</a:t>
            </a:r>
            <a:r>
              <a:rPr b="1" lang="ru-RU" sz="35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 Свойства алкенов</a:t>
            </a:r>
            <a:endParaRPr b="1" sz="35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6400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</a:pPr>
            <a:r>
              <a:t/>
            </a:r>
            <a:endParaRPr b="1" sz="35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6400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</a:pPr>
            <a:r>
              <a:t/>
            </a:r>
            <a:endParaRPr b="1" sz="35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6" name="Google Shape;176;g14126021b2f_1_67"/>
          <p:cNvSpPr txBox="1"/>
          <p:nvPr/>
        </p:nvSpPr>
        <p:spPr>
          <a:xfrm>
            <a:off x="271200" y="513075"/>
            <a:ext cx="8601600" cy="11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Государственное бюджетное профессиональное образовательное учреждение</a:t>
            </a:r>
            <a:br>
              <a:rPr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b="1"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Департамента здравоохранения города Москвы</a:t>
            </a:r>
            <a:br>
              <a:rPr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b="1"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«Медицинский колледж №6»</a:t>
            </a:r>
            <a:br>
              <a:rPr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b="1"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ОУДП</a:t>
            </a:r>
            <a:r>
              <a:rPr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.</a:t>
            </a:r>
            <a:r>
              <a:rPr b="1"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02. ХИМИЯ</a:t>
            </a:r>
            <a:endParaRPr sz="28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77" name="Google Shape;177;g14126021b2f_1_67"/>
          <p:cNvSpPr txBox="1"/>
          <p:nvPr/>
        </p:nvSpPr>
        <p:spPr>
          <a:xfrm>
            <a:off x="5787575" y="5616575"/>
            <a:ext cx="3000000" cy="73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208"/>
              </a:spcBef>
              <a:spcAft>
                <a:spcPts val="0"/>
              </a:spcAft>
              <a:buNone/>
            </a:pPr>
            <a:r>
              <a:rPr lang="ru-RU" sz="17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ПОДГОТОВИЛА ПАШЕДКО О.В.</a:t>
            </a:r>
            <a:endParaRPr sz="1700">
              <a:solidFill>
                <a:srgbClr val="888888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208"/>
              </a:spcBef>
              <a:spcAft>
                <a:spcPts val="0"/>
              </a:spcAft>
              <a:buNone/>
            </a:pPr>
            <a:r>
              <a:rPr lang="ru-RU" sz="17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2022 Г.</a:t>
            </a:r>
            <a:endParaRPr sz="17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78" name="Google Shape;178;g14126021b2f_1_6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4851" y="3711300"/>
            <a:ext cx="2961926" cy="2302650"/>
          </a:xfrm>
          <a:prstGeom prst="rect">
            <a:avLst/>
          </a:prstGeom>
          <a:noFill/>
          <a:ln cap="flat" cmpd="sng" w="9525">
            <a:solidFill>
              <a:srgbClr val="FF00FF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15eaef4db76_0_0"/>
          <p:cNvSpPr txBox="1"/>
          <p:nvPr>
            <p:ph idx="1" type="body"/>
          </p:nvPr>
        </p:nvSpPr>
        <p:spPr>
          <a:xfrm>
            <a:off x="457200" y="3089000"/>
            <a:ext cx="82296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СТУДЕНТ ДОЛЖЕН ЗНАТЬ: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294132" lvl="0" marL="36576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Физические свойства алкенов. 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294132" lvl="0" marL="36576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Химические свойства: электрофильный характер реакций, склонность к реакциям присоединения, окисления, полимеризации. 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294132" lvl="0" marL="36576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Правило Марковникова и его электронное обоснование. 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294132" lvl="0" marL="36576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Реакции галогенирования, гидрогалогенирования, гидратации, гидрирования.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just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523"/>
              <a:buNone/>
            </a:pPr>
            <a:r>
              <a:t/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523"/>
              <a:buNone/>
            </a:pPr>
            <a:r>
              <a:t/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855"/>
              <a:buNone/>
            </a:pPr>
            <a:r>
              <a:t/>
            </a:r>
            <a:endParaRPr sz="1710"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74" name="Google Shape;74;g15eaef4db76_0_0"/>
          <p:cNvSpPr txBox="1"/>
          <p:nvPr/>
        </p:nvSpPr>
        <p:spPr>
          <a:xfrm>
            <a:off x="114750" y="518825"/>
            <a:ext cx="89145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Цели и задачи:</a:t>
            </a:r>
            <a:endParaRPr b="1"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изучить информацию по теме занятия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План занятия:</a:t>
            </a:r>
            <a:endParaRPr b="1"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Повторение темы предыдущего занятия, блиц-опрос, тестовые задания.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Изучение темы, основных понятий.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Рефлексия, опрос, выполнение заданий, домашнее задание.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14126021b2f_0_0"/>
          <p:cNvSpPr txBox="1"/>
          <p:nvPr>
            <p:ph type="title"/>
          </p:nvPr>
        </p:nvSpPr>
        <p:spPr>
          <a:xfrm>
            <a:off x="628650" y="365125"/>
            <a:ext cx="7886700" cy="7734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-RU" sz="3100">
                <a:highlight>
                  <a:srgbClr val="FF9900"/>
                </a:highlight>
                <a:latin typeface="Oswald"/>
                <a:ea typeface="Oswald"/>
                <a:cs typeface="Oswald"/>
                <a:sym typeface="Oswald"/>
              </a:rPr>
              <a:t>БЛИЦ-ОПРОС. </a:t>
            </a:r>
            <a:r>
              <a:rPr lang="ru-RU" sz="3100">
                <a:highlight>
                  <a:srgbClr val="FF9900"/>
                </a:highlight>
                <a:latin typeface="Oswald"/>
                <a:ea typeface="Oswald"/>
                <a:cs typeface="Oswald"/>
                <a:sym typeface="Oswald"/>
              </a:rPr>
              <a:t>ПОВТОРЕНИЕ</a:t>
            </a:r>
            <a:endParaRPr sz="3100">
              <a:highlight>
                <a:srgbClr val="FF9900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81" name="Google Shape;81;g14126021b2f_0_0"/>
          <p:cNvSpPr txBox="1"/>
          <p:nvPr>
            <p:ph idx="1" type="body"/>
          </p:nvPr>
        </p:nvSpPr>
        <p:spPr>
          <a:xfrm>
            <a:off x="0" y="1138525"/>
            <a:ext cx="9144000" cy="54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НЕПРЕДЕЛЬНЫЕ УГЛЕВОДОРОДЫ ИМЕЮТ В МОЛЕКУЛАХ … СВЯЗИ.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АЛКЕНЫ</a:t>
            </a: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 – ЭТО (ОПРЕДЕЛЕНИЕ) ...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НОМЕНКЛАТУРА АЛКЕНОВ ЭТО</a:t>
            </a: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…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НАЗВАНИЯ АЛКЕНОВ ОБРАЗУЮТСЯ ПРИ ПОМОЩИ СУФФИКСА -... ПУТЁМ ДОБАВЛЕНИЯ К СООТВЕТСТВУЮЩЕМУ КОРНЮ ОТ НАЗВАНИЯ УГЛЕВОДОРОДА. 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ОБЩАЯ ФОРМУЛА АЛКЕНОВ</a:t>
            </a: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…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ПЕРВЫЙ ПРЕДСТАВИТЕЛЬ АЛКЕНОВ ЭТО…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ПРЕДСТАВИТЕЛИ АЛКЕНОВ ЭТО…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ЭЛЕКТРОННАЯ ФОРМУЛА ЭТИЛЕНА (РИСУНОК)...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КАЖДЫЙ АТОМ УГЛЕРОДА В МОЛЕКУЛЕ АЛКЕНОВ НАХОДИТСЯ В 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...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– ГИБРИДИЗАЦИИ.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ИЗОМЕРИЯ АЛКЕНОВ .... 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000">
              <a:latin typeface="Oswald"/>
              <a:ea typeface="Oswald"/>
              <a:cs typeface="Oswald"/>
              <a:sym typeface="Oswald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200"/>
              </a:spcBef>
              <a:spcAft>
                <a:spcPts val="1500"/>
              </a:spcAft>
              <a:buSzPts val="1800"/>
              <a:buNone/>
            </a:pPr>
            <a:r>
              <a:t/>
            </a:r>
            <a:endParaRPr sz="1800"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4126021b2f_0_57"/>
          <p:cNvSpPr txBox="1"/>
          <p:nvPr>
            <p:ph idx="1" type="body"/>
          </p:nvPr>
        </p:nvSpPr>
        <p:spPr>
          <a:xfrm>
            <a:off x="278025" y="153625"/>
            <a:ext cx="8279400" cy="472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ru-RU" sz="3000" u="sng">
                <a:solidFill>
                  <a:srgbClr val="B45F06"/>
                </a:solidFill>
                <a:latin typeface="Oswald"/>
                <a:ea typeface="Oswald"/>
                <a:cs typeface="Oswald"/>
                <a:sym typeface="Oswald"/>
              </a:rPr>
              <a:t>Задание 1:</a:t>
            </a:r>
            <a:endParaRPr sz="3000" u="sng">
              <a:solidFill>
                <a:srgbClr val="B45F06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1)Напишите структурные формулы следующих алкенов: </a:t>
            </a:r>
            <a:endParaRPr sz="24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а) бутен-1; </a:t>
            </a:r>
            <a:endParaRPr sz="24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б) бутен-2;</a:t>
            </a:r>
            <a:endParaRPr sz="24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в) 2-метилпентен-1; </a:t>
            </a:r>
            <a:endParaRPr sz="24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      </a:t>
            </a:r>
            <a:r>
              <a:rPr lang="ru-RU" sz="30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 ОТВЕТ:</a:t>
            </a:r>
            <a:endParaRPr sz="30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88" name="Google Shape;88;g14126021b2f_0_57"/>
          <p:cNvPicPr preferRelativeResize="0"/>
          <p:nvPr/>
        </p:nvPicPr>
        <p:blipFill rotWithShape="1">
          <a:blip r:embed="rId3">
            <a:alphaModFix/>
          </a:blip>
          <a:srcRect b="48665" l="0" r="42086" t="0"/>
          <a:stretch/>
        </p:blipFill>
        <p:spPr>
          <a:xfrm>
            <a:off x="661775" y="2627900"/>
            <a:ext cx="3998275" cy="2937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g14126021b2f_0_57"/>
          <p:cNvPicPr preferRelativeResize="0"/>
          <p:nvPr/>
        </p:nvPicPr>
        <p:blipFill rotWithShape="1">
          <a:blip r:embed="rId3">
            <a:alphaModFix/>
          </a:blip>
          <a:srcRect b="62905" l="57408" r="0" t="0"/>
          <a:stretch/>
        </p:blipFill>
        <p:spPr>
          <a:xfrm>
            <a:off x="4905325" y="2627900"/>
            <a:ext cx="3745001" cy="2937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63a82d24ee_0_0"/>
          <p:cNvSpPr txBox="1"/>
          <p:nvPr>
            <p:ph idx="1" type="body"/>
          </p:nvPr>
        </p:nvSpPr>
        <p:spPr>
          <a:xfrm>
            <a:off x="278025" y="153625"/>
            <a:ext cx="8279400" cy="472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ru-RU" sz="3000" u="sng">
                <a:solidFill>
                  <a:srgbClr val="B45F06"/>
                </a:solidFill>
                <a:latin typeface="Oswald"/>
                <a:ea typeface="Oswald"/>
                <a:cs typeface="Oswald"/>
                <a:sym typeface="Oswald"/>
              </a:rPr>
              <a:t>Задание 1:</a:t>
            </a:r>
            <a:endParaRPr sz="3000" u="sng">
              <a:solidFill>
                <a:srgbClr val="B45F06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ru-RU" sz="30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ОТВЕТ:</a:t>
            </a:r>
            <a:endParaRPr sz="30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       2)</a:t>
            </a:r>
            <a:r>
              <a:rPr lang="ru-RU" sz="2400">
                <a:solidFill>
                  <a:srgbClr val="333333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Гомологи этилена это: </a:t>
            </a:r>
            <a:r>
              <a:rPr lang="ru-RU" sz="30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endParaRPr sz="30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333333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1) СН2=СН-СН2-СН3 </a:t>
            </a:r>
            <a:endParaRPr sz="2400">
              <a:solidFill>
                <a:srgbClr val="333333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333333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2)СН2=СН-СН2-СН2-СН3</a:t>
            </a:r>
            <a:endParaRPr sz="2400">
              <a:solidFill>
                <a:srgbClr val="333333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333333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3) СН2=СН-СН3       </a:t>
            </a:r>
            <a:endParaRPr sz="2400">
              <a:solidFill>
                <a:srgbClr val="333333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333333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      3)Гомологическая группа в ряду этилена это </a:t>
            </a:r>
            <a:r>
              <a:rPr lang="ru-RU" sz="4100">
                <a:solidFill>
                  <a:srgbClr val="333333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СН</a:t>
            </a:r>
            <a:r>
              <a:rPr lang="ru-RU" sz="2400">
                <a:solidFill>
                  <a:srgbClr val="333333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</a:t>
            </a:r>
            <a:endParaRPr sz="2400">
              <a:solidFill>
                <a:srgbClr val="333333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>
                <a:solidFill>
                  <a:srgbClr val="333333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     4) 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Заполните таблицу: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800">
              <a:solidFill>
                <a:srgbClr val="333333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3375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graphicFrame>
        <p:nvGraphicFramePr>
          <p:cNvPr id="96" name="Google Shape;96;g163a82d24ee_0_0"/>
          <p:cNvGraphicFramePr/>
          <p:nvPr/>
        </p:nvGraphicFramePr>
        <p:xfrm>
          <a:off x="334625" y="38527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{AB45A9C3-724D-4FDC-AD42-CF994DAF4065}</a:tableStyleId>
              </a:tblPr>
              <a:tblGrid>
                <a:gridCol w="1477575"/>
                <a:gridCol w="1318475"/>
                <a:gridCol w="1763125"/>
                <a:gridCol w="2040725"/>
                <a:gridCol w="2086700"/>
              </a:tblGrid>
              <a:tr h="11574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ru-RU" sz="2200">
                          <a:solidFill>
                            <a:srgbClr val="333333"/>
                          </a:solidFill>
                          <a:highlight>
                            <a:srgbClr val="FFFFFF"/>
                          </a:highlight>
                          <a:latin typeface="Oswald"/>
                          <a:ea typeface="Oswald"/>
                          <a:cs typeface="Oswald"/>
                          <a:sym typeface="Oswald"/>
                        </a:rPr>
                        <a:t>Вещество</a:t>
                      </a:r>
                      <a:endParaRPr sz="2200">
                        <a:solidFill>
                          <a:srgbClr val="333333"/>
                        </a:solidFill>
                        <a:highlight>
                          <a:srgbClr val="FFFFFF"/>
                        </a:highlight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ru-RU" sz="2200">
                          <a:solidFill>
                            <a:srgbClr val="333333"/>
                          </a:solidFill>
                          <a:highlight>
                            <a:srgbClr val="FFFFFF"/>
                          </a:highlight>
                          <a:latin typeface="Oswald"/>
                          <a:ea typeface="Oswald"/>
                          <a:cs typeface="Oswald"/>
                          <a:sym typeface="Oswald"/>
                        </a:rPr>
                        <a:t>Гомолог</a:t>
                      </a:r>
                      <a:endParaRPr sz="2200">
                        <a:solidFill>
                          <a:srgbClr val="333333"/>
                        </a:solidFill>
                        <a:highlight>
                          <a:srgbClr val="FFFFFF"/>
                        </a:highlight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ru-RU" sz="2200">
                          <a:solidFill>
                            <a:srgbClr val="333333"/>
                          </a:solidFill>
                          <a:highlight>
                            <a:srgbClr val="FFFFFF"/>
                          </a:highlight>
                          <a:latin typeface="Oswald"/>
                          <a:ea typeface="Oswald"/>
                          <a:cs typeface="Oswald"/>
                          <a:sym typeface="Oswald"/>
                        </a:rPr>
                        <a:t>Изомерия углеродного скелета</a:t>
                      </a:r>
                      <a:endParaRPr sz="2200">
                        <a:solidFill>
                          <a:srgbClr val="333333"/>
                        </a:solidFill>
                        <a:highlight>
                          <a:srgbClr val="FFFFFF"/>
                        </a:highlight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ru-RU" sz="2200">
                          <a:solidFill>
                            <a:srgbClr val="333333"/>
                          </a:solidFill>
                          <a:highlight>
                            <a:srgbClr val="FFFFFF"/>
                          </a:highlight>
                          <a:latin typeface="Oswald"/>
                          <a:ea typeface="Oswald"/>
                          <a:cs typeface="Oswald"/>
                          <a:sym typeface="Oswald"/>
                        </a:rPr>
                        <a:t>Межклассовая изомерия</a:t>
                      </a:r>
                      <a:endParaRPr sz="2200">
                        <a:solidFill>
                          <a:srgbClr val="333333"/>
                        </a:solidFill>
                        <a:highlight>
                          <a:srgbClr val="FFFFFF"/>
                        </a:highlight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ru-RU" sz="2200">
                          <a:solidFill>
                            <a:srgbClr val="333333"/>
                          </a:solidFill>
                          <a:highlight>
                            <a:srgbClr val="FFFFFF"/>
                          </a:highlight>
                          <a:latin typeface="Oswald"/>
                          <a:ea typeface="Oswald"/>
                          <a:cs typeface="Oswald"/>
                          <a:sym typeface="Oswald"/>
                        </a:rPr>
                        <a:t>Изомерия положения кратной связи</a:t>
                      </a:r>
                      <a:endParaRPr sz="2200">
                        <a:solidFill>
                          <a:srgbClr val="333333"/>
                        </a:solidFill>
                        <a:highlight>
                          <a:srgbClr val="FFFFFF"/>
                        </a:highlight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393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ru-RU" sz="2400">
                          <a:latin typeface="Oswald"/>
                          <a:ea typeface="Oswald"/>
                          <a:cs typeface="Oswald"/>
                          <a:sym typeface="Oswald"/>
                        </a:rPr>
                        <a:t>Пентан</a:t>
                      </a:r>
                      <a:endParaRPr sz="2400"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>
                          <a:latin typeface="Oswald"/>
                          <a:ea typeface="Oswald"/>
                          <a:cs typeface="Oswald"/>
                          <a:sym typeface="Oswald"/>
                        </a:rPr>
                        <a:t>Бутан</a:t>
                      </a:r>
                      <a:endParaRPr sz="2400"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2700">
                          <a:latin typeface="Oswald"/>
                          <a:ea typeface="Oswald"/>
                          <a:cs typeface="Oswald"/>
                          <a:sym typeface="Oswald"/>
                        </a:rPr>
                        <a:t>+</a:t>
                      </a:r>
                      <a:endParaRPr b="1" sz="2700"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2700">
                          <a:latin typeface="Oswald"/>
                          <a:ea typeface="Oswald"/>
                          <a:cs typeface="Oswald"/>
                          <a:sym typeface="Oswald"/>
                        </a:rPr>
                        <a:t>-</a:t>
                      </a:r>
                      <a:endParaRPr b="1" sz="2700"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2700">
                          <a:latin typeface="Oswald"/>
                          <a:ea typeface="Oswald"/>
                          <a:cs typeface="Oswald"/>
                          <a:sym typeface="Oswald"/>
                        </a:rPr>
                        <a:t>-</a:t>
                      </a:r>
                      <a:endParaRPr b="1" sz="2700"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  <a:tr h="6603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ru-RU" sz="2400">
                          <a:latin typeface="Oswald"/>
                          <a:ea typeface="Oswald"/>
                          <a:cs typeface="Oswald"/>
                          <a:sym typeface="Oswald"/>
                        </a:rPr>
                        <a:t>Гексен-2</a:t>
                      </a:r>
                      <a:endParaRPr sz="2400"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>
                          <a:latin typeface="Oswald"/>
                          <a:ea typeface="Oswald"/>
                          <a:cs typeface="Oswald"/>
                          <a:sym typeface="Oswald"/>
                        </a:rPr>
                        <a:t>Пентен-2</a:t>
                      </a:r>
                      <a:endParaRPr sz="2400"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27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+</a:t>
                      </a:r>
                      <a:endParaRPr b="1" sz="27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27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+</a:t>
                      </a:r>
                      <a:endParaRPr b="1" sz="27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27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+</a:t>
                      </a:r>
                      <a:endParaRPr b="1" sz="27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6"/>
          <p:cNvSpPr txBox="1"/>
          <p:nvPr>
            <p:ph type="title"/>
          </p:nvPr>
        </p:nvSpPr>
        <p:spPr>
          <a:xfrm>
            <a:off x="628650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54864" rtl="0" algn="ctr">
              <a:spcBef>
                <a:spcPts val="0"/>
              </a:spcBef>
              <a:spcAft>
                <a:spcPts val="0"/>
              </a:spcAft>
              <a:buClr>
                <a:srgbClr val="E7E9C9"/>
              </a:buClr>
              <a:buSzPts val="3200"/>
              <a:buFont typeface="Times"/>
              <a:buNone/>
            </a:pPr>
            <a:r>
              <a:rPr lang="ru-RU" sz="50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Физические свойства:</a:t>
            </a:r>
            <a:endParaRPr sz="50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02" name="Google Shape;102;p6"/>
          <p:cNvSpPr txBox="1"/>
          <p:nvPr>
            <p:ph idx="1" type="body"/>
          </p:nvPr>
        </p:nvSpPr>
        <p:spPr>
          <a:xfrm>
            <a:off x="840000" y="1825625"/>
            <a:ext cx="76752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09118" lvl="0" marL="2921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20124D"/>
              </a:buClr>
              <a:buSzPts val="1668"/>
              <a:buFont typeface="Oswald"/>
              <a:buChar char="●"/>
            </a:pPr>
            <a:r>
              <a:rPr lang="ru-RU" sz="206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Первые три представителя гомологического ряда алкенов – газы. </a:t>
            </a:r>
            <a:endParaRPr sz="206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09118" lvl="0" marL="2921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20124D"/>
              </a:buClr>
              <a:buSzPts val="1668"/>
              <a:buFont typeface="Oswald"/>
              <a:buChar char="●"/>
            </a:pPr>
            <a:r>
              <a:rPr lang="ru-RU" sz="206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С пятого по шестнадцатый – жидкости, высокомолекулярные алкены – твердые вещества. С увеличением длины углеводородной цепи повышается и температура кипения веществ. В лабораторный условиях эти вещества можно получить несколькими способами: дегидрированием алкенов, крекингом нефти, дегидрированием спиртов. </a:t>
            </a:r>
            <a:endParaRPr sz="206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203200" lvl="0" marL="2921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568"/>
              <a:buNone/>
            </a:pPr>
            <a:r>
              <a:t/>
            </a:r>
            <a:endParaRPr sz="206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09118" lvl="0" marL="2921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20124D"/>
              </a:buClr>
              <a:buSzPts val="1668"/>
              <a:buFont typeface="Oswald"/>
              <a:buChar char="●"/>
            </a:pPr>
            <a:r>
              <a:rPr lang="ru-RU" sz="206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Крекинг нефти – промышленные метод получения непредельных углеводородов. В результате термического крекинга нефтепродукты нагреваются до 750 градусов, углеводородный скелет алканов разрывается: С30Н62 → С15Н30 + С15Н32 Дегидрирование алканов. Данный процесс осуществляется при температуре около 600 градусов. В этих условиях от молекулы насыщенного углеводорода отщепляются атомы Н с образованием алкенов, например: С5Н12 → С5Н10+Н2. Дегидратация спиртов. Одноатомные спирты, взаимодействуя с сульфатной кислотой образуют алкены, например: С4Н9ОН → С4Н8 + Н2О. </a:t>
            </a:r>
            <a:endParaRPr sz="206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203200" lvl="0" marL="292100" rtl="0" algn="l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SzPts val="1568"/>
              <a:buNone/>
            </a:pPr>
            <a:r>
              <a:t/>
            </a:r>
            <a:endParaRPr sz="2060"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03" name="Google Shape;103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f316f3cdb6_2_492"/>
          <p:cNvSpPr txBox="1"/>
          <p:nvPr>
            <p:ph idx="1" type="body"/>
          </p:nvPr>
        </p:nvSpPr>
        <p:spPr>
          <a:xfrm>
            <a:off x="367900" y="294475"/>
            <a:ext cx="8499600" cy="3530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b="1" lang="ru-RU" sz="30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Алкены - </a:t>
            </a:r>
            <a:r>
              <a:rPr lang="ru-RU" sz="24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непредельные (ненасыщенные) углеводороды, имеющие в молекуле одну двойную связь С=С.</a:t>
            </a:r>
            <a:endParaRPr sz="24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20124D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Алкены вступают в реакции </a:t>
            </a:r>
            <a:r>
              <a:rPr b="1" lang="ru-RU" sz="2400">
                <a:solidFill>
                  <a:srgbClr val="20124D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присоединения</a:t>
            </a:r>
            <a:r>
              <a:rPr lang="ru-RU" sz="2400">
                <a:solidFill>
                  <a:srgbClr val="20124D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, сопровождающиеся разрывом </a:t>
            </a:r>
            <a:r>
              <a:rPr b="1" lang="ru-RU" sz="2400">
                <a:solidFill>
                  <a:srgbClr val="20124D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π-связи</a:t>
            </a:r>
            <a:r>
              <a:rPr lang="ru-RU" sz="2400">
                <a:solidFill>
                  <a:srgbClr val="20124D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. Присоединение к алкенам может протекать по ионному и радикальному механизмам.</a:t>
            </a:r>
            <a:endParaRPr sz="2400">
              <a:solidFill>
                <a:srgbClr val="20124D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20124D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20124D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20124D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20124D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20124D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ru-RU" sz="2400">
                <a:solidFill>
                  <a:srgbClr val="20124D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Для алкенов также характерны реакции </a:t>
            </a:r>
            <a:r>
              <a:rPr b="1" lang="ru-RU" sz="2400">
                <a:solidFill>
                  <a:srgbClr val="20124D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окисления и </a:t>
            </a:r>
            <a:r>
              <a:rPr b="1"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полимеризации,</a:t>
            </a: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 протекающие за счёт разрыва двойной связи.</a:t>
            </a:r>
            <a:endParaRPr sz="2400">
              <a:solidFill>
                <a:srgbClr val="20124D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10" name="Google Shape;110;gf316f3cdb6_2_492"/>
          <p:cNvPicPr preferRelativeResize="0"/>
          <p:nvPr/>
        </p:nvPicPr>
        <p:blipFill rotWithShape="1">
          <a:blip r:embed="rId3">
            <a:alphaModFix/>
          </a:blip>
          <a:srcRect b="11371" l="13398" r="22646" t="30814"/>
          <a:stretch/>
        </p:blipFill>
        <p:spPr>
          <a:xfrm>
            <a:off x="2787600" y="2249825"/>
            <a:ext cx="3353474" cy="2358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14126021b2f_1_1"/>
          <p:cNvSpPr txBox="1"/>
          <p:nvPr>
            <p:ph type="title"/>
          </p:nvPr>
        </p:nvSpPr>
        <p:spPr>
          <a:xfrm>
            <a:off x="330175" y="365125"/>
            <a:ext cx="85653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ХИМИЧЕСКИЕ СВОЙСТВА АЛКЕНОВ</a:t>
            </a:r>
            <a:endParaRPr b="1" sz="2400"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980000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1. Реакции присоединения</a:t>
            </a:r>
            <a:endParaRPr b="1" sz="2400">
              <a:solidFill>
                <a:srgbClr val="980000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Для алкенов характерны реакции присоединения по двойной связи С=С, при которых протекает разрыв пи-связи в молекуле алкена.</a:t>
            </a:r>
            <a:endParaRPr sz="2400"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g14126021b2f_1_1"/>
          <p:cNvSpPr txBox="1"/>
          <p:nvPr>
            <p:ph idx="1" type="body"/>
          </p:nvPr>
        </p:nvSpPr>
        <p:spPr>
          <a:xfrm>
            <a:off x="330175" y="1690825"/>
            <a:ext cx="8565300" cy="5334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solidFill>
                  <a:srgbClr val="980000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1.1. Гидрирование</a:t>
            </a:r>
            <a:endParaRPr b="1" sz="2400">
              <a:solidFill>
                <a:srgbClr val="980000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Алкены реагируют с </a:t>
            </a:r>
            <a:r>
              <a:rPr b="1"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водородом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при нагревании и под давлением в присутствии металлических катализаторов (Ni, Pt, Pd и др.).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FF0000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980000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1.2. Галогенирование алкенов</a:t>
            </a:r>
            <a:endParaRPr b="1" sz="2400">
              <a:solidFill>
                <a:srgbClr val="980000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Алкены реагируют с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b="1"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галогенами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, продукты реакции галогенсодержащие алканы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Реакции протекают по электрофильному механизму.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18" name="Google Shape;118;g14126021b2f_1_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23125" y="2930325"/>
            <a:ext cx="5029200" cy="693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g14126021b2f_1_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73625" y="4957225"/>
            <a:ext cx="5450976" cy="1113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4126021b2f_1_24"/>
          <p:cNvSpPr txBox="1"/>
          <p:nvPr>
            <p:ph type="title"/>
          </p:nvPr>
        </p:nvSpPr>
        <p:spPr>
          <a:xfrm>
            <a:off x="330175" y="365125"/>
            <a:ext cx="85653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1. Реакции присоединения</a:t>
            </a:r>
            <a:endParaRPr b="1" sz="2400"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Для алкенов характерны реакции присоединения по двойной связи С=С, при которых протекает разрыв пи-связи в молекуле алкена.</a:t>
            </a:r>
            <a:endParaRPr sz="2400"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g14126021b2f_1_24"/>
          <p:cNvSpPr txBox="1"/>
          <p:nvPr>
            <p:ph idx="1" type="body"/>
          </p:nvPr>
        </p:nvSpPr>
        <p:spPr>
          <a:xfrm>
            <a:off x="283450" y="1429425"/>
            <a:ext cx="8565300" cy="5334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solidFill>
                  <a:srgbClr val="980000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1.3. Гидрогалогенирование алкенов.</a:t>
            </a:r>
            <a:endParaRPr b="1" sz="2400">
              <a:solidFill>
                <a:srgbClr val="980000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Алкены реагируют с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b="1"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галогеноводородами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. Реакция идет по механизму электрофильного присоединения с образованием галогенопроизводного алкана.</a:t>
            </a:r>
            <a:r>
              <a:rPr b="1"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</a:t>
            </a:r>
            <a:endParaRPr b="1"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FF0000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solidFill>
                  <a:schemeClr val="dk1"/>
                </a:solidFill>
                <a:highlight>
                  <a:srgbClr val="F9F9F9"/>
                </a:highlight>
                <a:latin typeface="Oswald"/>
                <a:ea typeface="Oswald"/>
                <a:cs typeface="Oswald"/>
                <a:sym typeface="Oswald"/>
              </a:rPr>
              <a:t>Правило Марковникова:</a:t>
            </a:r>
            <a:r>
              <a:rPr lang="ru-RU" sz="2400">
                <a:solidFill>
                  <a:schemeClr val="dk1"/>
                </a:solidFill>
                <a:highlight>
                  <a:srgbClr val="F9F9F9"/>
                </a:highlight>
                <a:latin typeface="Oswald"/>
                <a:ea typeface="Oswald"/>
                <a:cs typeface="Oswald"/>
                <a:sym typeface="Oswald"/>
              </a:rPr>
              <a:t> при присоединении ГАЛОГЕНОВОДОРОДОВ к несимметричным алкенам водород присоединяется к </a:t>
            </a:r>
            <a:r>
              <a:rPr b="1" lang="ru-RU" sz="2400">
                <a:solidFill>
                  <a:schemeClr val="dk1"/>
                </a:solidFill>
                <a:highlight>
                  <a:srgbClr val="F9F9F9"/>
                </a:highlight>
                <a:latin typeface="Oswald"/>
                <a:ea typeface="Oswald"/>
                <a:cs typeface="Oswald"/>
                <a:sym typeface="Oswald"/>
              </a:rPr>
              <a:t>наиболее гидрогенизированному атому углерода</a:t>
            </a:r>
            <a:r>
              <a:rPr lang="ru-RU" sz="2400">
                <a:solidFill>
                  <a:schemeClr val="dk1"/>
                </a:solidFill>
                <a:highlight>
                  <a:srgbClr val="F9F9F9"/>
                </a:highlight>
                <a:latin typeface="Oswald"/>
                <a:ea typeface="Oswald"/>
                <a:cs typeface="Oswald"/>
                <a:sym typeface="Oswald"/>
              </a:rPr>
              <a:t> при двойной связи.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27" name="Google Shape;127;g14126021b2f_1_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6425" y="2890488"/>
            <a:ext cx="7122640" cy="5599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g14126021b2f_1_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68563" y="5392750"/>
            <a:ext cx="6195075" cy="10171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9" name="Google Shape;129;g14126021b2f_1_24"/>
          <p:cNvCxnSpPr>
            <a:stCxn id="128" idx="1"/>
          </p:cNvCxnSpPr>
          <p:nvPr/>
        </p:nvCxnSpPr>
        <p:spPr>
          <a:xfrm>
            <a:off x="1468563" y="5901300"/>
            <a:ext cx="620400" cy="9300"/>
          </a:xfrm>
          <a:prstGeom prst="straightConnector1">
            <a:avLst/>
          </a:prstGeom>
          <a:noFill/>
          <a:ln cap="flat" cmpd="sng" w="38100">
            <a:solidFill>
              <a:srgbClr val="98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2017-05-22T11:09:21Z</dcterms:created>
  <dc:creator>zhdanMV</dc:creator>
</cp:coreProperties>
</file>