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embeddedFontLst>
    <p:embeddedFont>
      <p:font typeface="Candara"/>
      <p:regular r:id="rId20"/>
      <p:bold r:id="rId21"/>
      <p:italic r:id="rId22"/>
      <p:boldItalic r:id="rId23"/>
    </p:embeddedFont>
    <p:embeddedFont>
      <p:font typeface="Oswald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6" roundtripDataSignature="AMtx7mhaBTTBMOtzkqKWw6oFuVwDZjjm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ndara-regular.fntdata"/><Relationship Id="rId22" Type="http://schemas.openxmlformats.org/officeDocument/2006/relationships/font" Target="fonts/Candara-italic.fntdata"/><Relationship Id="rId21" Type="http://schemas.openxmlformats.org/officeDocument/2006/relationships/font" Target="fonts/Candara-bold.fntdata"/><Relationship Id="rId24" Type="http://schemas.openxmlformats.org/officeDocument/2006/relationships/font" Target="fonts/Oswald-regular.fntdata"/><Relationship Id="rId23" Type="http://schemas.openxmlformats.org/officeDocument/2006/relationships/font" Target="fonts/Candara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Oswald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5b094f4ba_0_15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f5b094f4ba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f5b094f4ba_0_15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683fd71acb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1683fd71acb_0_1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683fd71acb_0_10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1683fd71acb_0_108:notes"/>
          <p:cNvSpPr txBox="1"/>
          <p:nvPr>
            <p:ph idx="1" type="body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" name="Google Shape;118;g1683fd71acb_0_10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683fd71acb_0_1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683fd71acb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69be75bf1c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69be75bf1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683fd71acb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683fd71acb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683fd71acb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683fd71acb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683fd71acb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683fd71acb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683fd71acb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683fd71acb_0_45"/>
          <p:cNvSpPr txBox="1"/>
          <p:nvPr>
            <p:ph idx="1" type="body"/>
          </p:nvPr>
        </p:nvSpPr>
        <p:spPr>
          <a:xfrm>
            <a:off x="872067" y="2675467"/>
            <a:ext cx="7408200" cy="3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2" name="Google Shape;52;g1683fd71acb_0_45"/>
          <p:cNvSpPr txBox="1"/>
          <p:nvPr>
            <p:ph idx="10" type="dt"/>
          </p:nvPr>
        </p:nvSpPr>
        <p:spPr>
          <a:xfrm>
            <a:off x="5163672" y="6250164"/>
            <a:ext cx="3786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1683fd71acb_0_45"/>
          <p:cNvSpPr txBox="1"/>
          <p:nvPr>
            <p:ph idx="11" type="ftr"/>
          </p:nvPr>
        </p:nvSpPr>
        <p:spPr>
          <a:xfrm>
            <a:off x="193638" y="6250164"/>
            <a:ext cx="3786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g1683fd71acb_0_45"/>
          <p:cNvSpPr txBox="1"/>
          <p:nvPr>
            <p:ph idx="12" type="sldNum"/>
          </p:nvPr>
        </p:nvSpPr>
        <p:spPr>
          <a:xfrm>
            <a:off x="3991088" y="6250163"/>
            <a:ext cx="1161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5" name="Google Shape;55;g1683fd71acb_0_45"/>
          <p:cNvSpPr txBox="1"/>
          <p:nvPr>
            <p:ph type="title"/>
          </p:nvPr>
        </p:nvSpPr>
        <p:spPr>
          <a:xfrm>
            <a:off x="457200" y="338328"/>
            <a:ext cx="82296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683fd71acb_0_118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2" name="Google Shape;62;g1683fd71acb_0_118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3" name="Google Shape;63;g1683fd71acb_0_11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683fd71acb_0_122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6" name="Google Shape;66;g1683fd71acb_0_12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683fd71acb_0_12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" name="Google Shape;69;g1683fd71acb_0_12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g1683fd71acb_0_12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683fd71acb_0_129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g1683fd71acb_0_129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g1683fd71acb_0_129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g1683fd71acb_0_12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683fd71acb_0_13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" name="Google Shape;78;g1683fd71acb_0_13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683fd71acb_0_13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1" name="Google Shape;81;g1683fd71acb_0_13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2" name="Google Shape;82;g1683fd71acb_0_13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683fd71acb_0_141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5" name="Google Shape;85;g1683fd71acb_0_14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683fd71acb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683fd71acb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683fd71acb_0_144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1683fd71acb_0_144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9" name="Google Shape;89;g1683fd71acb_0_144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0" name="Google Shape;90;g1683fd71acb_0_144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g1683fd71acb_0_14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683fd71acb_0_15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4" name="Google Shape;94;g1683fd71acb_0_15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683fd71acb_0_153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" name="Google Shape;97;g1683fd71acb_0_153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g1683fd71acb_0_15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83fd71acb_0_15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683fd71acb_0_159"/>
          <p:cNvSpPr txBox="1"/>
          <p:nvPr>
            <p:ph idx="10" type="dt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g1683fd71acb_0_159"/>
          <p:cNvSpPr txBox="1"/>
          <p:nvPr>
            <p:ph idx="11" type="ftr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g1683fd71acb_0_159"/>
          <p:cNvSpPr txBox="1"/>
          <p:nvPr>
            <p:ph idx="12" type="sldNum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5" name="Google Shape;105;g1683fd71acb_0_159"/>
          <p:cNvSpPr txBox="1"/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g1683fd71acb_0_159"/>
          <p:cNvSpPr txBox="1"/>
          <p:nvPr>
            <p:ph idx="1" type="body"/>
          </p:nvPr>
        </p:nvSpPr>
        <p:spPr>
          <a:xfrm>
            <a:off x="1143000" y="731520"/>
            <a:ext cx="64008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■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■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683fd71acb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683fd71acb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683fd71acb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683fd71acb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683fd71acb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683fd71acb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683fd71acb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683fd71acb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683fd71acb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683fd71acb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683fd71acb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683fd71acb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683fd71acb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683fd71acb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683fd71acb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683fd71acb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683fd71acb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683fd71acb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683fd71acb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683fd71acb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683fd71acb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683fd71acb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683fd71acb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683fd71acb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683fd71acb_0_11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" name="Google Shape;58;g1683fd71acb_0_11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Google Shape;59;g1683fd71acb_0_11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youtu.be/DqMwA8z-Zow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"/>
          <p:cNvSpPr txBox="1"/>
          <p:nvPr>
            <p:ph type="ctrTitle"/>
          </p:nvPr>
        </p:nvSpPr>
        <p:spPr>
          <a:xfrm>
            <a:off x="822625" y="91564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-213360" lvl="0" marL="64008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072"/>
              <a:buFont typeface="Georgia"/>
              <a:buChar char="*"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"/>
          <p:cNvSpPr txBox="1"/>
          <p:nvPr>
            <p:ph idx="1" type="subTitle"/>
          </p:nvPr>
        </p:nvSpPr>
        <p:spPr>
          <a:xfrm>
            <a:off x="1465550" y="255269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ru-RU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ТЕОРИЯ № 13</a:t>
            </a:r>
            <a:endParaRPr b="1" sz="36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-RU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31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Ацетилен и его гомологи</a:t>
            </a:r>
            <a:endParaRPr b="1" sz="3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" name="Google Shape;113;p1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4" name="Google Shape;11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950" y="3967151"/>
            <a:ext cx="3000000" cy="283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7720" y="137161"/>
            <a:ext cx="7381973" cy="6568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"/>
          <p:cNvSpPr txBox="1"/>
          <p:nvPr>
            <p:ph idx="1" type="body"/>
          </p:nvPr>
        </p:nvSpPr>
        <p:spPr>
          <a:xfrm>
            <a:off x="957492" y="1642067"/>
            <a:ext cx="7408200" cy="3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swald"/>
              <a:buChar char="●"/>
            </a:pP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Тримеризация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ацетилена. Реакция происходит при пропускании ацетилена над активированным углем при температуре 400 °C. </a:t>
            </a:r>
            <a:endParaRPr sz="2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swald"/>
              <a:buChar char="●"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Продукт реакции- 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бензол.</a:t>
            </a:r>
            <a:endParaRPr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6520" lvl="0" marL="274320" rtl="0" algn="l">
              <a:spcBef>
                <a:spcPts val="560"/>
              </a:spcBef>
              <a:spcAft>
                <a:spcPts val="1200"/>
              </a:spcAft>
              <a:buSzPts val="2800"/>
              <a:buNone/>
            </a:pPr>
            <a:r>
              <a:t/>
            </a:r>
            <a:endParaRPr sz="2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7" name="Google Shape;177;p13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 New Roman"/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ПОЛИМЕРИЗАЦИЯ АЦЕТИЛЕНА</a:t>
            </a:r>
            <a:endParaRPr b="1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 New Roman"/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Реакция Зелинского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8" name="Google Shape;178;p13"/>
          <p:cNvPicPr preferRelativeResize="0"/>
          <p:nvPr/>
        </p:nvPicPr>
        <p:blipFill rotWithShape="1">
          <a:blip r:embed="rId3">
            <a:alphaModFix/>
          </a:blip>
          <a:srcRect b="51706" l="11908" r="18249" t="25316"/>
          <a:stretch/>
        </p:blipFill>
        <p:spPr>
          <a:xfrm>
            <a:off x="1143925" y="3766425"/>
            <a:ext cx="6958024" cy="1716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f5b094f4ba_0_157"/>
          <p:cNvSpPr txBox="1"/>
          <p:nvPr>
            <p:ph type="title"/>
          </p:nvPr>
        </p:nvSpPr>
        <p:spPr>
          <a:xfrm>
            <a:off x="628650" y="32237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1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1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5" name="Google Shape;185;gf5b094f4ba_0_157"/>
          <p:cNvSpPr txBox="1"/>
          <p:nvPr>
            <p:ph idx="1" type="body"/>
          </p:nvPr>
        </p:nvSpPr>
        <p:spPr>
          <a:xfrm>
            <a:off x="56600" y="109577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АЛКИНЫ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ИМЕЮТ ОДНУ ________  УГЛЕРОД- УГЛЕРОДНУЮ СВЯЗЬ.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АЦИКЛИЧЕСКИЕ УГЛЕВОДОРОДЫ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, СОДЕРЖАЩИЕ В МОЛЕКУЛЕ ТРОЙНУЮ СВЯЗЬ МЕЖДУ АТОМАМИ УГЛЕРОДА В НАЗВАНИЯХ ИМЕЮТ СУФФИКС...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АЛК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ИНОВ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ПЕРВЫЙ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ПРЕДСТАВИТЕЛЬ АЛКИНОВ ЭТО …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АЦЕТИЛЕН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ИМЕЕТ СТРУКТУРНУЮ ФОРМУЛУ...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АЛК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ИНОВ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ХАРАКТЕРНА ИЗОМЕРИЯ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1)..., 2)...., 3).....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АЛКИНЫ ВСТУПАЮТ В РЕАКЦИИ… (ПЕРЕПИСАТЬ СЛАЙД 9-10)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 ПОМОЩЬЮ РЕАКЦИИ КУЧЕРОВА ИЗ АЦЕТИЛЕНА ПОЛУЧАЮТ…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БЕНЗОЛ ИЗ АЦЕТИЛЕНА ПОЛУЧАЮТ РЕАКЦИЕЙ ….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683fd71acb_0_172"/>
          <p:cNvSpPr txBox="1"/>
          <p:nvPr>
            <p:ph type="ctrTitle"/>
          </p:nvPr>
        </p:nvSpPr>
        <p:spPr>
          <a:xfrm>
            <a:off x="822625" y="91564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-213360" lvl="0" marL="64008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072"/>
              <a:buFont typeface="Georgia"/>
              <a:buChar char="*"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Google Shape;191;g1683fd71acb_0_172"/>
          <p:cNvSpPr txBox="1"/>
          <p:nvPr>
            <p:ph idx="1" type="subTitle"/>
          </p:nvPr>
        </p:nvSpPr>
        <p:spPr>
          <a:xfrm>
            <a:off x="1465550" y="255269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ru-RU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ТЕОРИЯ № 13</a:t>
            </a:r>
            <a:endParaRPr b="1" sz="36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-RU" sz="36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ТЕМА: </a:t>
            </a:r>
            <a:r>
              <a:rPr b="1" lang="ru-RU" sz="31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Ацетилен и его гомологи</a:t>
            </a:r>
            <a:endParaRPr b="1" sz="3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2" name="Google Shape;192;g1683fd71acb_0_172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3" name="Google Shape;193;g1683fd71acb_0_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950" y="3967151"/>
            <a:ext cx="3000000" cy="283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683fd71acb_0_108"/>
          <p:cNvSpPr txBox="1"/>
          <p:nvPr>
            <p:ph idx="1" type="body"/>
          </p:nvPr>
        </p:nvSpPr>
        <p:spPr>
          <a:xfrm>
            <a:off x="457200" y="3089000"/>
            <a:ext cx="8229600" cy="27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Гомологический ряд алкинов.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Электронное и пространственное строение ацетилена и других алкинов.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алкинов.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алкинов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228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1" name="Google Shape;121;g1683fd71acb_0_108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/>
          <p:nvPr>
            <p:ph idx="1" type="body"/>
          </p:nvPr>
        </p:nvSpPr>
        <p:spPr>
          <a:xfrm>
            <a:off x="330300" y="212725"/>
            <a:ext cx="8483400" cy="3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Алки́ны </a:t>
            </a:r>
            <a:r>
              <a:rPr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(иначе ацетиленовые углеводороды) — углеводороды, содержащие </a:t>
            </a:r>
            <a:r>
              <a:rPr b="1"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тройную</a:t>
            </a:r>
            <a:r>
              <a:rPr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 связь между атомами углерода, </a:t>
            </a:r>
            <a:endParaRPr sz="3600">
              <a:solidFill>
                <a:srgbClr val="0C343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SzPts val="3600"/>
              <a:buNone/>
            </a:pPr>
            <a:r>
              <a:rPr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образуют гомологический ряд с общей формулой </a:t>
            </a:r>
            <a:r>
              <a:rPr b="1" lang="ru-RU" sz="3600">
                <a:solidFill>
                  <a:srgbClr val="0C343D"/>
                </a:solidFill>
                <a:latin typeface="Oswald"/>
                <a:ea typeface="Oswald"/>
                <a:cs typeface="Oswald"/>
                <a:sym typeface="Oswald"/>
              </a:rPr>
              <a:t>CnH2n-2</a:t>
            </a:r>
            <a:endParaRPr sz="3600">
              <a:solidFill>
                <a:srgbClr val="0C343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 b="0" l="2540" r="-2539" t="0"/>
          <a:stretch/>
        </p:blipFill>
        <p:spPr>
          <a:xfrm>
            <a:off x="330300" y="3429000"/>
            <a:ext cx="8624799" cy="247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7653" l="0" r="0" t="6527"/>
          <a:stretch/>
        </p:blipFill>
        <p:spPr>
          <a:xfrm>
            <a:off x="2053705" y="1187483"/>
            <a:ext cx="5524780" cy="527826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4"/>
          <p:cNvSpPr txBox="1"/>
          <p:nvPr>
            <p:ph type="title"/>
          </p:nvPr>
        </p:nvSpPr>
        <p:spPr>
          <a:xfrm>
            <a:off x="457200" y="17765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</a:pPr>
            <a:r>
              <a:rPr b="0" lang="ru-RU">
                <a:latin typeface="Oswald"/>
                <a:ea typeface="Oswald"/>
                <a:cs typeface="Oswald"/>
                <a:sym typeface="Oswald"/>
              </a:rPr>
              <a:t>Гомологический ряд</a:t>
            </a:r>
            <a:endParaRPr b="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34" name="Google Shape;134;p4"/>
          <p:cNvSpPr txBox="1"/>
          <p:nvPr/>
        </p:nvSpPr>
        <p:spPr>
          <a:xfrm>
            <a:off x="7578485" y="3923282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/>
          <p:nvPr>
            <p:ph idx="1" type="body"/>
          </p:nvPr>
        </p:nvSpPr>
        <p:spPr>
          <a:xfrm>
            <a:off x="867900" y="1516050"/>
            <a:ext cx="7408200" cy="46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87655" lvl="0" marL="27432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 систематической номенклатуре названия ацетиленовых углеводородов производят от названий соответствующих алканов (с тем же числом атомов углерода) путем замены суффикса 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–ан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 на 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–ин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476"/>
              </a:spcBef>
              <a:spcAft>
                <a:spcPts val="0"/>
              </a:spcAft>
              <a:buSzPct val="100000"/>
              <a:buNone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 атома углерода → этан → 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ЭТИН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(АЦЕТИЛЕН)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;</a:t>
            </a:r>
            <a:endParaRPr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476"/>
              </a:spcBef>
              <a:spcAft>
                <a:spcPts val="0"/>
              </a:spcAft>
              <a:buSzPct val="100000"/>
              <a:buNone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3 атома углерода →пропан → </a:t>
            </a:r>
            <a:r>
              <a:rPr b="1"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ПРОПИН</a:t>
            </a: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и т.д.</a:t>
            </a:r>
            <a:endParaRPr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87655" lvl="0" marL="274320" rtl="0" algn="l">
              <a:spcBef>
                <a:spcPts val="476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swald"/>
              <a:buChar char="●"/>
            </a:pPr>
            <a:r>
              <a:rPr lang="ru-RU" sz="28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Главная цепь выбирается таким образом, чтобы она обязательно включала в себя тройную связь (т.е. она может быть не самой длинной).</a:t>
            </a:r>
            <a:endParaRPr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23190" lvl="0" marL="274320" rtl="0" algn="l">
              <a:spcBef>
                <a:spcPts val="476"/>
              </a:spcBef>
              <a:spcAft>
                <a:spcPts val="1200"/>
              </a:spcAft>
              <a:buSzPct val="100000"/>
              <a:buNone/>
            </a:pPr>
            <a:r>
              <a:t/>
            </a:r>
            <a:endParaRPr sz="2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0" name="Google Shape;140;p7"/>
          <p:cNvSpPr txBox="1"/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"/>
              <a:buNone/>
            </a:pPr>
            <a:r>
              <a:rPr b="0" lang="ru-RU">
                <a:latin typeface="Oswald"/>
                <a:ea typeface="Oswald"/>
                <a:cs typeface="Oswald"/>
                <a:sym typeface="Oswald"/>
              </a:rPr>
              <a:t>Номенклатура ацетиленовых углеводородов</a:t>
            </a:r>
            <a:endParaRPr b="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683fd71acb_0_166"/>
          <p:cNvSpPr txBox="1"/>
          <p:nvPr>
            <p:ph type="title"/>
          </p:nvPr>
        </p:nvSpPr>
        <p:spPr>
          <a:xfrm>
            <a:off x="457200" y="338328"/>
            <a:ext cx="8229600" cy="1252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g1683fd71acb_0_166"/>
          <p:cNvPicPr preferRelativeResize="0"/>
          <p:nvPr/>
        </p:nvPicPr>
        <p:blipFill rotWithShape="1">
          <a:blip r:embed="rId3">
            <a:alphaModFix/>
          </a:blip>
          <a:srcRect b="39878" l="4954" r="42224" t="27908"/>
          <a:stretch/>
        </p:blipFill>
        <p:spPr>
          <a:xfrm>
            <a:off x="457200" y="600150"/>
            <a:ext cx="8287451" cy="403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69be75bf1c_1_0"/>
          <p:cNvSpPr txBox="1"/>
          <p:nvPr>
            <p:ph idx="1" type="body"/>
          </p:nvPr>
        </p:nvSpPr>
        <p:spPr>
          <a:xfrm>
            <a:off x="872067" y="2675467"/>
            <a:ext cx="7408200" cy="345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69be75bf1c_1_0"/>
          <p:cNvSpPr txBox="1"/>
          <p:nvPr>
            <p:ph type="title"/>
          </p:nvPr>
        </p:nvSpPr>
        <p:spPr>
          <a:xfrm>
            <a:off x="457200" y="338328"/>
            <a:ext cx="8229600" cy="1252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алкинов</a:t>
            </a:r>
            <a:endParaRPr sz="3000"/>
          </a:p>
        </p:txBody>
      </p:sp>
      <p:pic>
        <p:nvPicPr>
          <p:cNvPr id="153" name="Google Shape;153;g169be75bf1c_1_0"/>
          <p:cNvPicPr preferRelativeResize="0"/>
          <p:nvPr/>
        </p:nvPicPr>
        <p:blipFill rotWithShape="1">
          <a:blip r:embed="rId3">
            <a:alphaModFix/>
          </a:blip>
          <a:srcRect b="22279" l="0" r="0" t="14997"/>
          <a:stretch/>
        </p:blipFill>
        <p:spPr>
          <a:xfrm>
            <a:off x="-56600" y="1591125"/>
            <a:ext cx="9144000" cy="4301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"/>
          <p:cNvSpPr txBox="1"/>
          <p:nvPr>
            <p:ph idx="1" type="body"/>
          </p:nvPr>
        </p:nvSpPr>
        <p:spPr>
          <a:xfrm>
            <a:off x="575400" y="1127525"/>
            <a:ext cx="7914600" cy="3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70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80"/>
              <a:buFont typeface="Oswald"/>
              <a:buChar char="●"/>
            </a:pPr>
            <a:r>
              <a:rPr lang="ru-RU" sz="21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Структурная формула ацетилена имеет вид HC ≡ CH. </a:t>
            </a:r>
            <a:endParaRPr sz="218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6703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80"/>
              <a:buFont typeface="Oswald"/>
              <a:buChar char="●"/>
            </a:pPr>
            <a:r>
              <a:rPr lang="ru-RU" sz="21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Два атома углерода, связанные тройной связью, находятся в состоянии </a:t>
            </a:r>
            <a:r>
              <a:rPr b="1" lang="ru-RU" sz="21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sp-гибридизации</a:t>
            </a:r>
            <a:r>
              <a:rPr lang="ru-RU" sz="218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18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ts val="2380"/>
              <a:buNone/>
            </a:pPr>
            <a:r>
              <a:t/>
            </a:r>
            <a:endParaRPr sz="218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408"/>
              </a:spcBef>
              <a:spcAft>
                <a:spcPts val="1200"/>
              </a:spcAft>
              <a:buSzPts val="2040"/>
              <a:buNone/>
            </a:pPr>
            <a:r>
              <a:t/>
            </a:r>
            <a:endParaRPr sz="204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9" name="Google Shape;159;p5"/>
          <p:cNvSpPr txBox="1"/>
          <p:nvPr>
            <p:ph type="title"/>
          </p:nvPr>
        </p:nvSpPr>
        <p:spPr>
          <a:xfrm>
            <a:off x="466625" y="177950"/>
            <a:ext cx="8542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None/>
            </a:pPr>
            <a:r>
              <a:rPr lang="ru-RU" sz="32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Электронное и пространственное строение ацетилена</a:t>
            </a:r>
            <a:endParaRPr sz="32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0" name="Google Shape;160;p5"/>
          <p:cNvPicPr preferRelativeResize="0"/>
          <p:nvPr/>
        </p:nvPicPr>
        <p:blipFill rotWithShape="1">
          <a:blip r:embed="rId4">
            <a:alphaModFix/>
          </a:blip>
          <a:srcRect b="2200" l="9066" r="16556" t="0"/>
          <a:stretch/>
        </p:blipFill>
        <p:spPr>
          <a:xfrm>
            <a:off x="1575350" y="2290000"/>
            <a:ext cx="5801476" cy="4322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19866"/>
          <a:stretch/>
        </p:blipFill>
        <p:spPr>
          <a:xfrm>
            <a:off x="457200" y="973200"/>
            <a:ext cx="8469000" cy="508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Times"/>
              <a:buNone/>
            </a:pPr>
            <a:r>
              <a:rPr b="0" lang="ru-RU">
                <a:latin typeface="Oswald"/>
                <a:ea typeface="Oswald"/>
                <a:cs typeface="Oswald"/>
                <a:sym typeface="Oswald"/>
              </a:rPr>
              <a:t>Изомерия алкинов</a:t>
            </a:r>
            <a:endParaRPr b="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2017-05-22T15:29:32Z</dcterms:created>
  <dc:creator>zhdanMV</dc:creator>
</cp:coreProperties>
</file>