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858000" cy="9144000"/>
  <p:embeddedFontLst>
    <p:embeddedFont>
      <p:font typeface="Source Code Pro"/>
      <p:regular r:id="rId16"/>
      <p:bold r:id="rId17"/>
      <p:italic r:id="rId18"/>
      <p:boldItalic r:id="rId19"/>
    </p:embeddedFont>
    <p:embeddedFont>
      <p:font typeface="Oswald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2" roundtripDataSignature="AMtx7mg+mc3f2rrszWGgrbp3uEntBj+C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regular.fntdata"/><Relationship Id="rId11" Type="http://schemas.openxmlformats.org/officeDocument/2006/relationships/slide" Target="slides/slide6.xml"/><Relationship Id="rId22" Type="http://customschemas.google.com/relationships/presentationmetadata" Target="metadata"/><Relationship Id="rId10" Type="http://schemas.openxmlformats.org/officeDocument/2006/relationships/slide" Target="slides/slide5.xml"/><Relationship Id="rId21" Type="http://schemas.openxmlformats.org/officeDocument/2006/relationships/font" Target="fonts/Oswald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SourceCodePro-bold.fntdata"/><Relationship Id="rId16" Type="http://schemas.openxmlformats.org/officeDocument/2006/relationships/font" Target="fonts/SourceCodePr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SourceCodePro-boldItalic.fntdata"/><Relationship Id="rId6" Type="http://schemas.openxmlformats.org/officeDocument/2006/relationships/slide" Target="slides/slide1.xml"/><Relationship Id="rId18" Type="http://schemas.openxmlformats.org/officeDocument/2006/relationships/font" Target="fonts/SourceCodePr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6ee8227daa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8" name="Google Shape;118;g16ee8227daa_0_2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6ee8227daa_0_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g16ee8227daa_0_52:notes"/>
          <p:cNvSpPr txBox="1"/>
          <p:nvPr>
            <p:ph idx="1" type="body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7" name="Google Shape;67;g16ee8227daa_0_5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6ee8227daa_0_10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g16ee8227daa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4" name="Google Shape;74;g16ee8227daa_0_10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6ee8227daa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16ee8227daa_0_1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771253a0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1771253a01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f5bc69e1a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gf5bc69e1a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5bc69e1a4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f5bc69e1a4_0_1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5bc69e1a4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f5bc69e1a4_0_2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f5bc69e1a4_0_39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gf5bc69e1a4_0_3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gf5bc69e1a4_0_39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6ee8227daa_0_5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g16ee8227daa_0_5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g16ee8227daa_0_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16ee8227daa_0_40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g16ee8227daa_0_40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g16ee8227daa_0_4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6ee8227daa_0_4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6ee8227daa_0_46"/>
          <p:cNvSpPr txBox="1"/>
          <p:nvPr>
            <p:ph idx="1" type="body"/>
          </p:nvPr>
        </p:nvSpPr>
        <p:spPr>
          <a:xfrm>
            <a:off x="872067" y="2675467"/>
            <a:ext cx="7408200" cy="3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2" name="Google Shape;52;g16ee8227daa_0_46"/>
          <p:cNvSpPr txBox="1"/>
          <p:nvPr>
            <p:ph idx="10" type="dt"/>
          </p:nvPr>
        </p:nvSpPr>
        <p:spPr>
          <a:xfrm>
            <a:off x="5163672" y="6250164"/>
            <a:ext cx="3786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g16ee8227daa_0_46"/>
          <p:cNvSpPr txBox="1"/>
          <p:nvPr>
            <p:ph idx="11" type="ftr"/>
          </p:nvPr>
        </p:nvSpPr>
        <p:spPr>
          <a:xfrm>
            <a:off x="193638" y="6250164"/>
            <a:ext cx="3786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g16ee8227daa_0_46"/>
          <p:cNvSpPr txBox="1"/>
          <p:nvPr>
            <p:ph idx="12" type="sldNum"/>
          </p:nvPr>
        </p:nvSpPr>
        <p:spPr>
          <a:xfrm>
            <a:off x="3991088" y="6250163"/>
            <a:ext cx="1161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5" name="Google Shape;55;g16ee8227daa_0_46"/>
          <p:cNvSpPr txBox="1"/>
          <p:nvPr>
            <p:ph type="title"/>
          </p:nvPr>
        </p:nvSpPr>
        <p:spPr>
          <a:xfrm>
            <a:off x="457200" y="338328"/>
            <a:ext cx="8229600" cy="125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6ee8227daa_0_9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g16ee8227daa_0_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6ee8227daa_0_12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g16ee8227daa_0_12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g16ee8227daa_0_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6ee8227daa_0_1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g16ee8227daa_0_16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g16ee8227daa_0_16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g16ee8227daa_0_1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6ee8227daa_0_2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g16ee8227daa_0_2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6ee8227daa_0_24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g16ee8227daa_0_24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g16ee8227daa_0_2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6ee8227daa_0_2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g16ee8227daa_0_2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6ee8227daa_0_31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g16ee8227daa_0_31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g16ee8227daa_0_31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g16ee8227daa_0_31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g16ee8227daa_0_3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6ee8227daa_0_37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g16ee8227daa_0_3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6ee8227daa_0_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g16ee8227daa_0_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g16ee8227daa_0_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youtu.be/oc5P39jRWgE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himik.pro/organicheskaya-himiya/poluchenie-atsetilena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 txBox="1"/>
          <p:nvPr>
            <p:ph type="ctrTitle"/>
          </p:nvPr>
        </p:nvSpPr>
        <p:spPr>
          <a:xfrm>
            <a:off x="822625" y="91564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-213360" lvl="0" marL="64008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3072"/>
              <a:buFont typeface="Georgia"/>
              <a:buChar char="*"/>
            </a:pP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sz="28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None/>
            </a:pPr>
            <a:r>
              <a:t/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"/>
          <p:cNvSpPr txBox="1"/>
          <p:nvPr>
            <p:ph idx="1" type="subTitle"/>
          </p:nvPr>
        </p:nvSpPr>
        <p:spPr>
          <a:xfrm>
            <a:off x="822625" y="2147075"/>
            <a:ext cx="74787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ru-RU" sz="2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ТЕОРИЯ № 1</a:t>
            </a:r>
            <a:r>
              <a:rPr lang="ru-RU" sz="2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4</a:t>
            </a:r>
            <a:endParaRPr sz="29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2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ТЕМА</a:t>
            </a:r>
            <a:r>
              <a:rPr b="1" lang="ru-RU" sz="2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r>
              <a:rPr lang="ru-RU" sz="2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lang="ru-RU" sz="35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Получение и применение алкинов</a:t>
            </a:r>
            <a:endParaRPr b="0" sz="61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5702075" y="52317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17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1700"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17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3" name="Google Shape;63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787901"/>
            <a:ext cx="3000000" cy="2837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6ee8227daa_0_221"/>
          <p:cNvSpPr txBox="1"/>
          <p:nvPr>
            <p:ph type="ctrTitle"/>
          </p:nvPr>
        </p:nvSpPr>
        <p:spPr>
          <a:xfrm>
            <a:off x="822625" y="91564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-213360" lvl="0" marL="64008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3072"/>
              <a:buFont typeface="Georgia"/>
              <a:buChar char="*"/>
            </a:pP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sz="28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None/>
            </a:pPr>
            <a:r>
              <a:t/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g16ee8227daa_0_221"/>
          <p:cNvSpPr txBox="1"/>
          <p:nvPr>
            <p:ph idx="1" type="subTitle"/>
          </p:nvPr>
        </p:nvSpPr>
        <p:spPr>
          <a:xfrm>
            <a:off x="822625" y="2147075"/>
            <a:ext cx="74787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ru-RU" sz="2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ТЕОРИЯ № 1</a:t>
            </a:r>
            <a:r>
              <a:rPr lang="ru-RU" sz="2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4</a:t>
            </a:r>
            <a:endParaRPr sz="29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2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ТЕМА</a:t>
            </a:r>
            <a:r>
              <a:rPr b="1" lang="ru-RU" sz="2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r>
              <a:rPr lang="ru-RU" sz="2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lang="ru-RU" sz="35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Получение и применение алкинов</a:t>
            </a:r>
            <a:endParaRPr b="0" sz="61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2" name="Google Shape;122;g16ee8227daa_0_221"/>
          <p:cNvSpPr txBox="1"/>
          <p:nvPr/>
        </p:nvSpPr>
        <p:spPr>
          <a:xfrm>
            <a:off x="5702075" y="52317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17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1700"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17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3" name="Google Shape;123;g16ee8227daa_0_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787901"/>
            <a:ext cx="3000000" cy="2837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6ee8227daa_0_52"/>
          <p:cNvSpPr txBox="1"/>
          <p:nvPr>
            <p:ph idx="1" type="body"/>
          </p:nvPr>
        </p:nvSpPr>
        <p:spPr>
          <a:xfrm>
            <a:off x="457200" y="3089000"/>
            <a:ext cx="8229600" cy="27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Получение алкинов.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Применение алкинов.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228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55"/>
              <a:buNone/>
            </a:pPr>
            <a:r>
              <a:t/>
            </a:r>
            <a:endParaRPr sz="171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0" name="Google Shape;70;g16ee8227daa_0_52"/>
          <p:cNvSpPr txBox="1"/>
          <p:nvPr/>
        </p:nvSpPr>
        <p:spPr>
          <a:xfrm>
            <a:off x="114750" y="518825"/>
            <a:ext cx="89145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b="1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b="1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Рефлексия, опрос, выполнение заданий, домашнее задание.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6ee8227daa_0_109"/>
          <p:cNvSpPr txBox="1"/>
          <p:nvPr>
            <p:ph type="title"/>
          </p:nvPr>
        </p:nvSpPr>
        <p:spPr>
          <a:xfrm>
            <a:off x="628650" y="32237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1"/>
                </a:solidFill>
                <a:highlight>
                  <a:srgbClr val="F6B26B"/>
                </a:highlight>
                <a:latin typeface="Oswald"/>
                <a:ea typeface="Oswald"/>
                <a:cs typeface="Oswald"/>
                <a:sym typeface="Oswald"/>
              </a:rPr>
              <a:t>БЛИЦ-ОПРОС </a:t>
            </a:r>
            <a:r>
              <a:rPr lang="ru-RU">
                <a:solidFill>
                  <a:schemeClr val="lt1"/>
                </a:solidFill>
                <a:highlight>
                  <a:srgbClr val="F6B26B"/>
                </a:highlight>
                <a:latin typeface="Oswald"/>
                <a:ea typeface="Oswald"/>
                <a:cs typeface="Oswald"/>
                <a:sym typeface="Oswald"/>
              </a:rPr>
              <a:t>повторение</a:t>
            </a:r>
            <a:endParaRPr b="1">
              <a:solidFill>
                <a:schemeClr val="lt1"/>
              </a:solidFill>
              <a:highlight>
                <a:srgbClr val="F6B26B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7" name="Google Shape;77;g16ee8227daa_0_109"/>
          <p:cNvSpPr txBox="1"/>
          <p:nvPr>
            <p:ph idx="1" type="body"/>
          </p:nvPr>
        </p:nvSpPr>
        <p:spPr>
          <a:xfrm>
            <a:off x="56600" y="1095775"/>
            <a:ext cx="91440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АЛКИНЫ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ИМЕЮТ ОДНУ ________  УГЛЕРОД- УГЛЕРОДНУЮ СВЯЗЬ.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АЦИКЛИЧЕСКИЕ УГЛЕВОДОРОДЫ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, СОДЕРЖАЩИЕ В МОЛЕКУЛЕ ТРОЙНУЮ СВЯЗЬ МЕЖДУ АТОМАМИ УГЛЕРОДА В НАЗВАНИЯХ ИМЕЮТ СУФФИКС...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ОБЩАЯ ФОРМУЛА АЛКИНОВ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ПЕРВЫЙ ПРЕДСТАВИТЕЛЬ АЛКИНОВ ЭТО …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АЦЕТИЛЕН ИМЕЕТ СТРУКТУРНУЮ ФОРМУЛУ...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ДЛЯ АЛКИНОВ ХАРАКТЕРНА ИЗОМЕРИЯ 1)..., 2)...., 3).....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АЛКИНЫ ВСТУПАЮТ В РЕАКЦИИ… (ПЕРЕПИСАТЬ СЛАЙД 9-10)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 ПОМОЩЬЮ РЕАКЦИИ КУЧЕРОВА ИЗ АЦЕТИЛЕНА ПОЛУЧАЮТ…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БЕНЗОЛ ИЗ АЦЕТИЛЕНА ПОЛУЧАЮТ РЕАКЦИЕЙ ….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g16ee8227daa_0_16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44068" l="0" r="0" t="0"/>
          <a:stretch/>
        </p:blipFill>
        <p:spPr>
          <a:xfrm>
            <a:off x="807725" y="137150"/>
            <a:ext cx="7382100" cy="566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g1771253a010_0_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55070"/>
          <a:stretch/>
        </p:blipFill>
        <p:spPr>
          <a:xfrm>
            <a:off x="807725" y="952744"/>
            <a:ext cx="7382100" cy="57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5bc69e1a4_0_0"/>
          <p:cNvSpPr txBox="1"/>
          <p:nvPr>
            <p:ph idx="1" type="body"/>
          </p:nvPr>
        </p:nvSpPr>
        <p:spPr>
          <a:xfrm>
            <a:off x="695425" y="733875"/>
            <a:ext cx="7907700" cy="19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0195" lvl="0" marL="27432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50"/>
              <a:buFont typeface="Oswald"/>
              <a:buChar char="●"/>
            </a:pPr>
            <a:r>
              <a:rPr lang="ru-RU" sz="305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1. Из</a:t>
            </a:r>
            <a:r>
              <a:rPr b="1" lang="ru-RU" sz="305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галогенуглеводородов</a:t>
            </a:r>
            <a:r>
              <a:rPr lang="ru-RU" sz="305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,  реакция протекает под воздействием спиртового раствора щелочи:</a:t>
            </a:r>
            <a:endParaRPr sz="305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96520" lvl="0" marL="274320" rtl="0" algn="l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Times"/>
              <a:ea typeface="Times"/>
              <a:cs typeface="Times"/>
              <a:sym typeface="Times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93" name="Google Shape;93;gf5bc69e1a4_0_0"/>
          <p:cNvSpPr txBox="1"/>
          <p:nvPr>
            <p:ph type="title"/>
          </p:nvPr>
        </p:nvSpPr>
        <p:spPr>
          <a:xfrm>
            <a:off x="457200" y="1"/>
            <a:ext cx="82296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Times New Roman"/>
              <a:buNone/>
            </a:pPr>
            <a:r>
              <a:rPr b="0" lang="ru-RU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Получение ацетилена, алкинов</a:t>
            </a:r>
            <a:endParaRPr b="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94" name="Google Shape;94;gf5bc69e1a4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5850" y="2170627"/>
            <a:ext cx="8552301" cy="269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f5bc69e1a4_0_129"/>
          <p:cNvSpPr txBox="1"/>
          <p:nvPr>
            <p:ph idx="1" type="body"/>
          </p:nvPr>
        </p:nvSpPr>
        <p:spPr>
          <a:xfrm>
            <a:off x="457200" y="489046"/>
            <a:ext cx="8229600" cy="45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2. Из </a:t>
            </a:r>
            <a:r>
              <a:rPr b="1"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солей ацетиленовых углевородородов,</a:t>
            </a: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действием галогеналканов (HI, HCl)</a:t>
            </a: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28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3. </a:t>
            </a:r>
            <a:r>
              <a:rPr b="1"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Крекинг</a:t>
            </a: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метана и его гомологов:</a:t>
            </a:r>
            <a:endParaRPr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Macintosh HD:private:var:folders:_q:2ljxs32x08gg0_y6rnmw69ph0000gn:T:TemporaryItems:92907558485d92b41b7.98755829.png" id="100" name="Google Shape;100;gf5bc69e1a4_0_1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6220" y="1550796"/>
            <a:ext cx="5425441" cy="1234440"/>
          </a:xfrm>
          <a:prstGeom prst="rect">
            <a:avLst/>
          </a:prstGeom>
          <a:noFill/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1" name="Google Shape;101;gf5bc69e1a4_0_1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11898" y="3980059"/>
            <a:ext cx="4652145" cy="822438"/>
          </a:xfrm>
          <a:prstGeom prst="rect">
            <a:avLst/>
          </a:prstGeom>
          <a:noFill/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2" name="Google Shape;102;gf5bc69e1a4_0_1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37712" y="5015450"/>
            <a:ext cx="4600525" cy="817150"/>
          </a:xfrm>
          <a:prstGeom prst="rect">
            <a:avLst/>
          </a:prstGeom>
          <a:noFill/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f5bc69e1a4_0_261"/>
          <p:cNvSpPr txBox="1"/>
          <p:nvPr>
            <p:ph idx="1" type="body"/>
          </p:nvPr>
        </p:nvSpPr>
        <p:spPr>
          <a:xfrm>
            <a:off x="306250" y="70050"/>
            <a:ext cx="86460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9720" lvl="0" marL="274320" rtl="0" algn="l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Наибольшее распространение в промышленности получил самый простой алкин - </a:t>
            </a:r>
            <a:r>
              <a:rPr b="1" lang="ru-RU" sz="24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этин (ацетилен</a:t>
            </a:r>
            <a:r>
              <a:rPr lang="ru-RU" sz="24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) . Он широко используется в химической отрасли. Нужен ацетилен и другие алкины для получения из них других органических соединений, таких как кетоны, альдегиды, растворители и др. Также из алкинов можно получить вещества, которые используются при производстве каучуков, поливинилхлорида и др. </a:t>
            </a:r>
            <a:endParaRPr sz="24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99720" lvl="0" marL="274320" rtl="0" algn="l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Ацетилен применяется в качестве топлива с очень высокой теплотой горения. Также реакция горения этина используется для сваривания металлов. </a:t>
            </a:r>
            <a:endParaRPr sz="24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99720" lvl="0" marL="274320" rtl="0" algn="l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Ацетилен и ряд других углеводородов этой группы используются в качестве ракетного топлива благодаря своей высокой теплоте горения </a:t>
            </a:r>
            <a:endParaRPr sz="24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8" name="Google Shape;108;gf5bc69e1a4_0_261"/>
          <p:cNvSpPr txBox="1"/>
          <p:nvPr>
            <p:ph type="title"/>
          </p:nvPr>
        </p:nvSpPr>
        <p:spPr>
          <a:xfrm>
            <a:off x="457200" y="-2"/>
            <a:ext cx="82296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Times New Roman"/>
              <a:buNone/>
            </a:pPr>
            <a:r>
              <a:rPr b="0" lang="ru-RU">
                <a:latin typeface="Oswald"/>
                <a:ea typeface="Oswald"/>
                <a:cs typeface="Oswald"/>
                <a:sym typeface="Oswald"/>
              </a:rPr>
              <a:t>Применение алкинов</a:t>
            </a:r>
            <a:endParaRPr b="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f5bc69e1a4_0_394"/>
          <p:cNvSpPr txBox="1"/>
          <p:nvPr>
            <p:ph type="title"/>
          </p:nvPr>
        </p:nvSpPr>
        <p:spPr>
          <a:xfrm>
            <a:off x="628650" y="32237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rgbClr val="E69138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БЛИЦ-ОПРОС</a:t>
            </a:r>
            <a:r>
              <a:rPr lang="ru-RU">
                <a:solidFill>
                  <a:srgbClr val="E69138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b="1">
              <a:solidFill>
                <a:srgbClr val="E69138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5" name="Google Shape;115;gf5bc69e1a4_0_394"/>
          <p:cNvSpPr txBox="1"/>
          <p:nvPr>
            <p:ph idx="1" type="body"/>
          </p:nvPr>
        </p:nvSpPr>
        <p:spPr>
          <a:xfrm>
            <a:off x="0" y="1138525"/>
            <a:ext cx="91440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AutoNum type="arabicPeriod"/>
            </a:pP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АЦЕТИЛЕН В ЛАБОРАТОРИИ МОЖНО ПОЛУЧИТЬ С ПОМОЩЬЮ </a:t>
            </a: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РЕАКЦИИ</a:t>
            </a: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...</a:t>
            </a:r>
            <a:r>
              <a:rPr lang="ru-RU" sz="30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30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AutoNum type="arabicPeriod"/>
            </a:pP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СВАРКЕ МЕТАЛЛОВ ИСПОЛЬЗУЮТ ГАЗ ...</a:t>
            </a:r>
            <a:endParaRPr sz="30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Oswald"/>
              <a:buAutoNum type="arabicPeriod"/>
            </a:pPr>
            <a:r>
              <a:rPr lang="ru-RU" sz="3000" u="sng">
                <a:solidFill>
                  <a:schemeClr val="hlink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  <a:hlinkClick r:id="rId3"/>
              </a:rPr>
              <a:t>РЕШИТЕ ЗАДАЧУ:</a:t>
            </a:r>
            <a:endParaRPr sz="30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Какой объем ацетилена (C2H2) может быть получен. ИЗ 720 килограмм карбида кальция (CaC2), содержащего 20% примесей.</a:t>
            </a:r>
            <a:endParaRPr sz="30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2017-05-22T15:29:32Z</dcterms:created>
  <dc:creator>zhdanMV</dc:creator>
</cp:coreProperties>
</file>