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9144000"/>
  <p:notesSz cx="6858000" cy="9144000"/>
  <p:embeddedFontLst>
    <p:embeddedFont>
      <p:font typeface="Book Antiqua"/>
      <p:regular r:id="rId18"/>
      <p:bold r:id="rId19"/>
      <p:italic r:id="rId20"/>
      <p:boldItalic r:id="rId21"/>
    </p:embeddedFont>
    <p:embeddedFont>
      <p:font typeface="Oswald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4" roundtripDataSignature="AMtx7mjRx5mk1FfKOiwv8rCT7GIU/zs+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BookAntiqua-italic.fntdata"/><Relationship Id="rId11" Type="http://schemas.openxmlformats.org/officeDocument/2006/relationships/slide" Target="slides/slide6.xml"/><Relationship Id="rId22" Type="http://schemas.openxmlformats.org/officeDocument/2006/relationships/font" Target="fonts/Oswald-regular.fntdata"/><Relationship Id="rId10" Type="http://schemas.openxmlformats.org/officeDocument/2006/relationships/slide" Target="slides/slide5.xml"/><Relationship Id="rId21" Type="http://schemas.openxmlformats.org/officeDocument/2006/relationships/font" Target="fonts/BookAntiqua-boldItalic.fntdata"/><Relationship Id="rId13" Type="http://schemas.openxmlformats.org/officeDocument/2006/relationships/slide" Target="slides/slide8.xml"/><Relationship Id="rId24" Type="http://customschemas.google.com/relationships/presentationmetadata" Target="metadata"/><Relationship Id="rId12" Type="http://schemas.openxmlformats.org/officeDocument/2006/relationships/slide" Target="slides/slide7.xml"/><Relationship Id="rId23" Type="http://schemas.openxmlformats.org/officeDocument/2006/relationships/font" Target="fonts/Oswald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BookAntiqua-bold.fntdata"/><Relationship Id="rId6" Type="http://schemas.openxmlformats.org/officeDocument/2006/relationships/slide" Target="slides/slide1.xml"/><Relationship Id="rId18" Type="http://schemas.openxmlformats.org/officeDocument/2006/relationships/font" Target="fonts/BookAntiqua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f0526d60d5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f0526d60d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56973485af_1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1" name="Google Shape;131;g156973485af_1_17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56973485af_1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6" name="Google Shape;136;g156973485af_1_2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f045c82311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" name="Google Shape;66;gf045c8231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7" name="Google Shape;67;gf045c82311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56973485af_1_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" name="Google Shape;73;g156973485af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4" name="Google Shape;74;g156973485af_1_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56973485af_1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0" name="Google Shape;80;g156973485af_1_1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5" name="Google Shape;85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1" name="Google Shape;91;p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0" name="Google Shape;100;p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0" name="Google Shape;110;p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f0526d60d5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gf0526d60d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8" name="Google Shape;118;gf0526d60d5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56973485af_0_4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g156973485af_0_4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g156973485af_0_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156973485af_0_39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g156973485af_0_39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g156973485af_0_3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56973485af_0_4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56973485af_0_45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g156973485af_0_45"/>
          <p:cNvSpPr txBox="1"/>
          <p:nvPr>
            <p:ph idx="1" type="body"/>
          </p:nvPr>
        </p:nvSpPr>
        <p:spPr>
          <a:xfrm>
            <a:off x="457200" y="2249424"/>
            <a:ext cx="8229600" cy="43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53" name="Google Shape;53;g156973485af_0_45"/>
          <p:cNvSpPr txBox="1"/>
          <p:nvPr>
            <p:ph idx="10" type="dt"/>
          </p:nvPr>
        </p:nvSpPr>
        <p:spPr>
          <a:xfrm>
            <a:off x="6586536" y="612648"/>
            <a:ext cx="957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g156973485af_0_45"/>
          <p:cNvSpPr txBox="1"/>
          <p:nvPr>
            <p:ph idx="11" type="ftr"/>
          </p:nvPr>
        </p:nvSpPr>
        <p:spPr>
          <a:xfrm>
            <a:off x="5257800" y="612648"/>
            <a:ext cx="1326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g156973485af_0_45"/>
          <p:cNvSpPr txBox="1"/>
          <p:nvPr>
            <p:ph idx="12" type="sldNum"/>
          </p:nvPr>
        </p:nvSpPr>
        <p:spPr>
          <a:xfrm>
            <a:off x="8174736" y="2272"/>
            <a:ext cx="7620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56973485af_0_8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g156973485af_0_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156973485af_0_1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g156973485af_0_1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g156973485af_0_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156973485af_0_1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g156973485af_0_1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g156973485af_0_1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g156973485af_0_1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156973485af_0_2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g156973485af_0_2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156973485af_0_23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g156973485af_0_23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g156973485af_0_2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156973485af_0_27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g156973485af_0_2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156973485af_0_30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g156973485af_0_30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g156973485af_0_30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g156973485af_0_30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g156973485af_0_3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56973485af_0_36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g156973485af_0_3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56973485af_0_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g156973485af_0_0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g156973485af_0_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obrazovaka.ru/test/alkany-i-uglevodorody-s-otvetami.html" TargetMode="External"/><Relationship Id="rId4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hyperlink" Target="https://youtu.be/IooTeRwM2jk" TargetMode="External"/><Relationship Id="rId5" Type="http://schemas.openxmlformats.org/officeDocument/2006/relationships/hyperlink" Target="https://youtu.be/IooTeRwM2jk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youtu.be/bGkafXoHr6Y" TargetMode="External"/><Relationship Id="rId4" Type="http://schemas.openxmlformats.org/officeDocument/2006/relationships/hyperlink" Target="https://allinchemistry.ru/organicheskaya-himiya/primenenie-alkanov#i-3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"/>
          <p:cNvSpPr txBox="1"/>
          <p:nvPr>
            <p:ph type="ctrTitle"/>
          </p:nvPr>
        </p:nvSpPr>
        <p:spPr>
          <a:xfrm>
            <a:off x="470986" y="395878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ru-RU" sz="1800">
                <a:latin typeface="Oswald"/>
                <a:ea typeface="Oswald"/>
                <a:cs typeface="Oswald"/>
                <a:sym typeface="Oswald"/>
              </a:rPr>
              <a:t>Государственное бюджетное профессиональное образовательное учреждение</a:t>
            </a:r>
            <a:br>
              <a:rPr lang="ru-RU" sz="1800"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latin typeface="Oswald"/>
                <a:ea typeface="Oswald"/>
                <a:cs typeface="Oswald"/>
                <a:sym typeface="Oswald"/>
              </a:rPr>
              <a:t>Департамента здравоохранения города Москвы</a:t>
            </a:r>
            <a:br>
              <a:rPr lang="ru-RU" sz="1800"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latin typeface="Oswald"/>
                <a:ea typeface="Oswald"/>
                <a:cs typeface="Oswald"/>
                <a:sym typeface="Oswald"/>
              </a:rPr>
              <a:t>«Медицинский колледж №6»</a:t>
            </a:r>
            <a:br>
              <a:rPr lang="ru-RU" sz="1800">
                <a:latin typeface="Oswald"/>
                <a:ea typeface="Oswald"/>
                <a:cs typeface="Oswald"/>
                <a:sym typeface="Oswald"/>
              </a:rPr>
            </a:br>
            <a:r>
              <a:rPr lang="ru-RU" sz="1800">
                <a:latin typeface="Oswald"/>
                <a:ea typeface="Oswald"/>
                <a:cs typeface="Oswald"/>
                <a:sym typeface="Oswald"/>
              </a:rPr>
              <a:t>ОУДП.</a:t>
            </a:r>
            <a:r>
              <a:rPr b="1" lang="ru-RU" sz="1800">
                <a:latin typeface="Oswald"/>
                <a:ea typeface="Oswald"/>
                <a:cs typeface="Oswald"/>
                <a:sym typeface="Oswald"/>
              </a:rPr>
              <a:t>02 ХИМИЯ</a:t>
            </a:r>
            <a:endParaRPr sz="2800"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None/>
            </a:pPr>
            <a:r>
              <a:t/>
            </a:r>
            <a:endParaRPr b="1" sz="28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" name="Google Shape;61;p1"/>
          <p:cNvSpPr txBox="1"/>
          <p:nvPr>
            <p:ph idx="1" type="subTitle"/>
          </p:nvPr>
        </p:nvSpPr>
        <p:spPr>
          <a:xfrm>
            <a:off x="380800" y="1929875"/>
            <a:ext cx="84582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4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4938"/>
              <a:buFont typeface="Times New Roman"/>
              <a:buNone/>
            </a:pPr>
            <a:r>
              <a:rPr b="1" lang="ru-RU" sz="5096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ТЕОРИЯ 7</a:t>
            </a:r>
            <a:br>
              <a:rPr b="1" lang="ru-RU" sz="5096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</a:br>
            <a:endParaRPr b="1" sz="5096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7417"/>
              <a:buNone/>
            </a:pPr>
            <a:r>
              <a:rPr lang="ru-RU" sz="755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ТЕОРИЯ 6</a:t>
            </a:r>
            <a:endParaRPr sz="755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7417"/>
              <a:buNone/>
            </a:pPr>
            <a:r>
              <a:rPr lang="ru-RU" sz="755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b="1" lang="ru-RU" sz="755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Применение и способы получения алканов</a:t>
            </a:r>
            <a:endParaRPr b="1" sz="755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2" name="Google Shape;62;p1"/>
          <p:cNvSpPr txBox="1"/>
          <p:nvPr/>
        </p:nvSpPr>
        <p:spPr>
          <a:xfrm>
            <a:off x="5292374" y="5517225"/>
            <a:ext cx="3232200" cy="67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-448310" lvl="0" marL="51435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b="0" i="0" lang="ru-RU" sz="72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b="0" i="0" sz="7200" u="none" cap="none" strike="noStrike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b="0" i="0" lang="ru-RU" sz="72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202</a:t>
            </a:r>
            <a:r>
              <a:rPr lang="ru-RU" sz="7200"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b="0" i="0" lang="ru-RU" sz="72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Г.</a:t>
            </a:r>
            <a:endParaRPr b="0" i="0" sz="7200" u="none" cap="none" strike="noStrik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3" name="Google Shape;63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375" y="4122325"/>
            <a:ext cx="3484926" cy="241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f0526d60d5_1_0"/>
          <p:cNvSpPr txBox="1"/>
          <p:nvPr>
            <p:ph type="title"/>
          </p:nvPr>
        </p:nvSpPr>
        <p:spPr>
          <a:xfrm>
            <a:off x="504350" y="218550"/>
            <a:ext cx="8229600" cy="1066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Т</a:t>
            </a:r>
            <a:r>
              <a:rPr lang="ru-RU">
                <a:latin typeface="Oswald"/>
                <a:ea typeface="Oswald"/>
                <a:cs typeface="Oswald"/>
                <a:sym typeface="Oswald"/>
              </a:rPr>
              <a:t>РЕНИРОВОЧНЫЙ ТЕСТ АЛКАНЫ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27" name="Google Shape;127;gf0526d60d5_1_0"/>
          <p:cNvSpPr txBox="1"/>
          <p:nvPr>
            <p:ph idx="1" type="body"/>
          </p:nvPr>
        </p:nvSpPr>
        <p:spPr>
          <a:xfrm>
            <a:off x="598700" y="1266449"/>
            <a:ext cx="8229600" cy="4325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lang="ru-RU" sz="2400" u="sng">
                <a:solidFill>
                  <a:schemeClr val="hlink"/>
                </a:solidFill>
                <a:latin typeface="Oswald"/>
                <a:ea typeface="Oswald"/>
                <a:cs typeface="Oswald"/>
                <a:sym typeface="Oswald"/>
                <a:hlinkClick r:id="rId3"/>
              </a:rPr>
              <a:t>ПРОЙДИТЕ, ПОЖАЛУЙСТА, ТРЕНИРОВОЧНЫЙ  ТЕСТ ПО ТЕМЕ АЛКАНЫ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РЕЗУЛЬТАТ ЗАПИШИТЕ В ТЕТРАДЬ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28" name="Google Shape;128;gf0526d60d5_1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62137" y="2607475"/>
            <a:ext cx="6144225" cy="409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56973485af_1_176"/>
          <p:cNvSpPr txBox="1"/>
          <p:nvPr>
            <p:ph idx="1" type="body"/>
          </p:nvPr>
        </p:nvSpPr>
        <p:spPr>
          <a:xfrm>
            <a:off x="231450" y="0"/>
            <a:ext cx="8912700" cy="48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rgbClr val="ED7D31"/>
                </a:solidFill>
                <a:latin typeface="Oswald"/>
                <a:ea typeface="Oswald"/>
                <a:cs typeface="Oswald"/>
                <a:sym typeface="Oswald"/>
              </a:rPr>
              <a:t>ЗАДАНИЕ 2. ОФОРМИТЕ ЗАДАЧУ</a:t>
            </a:r>
            <a:endParaRPr b="1" sz="2400">
              <a:solidFill>
                <a:srgbClr val="ED7D3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rgbClr val="ED7D31"/>
                </a:solidFill>
                <a:highlight>
                  <a:srgbClr val="F2F4F9"/>
                </a:highlight>
                <a:latin typeface="Oswald"/>
                <a:ea typeface="Oswald"/>
                <a:cs typeface="Oswald"/>
                <a:sym typeface="Oswald"/>
              </a:rPr>
              <a:t>ОПРЕДЕЛЕНИЕ ФОРМУЛЫ УГЛЕВОДОРОДА</a:t>
            </a:r>
            <a:r>
              <a:rPr b="1" lang="ru-RU" sz="2400">
                <a:solidFill>
                  <a:srgbClr val="303457"/>
                </a:solidFill>
                <a:highlight>
                  <a:srgbClr val="F2F4F9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endParaRPr b="1" sz="2400">
              <a:solidFill>
                <a:srgbClr val="303457"/>
              </a:solidFill>
              <a:highlight>
                <a:srgbClr val="F2F4F9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89999" lvl="0" marL="89999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rgbClr val="303457"/>
                </a:solidFill>
                <a:highlight>
                  <a:srgbClr val="F2F4F9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>
                <a:solidFill>
                  <a:srgbClr val="303457"/>
                </a:solidFill>
                <a:highlight>
                  <a:srgbClr val="F2F4F9"/>
                </a:highlight>
                <a:latin typeface="Oswald"/>
                <a:ea typeface="Oswald"/>
                <a:cs typeface="Oswald"/>
                <a:sym typeface="Oswald"/>
              </a:rPr>
              <a:t>При сжигании углеводорода, количество вещества которого равно 0,1 моль, образовались оксид углерода (IV) объемом 6,72 л (нормальные условия) и вода массой 7,2 г. </a:t>
            </a:r>
            <a:endParaRPr sz="2400">
              <a:solidFill>
                <a:srgbClr val="303457"/>
              </a:solidFill>
              <a:highlight>
                <a:srgbClr val="F2F4F9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89999" lvl="0" marL="89999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rgbClr val="303457"/>
                </a:solidFill>
                <a:highlight>
                  <a:srgbClr val="F2F4F9"/>
                </a:highlight>
                <a:latin typeface="Oswald"/>
                <a:ea typeface="Oswald"/>
                <a:cs typeface="Oswald"/>
                <a:sym typeface="Oswald"/>
              </a:rPr>
              <a:t>Решение:</a:t>
            </a:r>
            <a:r>
              <a:rPr lang="ru-RU" sz="2400">
                <a:solidFill>
                  <a:srgbClr val="303457"/>
                </a:solidFill>
                <a:highlight>
                  <a:srgbClr val="F2F4F9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endParaRPr sz="2400">
              <a:solidFill>
                <a:srgbClr val="303457"/>
              </a:solidFill>
              <a:highlight>
                <a:srgbClr val="F2F4F9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89999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303457"/>
                </a:solidFill>
                <a:highlight>
                  <a:srgbClr val="F2F4F9"/>
                </a:highlight>
                <a:latin typeface="Oswald"/>
                <a:ea typeface="Oswald"/>
                <a:cs typeface="Oswald"/>
                <a:sym typeface="Oswald"/>
              </a:rPr>
              <a:t>1Вычисляем количество вещества оксида углерода (IV), полученного при горении углеводорода: n(CO2) = V(CO2) / Vm ; n(CO2) = 6,72/22,4 = 0,3 моль. 2Количество вещества углерода, содержащегося в сожженном образце углеводорода, равно n(C) = n(CO2); n(C) = 0,3 моль. 3Рассчитываем количество вещества воды, полученной при сжигании углеводорода: n(H2O) = m(H2O)/M(H2O); n(H2O) = 7,2/18 = 0,4 моль. 4Определяем количество вещества водорода, содержащегося в образце углеводорода: n(H) = 2n(H2O);  n(H) = 2*0,4 = 0,8 моль. Таким образом, образец углеводорода количеством вещества 0,1 моль содержит 0,3 моль углерода и 0,8 моль водорода. Следовательно, 1 моль углеводорода содержит 3 моль углерода и 8 моль водорода. Таким образом, формула углеводорода C3H8. Это пропан. Ответ: C3H8</a:t>
            </a:r>
            <a:endParaRPr sz="2400">
              <a:solidFill>
                <a:srgbClr val="303457"/>
              </a:solidFill>
              <a:highlight>
                <a:srgbClr val="F2F4F9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56973485af_1_232"/>
          <p:cNvSpPr txBox="1"/>
          <p:nvPr>
            <p:ph type="ctrTitle"/>
          </p:nvPr>
        </p:nvSpPr>
        <p:spPr>
          <a:xfrm>
            <a:off x="470986" y="395878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ru-RU" sz="1800">
                <a:latin typeface="Oswald"/>
                <a:ea typeface="Oswald"/>
                <a:cs typeface="Oswald"/>
                <a:sym typeface="Oswald"/>
              </a:rPr>
              <a:t>Государственное бюджетное профессиональное образовательное учреждение</a:t>
            </a:r>
            <a:br>
              <a:rPr lang="ru-RU" sz="1800"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latin typeface="Oswald"/>
                <a:ea typeface="Oswald"/>
                <a:cs typeface="Oswald"/>
                <a:sym typeface="Oswald"/>
              </a:rPr>
              <a:t>Департамента здравоохранения города Москвы</a:t>
            </a:r>
            <a:br>
              <a:rPr lang="ru-RU" sz="1800"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latin typeface="Oswald"/>
                <a:ea typeface="Oswald"/>
                <a:cs typeface="Oswald"/>
                <a:sym typeface="Oswald"/>
              </a:rPr>
              <a:t>«Медицинский колледж №6»</a:t>
            </a:r>
            <a:br>
              <a:rPr lang="ru-RU" sz="1800">
                <a:latin typeface="Oswald"/>
                <a:ea typeface="Oswald"/>
                <a:cs typeface="Oswald"/>
                <a:sym typeface="Oswald"/>
              </a:rPr>
            </a:br>
            <a:r>
              <a:rPr lang="ru-RU" sz="1800">
                <a:latin typeface="Oswald"/>
                <a:ea typeface="Oswald"/>
                <a:cs typeface="Oswald"/>
                <a:sym typeface="Oswald"/>
              </a:rPr>
              <a:t>ОУДП.</a:t>
            </a:r>
            <a:r>
              <a:rPr b="1" lang="ru-RU" sz="1800">
                <a:latin typeface="Oswald"/>
                <a:ea typeface="Oswald"/>
                <a:cs typeface="Oswald"/>
                <a:sym typeface="Oswald"/>
              </a:rPr>
              <a:t>02 ХИМИЯ</a:t>
            </a:r>
            <a:endParaRPr sz="2800"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None/>
            </a:pPr>
            <a:r>
              <a:t/>
            </a:r>
            <a:endParaRPr b="1" sz="28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9" name="Google Shape;139;g156973485af_1_232"/>
          <p:cNvSpPr txBox="1"/>
          <p:nvPr>
            <p:ph idx="1" type="subTitle"/>
          </p:nvPr>
        </p:nvSpPr>
        <p:spPr>
          <a:xfrm>
            <a:off x="380800" y="1929875"/>
            <a:ext cx="84582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4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4938"/>
              <a:buFont typeface="Times New Roman"/>
              <a:buNone/>
            </a:pPr>
            <a:r>
              <a:rPr b="1" lang="ru-RU" sz="5096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ТЕОРИЯ 7</a:t>
            </a:r>
            <a:br>
              <a:rPr b="1" lang="ru-RU" sz="5096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</a:br>
            <a:endParaRPr b="1" sz="5096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7417"/>
              <a:buNone/>
            </a:pPr>
            <a:r>
              <a:rPr lang="ru-RU" sz="755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ТЕОРИЯ 6</a:t>
            </a:r>
            <a:endParaRPr sz="755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7417"/>
              <a:buNone/>
            </a:pPr>
            <a:r>
              <a:rPr lang="ru-RU" sz="755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b="1" lang="ru-RU" sz="755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Применение и способы получения алканов</a:t>
            </a:r>
            <a:endParaRPr b="1" sz="755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40" name="Google Shape;140;g156973485af_1_232"/>
          <p:cNvSpPr txBox="1"/>
          <p:nvPr/>
        </p:nvSpPr>
        <p:spPr>
          <a:xfrm>
            <a:off x="5292374" y="5517225"/>
            <a:ext cx="3232200" cy="67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-448310" lvl="0" marL="51435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b="0" i="0" lang="ru-RU" sz="72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b="0" i="0" sz="7200" u="none" cap="none" strike="noStrike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b="0" i="0" lang="ru-RU" sz="72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202</a:t>
            </a:r>
            <a:r>
              <a:rPr lang="ru-RU" sz="7200"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b="0" i="0" lang="ru-RU" sz="72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Г.</a:t>
            </a:r>
            <a:endParaRPr b="0" i="0" sz="7200" u="none" cap="none" strike="noStrik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41" name="Google Shape;141;g156973485af_1_2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375" y="4122325"/>
            <a:ext cx="3484926" cy="241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f045c82311_0_0"/>
          <p:cNvSpPr txBox="1"/>
          <p:nvPr>
            <p:ph idx="1" type="body"/>
          </p:nvPr>
        </p:nvSpPr>
        <p:spPr>
          <a:xfrm>
            <a:off x="457200" y="3089000"/>
            <a:ext cx="82296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СТУДЕНТ ДОЛЖЕН ЗНАТЬ:</a:t>
            </a:r>
            <a:endParaRPr sz="2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73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-RU" sz="25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Применение алканов. </a:t>
            </a:r>
            <a:endParaRPr sz="25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73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-RU" sz="25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Способы получения алканов.</a:t>
            </a:r>
            <a:endParaRPr sz="25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360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0" name="Google Shape;70;gf045c82311_0_0"/>
          <p:cNvSpPr txBox="1"/>
          <p:nvPr/>
        </p:nvSpPr>
        <p:spPr>
          <a:xfrm>
            <a:off x="114750" y="518825"/>
            <a:ext cx="89145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Цели и задачи:</a:t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изучить информацию по теме занятия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План занятия:</a:t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Повторение темы предыдущего занятия, блиц-опрос, тестовые задания.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Изучение темы, основных понятий.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Рефлексия, опрос, выполнение заданий, домашнее задание.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56973485af_1_4"/>
          <p:cNvSpPr txBox="1"/>
          <p:nvPr>
            <p:ph type="title"/>
          </p:nvPr>
        </p:nvSpPr>
        <p:spPr>
          <a:xfrm>
            <a:off x="694700" y="0"/>
            <a:ext cx="7886700" cy="773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>
                <a:solidFill>
                  <a:schemeClr val="lt2"/>
                </a:solidFill>
                <a:highlight>
                  <a:srgbClr val="ED7D31"/>
                </a:highlight>
                <a:latin typeface="Oswald"/>
                <a:ea typeface="Oswald"/>
                <a:cs typeface="Oswald"/>
                <a:sym typeface="Oswald"/>
              </a:rPr>
              <a:t>БЛИЦ-ОПРОС ПОВТОРЕНИЕ</a:t>
            </a:r>
            <a:endParaRPr b="1">
              <a:solidFill>
                <a:schemeClr val="lt2"/>
              </a:solidFill>
              <a:highlight>
                <a:srgbClr val="ED7D31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7" name="Google Shape;77;g156973485af_1_4"/>
          <p:cNvSpPr txBox="1"/>
          <p:nvPr>
            <p:ph idx="1" type="body"/>
          </p:nvPr>
        </p:nvSpPr>
        <p:spPr>
          <a:xfrm>
            <a:off x="25200" y="773400"/>
            <a:ext cx="9093600" cy="54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АЛКАНЫ ВСТУПАЮТ В  РЕАКЦИИ: 1)..., 2)..., 3)... 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ХЛОРИРОВАНИЕ АЛКАНОВ ЭТО ВЗАИМОДЕЙСТВИЕ С ______ 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ПРИ ХЛОРИРОВАНИИ МЕТАНА ОБРАЗУЕТСЯ ______ И _______ 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РЕАКЦИЯ ХЛОРИРОВАНИЯ МЕТАНА ИДЕТ ПО ______ МЕХАНИЗМУ.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ХЛОРИРОВАНИЕ (ГАЛОГЕНИРОВАНИЕ) АЛКАНОВ НАЧИНАЕТСЯ ПРИ УСЛОВИИ ….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КРЕКИНГ – ЭТО 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ОБЯЗАТЕЛЬНОЕ УСЛОВИЕ ПРОТЕКАНИЯ ПИРОЛИЗА ЭТО 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ПРОДУКТ БЫСТРОГО ПИРОЛИЗА МЕТАНА ЭТО…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ДЕГИДРИРОВАНИЕ АЛКАНОВ – ЭТО РЕАКЦИЯ…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ПРОДУКТАМИ РЕАКЦИИ ДЕГИДРИРОВАНИЯ ЭТАНА ЯВЛЯЮТСЯ…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ПРОДУКТЫ РЕАКЦИИ ГОРЕНИЯ АЛКАНОВ ЭТО…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ПРОДУКТЫ РЕАКЦИИ ОКИСЛЕНИЯ АЛКАНОВ ЭТО…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КАЧЕСТВЕННОЙ РЕАКЦИЕЙ НА АЛКАНЫ ЯВЛЯЕТСЯ РЕАКЦИЯ  …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1905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100"/>
              </a:spcBef>
              <a:spcAft>
                <a:spcPts val="1500"/>
              </a:spcAft>
              <a:buSzPts val="1800"/>
              <a:buNone/>
            </a:pPr>
            <a:r>
              <a:t/>
            </a:r>
            <a:endParaRPr sz="20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56973485af_1_116"/>
          <p:cNvSpPr txBox="1"/>
          <p:nvPr>
            <p:ph idx="1" type="body"/>
          </p:nvPr>
        </p:nvSpPr>
        <p:spPr>
          <a:xfrm>
            <a:off x="231450" y="490525"/>
            <a:ext cx="8681100" cy="48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900">
                <a:solidFill>
                  <a:srgbClr val="ED7D31"/>
                </a:solidFill>
                <a:latin typeface="Oswald"/>
                <a:ea typeface="Oswald"/>
                <a:cs typeface="Oswald"/>
                <a:sym typeface="Oswald"/>
              </a:rPr>
              <a:t>ЗАДАНИЕ ПО ТЕМЕ </a:t>
            </a:r>
            <a:endParaRPr b="1" sz="2900">
              <a:solidFill>
                <a:srgbClr val="ED7D3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900">
                <a:solidFill>
                  <a:srgbClr val="ED7D31"/>
                </a:solidFill>
                <a:latin typeface="Oswald"/>
                <a:ea typeface="Oswald"/>
                <a:cs typeface="Oswald"/>
                <a:sym typeface="Oswald"/>
              </a:rPr>
              <a:t>Свойства алканов </a:t>
            </a:r>
            <a:endParaRPr b="1" sz="2900">
              <a:solidFill>
                <a:srgbClr val="ED7D3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900">
              <a:solidFill>
                <a:srgbClr val="ED7D3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ПОЛЬЗУЯСЬ ОБЩЕЙ РЕАКЦИЕЙ ГОРЕНИЯ АЛКАНОВ:</a:t>
            </a:r>
            <a:endParaRPr b="1" sz="2900">
              <a:solidFill>
                <a:srgbClr val="ED7D3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19100" lvl="0" marL="36576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6600"/>
              <a:buChar char="•"/>
            </a:pPr>
            <a:r>
              <a:rPr lang="ru-RU" sz="6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n</a:t>
            </a:r>
            <a:r>
              <a:rPr lang="ru-RU" sz="4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H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2n+2</a:t>
            </a:r>
            <a:r>
              <a:rPr lang="ru-RU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 </a:t>
            </a:r>
            <a:r>
              <a:rPr lang="ru-RU" sz="4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+(1,5n+0,5)</a:t>
            </a:r>
            <a:r>
              <a:rPr lang="ru-RU" sz="6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o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 =n</a:t>
            </a:r>
            <a:r>
              <a:rPr lang="ru-RU" sz="6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co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2+(n+1)</a:t>
            </a:r>
            <a:r>
              <a:rPr lang="ru-RU" sz="4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H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lang="ru-RU" sz="6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o</a:t>
            </a:r>
            <a:r>
              <a:rPr lang="ru-RU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+</a:t>
            </a:r>
            <a:r>
              <a:rPr b="1" lang="ru-RU" sz="4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Q</a:t>
            </a:r>
            <a:endParaRPr b="1" sz="4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b="1" sz="4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AutoNum type="arabicPeriod"/>
            </a:pPr>
            <a:r>
              <a:rPr lang="ru-RU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СОСТАВЬТЕ РЕАКЦИЮ ГОРЕНИЯ ПРОПАНА.</a:t>
            </a:r>
            <a:endParaRPr sz="3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AutoNum type="arabicPeriod"/>
            </a:pPr>
            <a:r>
              <a:rPr lang="ru-RU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НАЗОВИТЕ ВЕЩЕСТВА, ВСТУПИВШИЕ В РЕАКЦИЮ И ПРОДУКТЫ РЕАКЦИИ ГОРЕНИЯ ПРОПАНА.</a:t>
            </a:r>
            <a:endParaRPr sz="3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"/>
          <p:cNvSpPr txBox="1"/>
          <p:nvPr>
            <p:ph type="title"/>
          </p:nvPr>
        </p:nvSpPr>
        <p:spPr>
          <a:xfrm>
            <a:off x="513800" y="12279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90000"/>
              <a:buFont typeface="Book Antiqua"/>
              <a:buNone/>
            </a:pPr>
            <a:r>
              <a:rPr lang="ru-RU" sz="4000">
                <a:latin typeface="Oswald"/>
                <a:ea typeface="Oswald"/>
                <a:cs typeface="Oswald"/>
                <a:sym typeface="Oswald"/>
              </a:rPr>
              <a:t>ОСНОВНЫЕ ВОПРОСЫ ТЕМЫ</a:t>
            </a:r>
            <a:endParaRPr sz="4000"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5000"/>
              <a:buFont typeface="Arial"/>
              <a:buNone/>
            </a:pPr>
            <a:r>
              <a:rPr b="1" lang="ru-RU" sz="4000">
                <a:latin typeface="Oswald"/>
                <a:ea typeface="Oswald"/>
                <a:cs typeface="Oswald"/>
                <a:sym typeface="Oswald"/>
              </a:rPr>
              <a:t>Применение и способы получения алканов</a:t>
            </a:r>
            <a:endParaRPr b="1" sz="40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Book Antiqua"/>
              <a:buNone/>
            </a:pPr>
            <a:r>
              <a:rPr lang="ru-RU" sz="3600">
                <a:latin typeface="Oswald"/>
                <a:ea typeface="Oswald"/>
                <a:cs typeface="Oswald"/>
                <a:sym typeface="Oswald"/>
              </a:rPr>
              <a:t> </a:t>
            </a:r>
            <a:endParaRPr sz="36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8" name="Google Shape;88;p2"/>
          <p:cNvSpPr txBox="1"/>
          <p:nvPr>
            <p:ph idx="1" type="body"/>
          </p:nvPr>
        </p:nvSpPr>
        <p:spPr>
          <a:xfrm>
            <a:off x="513800" y="2692774"/>
            <a:ext cx="8229600" cy="43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508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swald"/>
              <a:buAutoNum type="arabicPeriod"/>
            </a:pPr>
            <a:r>
              <a:rPr lang="ru-RU" sz="3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Применение алканов. </a:t>
            </a:r>
            <a:endParaRPr sz="3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508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swald"/>
              <a:buAutoNum type="arabicPeriod"/>
            </a:pPr>
            <a:r>
              <a:rPr lang="ru-RU" sz="3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Способы получения алканов.</a:t>
            </a:r>
            <a:endParaRPr sz="3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88950" lvl="0" marL="852678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4000"/>
              <a:buFont typeface="Book Antiqua"/>
              <a:buNone/>
            </a:pPr>
            <a:r>
              <a:t/>
            </a:r>
            <a:endParaRPr sz="3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88950" lvl="0" marL="852678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4000"/>
              <a:buFont typeface="Book Antiqua"/>
              <a:buNone/>
            </a:pPr>
            <a:r>
              <a:t/>
            </a:r>
            <a:endParaRPr sz="4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24"/>
          <p:cNvPicPr preferRelativeResize="0"/>
          <p:nvPr/>
        </p:nvPicPr>
        <p:blipFill rotWithShape="1">
          <a:blip r:embed="rId3">
            <a:alphaModFix/>
          </a:blip>
          <a:srcRect b="45471" l="0" r="0" t="0"/>
          <a:stretch/>
        </p:blipFill>
        <p:spPr>
          <a:xfrm>
            <a:off x="1478075" y="2991322"/>
            <a:ext cx="6187875" cy="10668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94" name="Google Shape;94;p24"/>
          <p:cNvSpPr txBox="1"/>
          <p:nvPr>
            <p:ph type="title"/>
          </p:nvPr>
        </p:nvSpPr>
        <p:spPr>
          <a:xfrm>
            <a:off x="279845" y="-3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ru-RU">
                <a:latin typeface="Oswald"/>
                <a:ea typeface="Oswald"/>
                <a:cs typeface="Oswald"/>
                <a:sym typeface="Oswald"/>
              </a:rPr>
              <a:t>ПОЛУЧЕНИЕ АЛКАНОВ</a:t>
            </a:r>
            <a:endParaRPr b="1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5" name="Google Shape;95;p24"/>
          <p:cNvSpPr/>
          <p:nvPr/>
        </p:nvSpPr>
        <p:spPr>
          <a:xfrm>
            <a:off x="420438" y="707675"/>
            <a:ext cx="83817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1. </a:t>
            </a: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рекинг. Пиролиз.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Например, при крекинге н-пентана образуется смесь, в состав которой входят этилен, пропан, метан, бутилен, пропилен, этан и другие углеводороды.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2.</a:t>
            </a: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 ненасы</a:t>
            </a: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щенных углеводородов </a:t>
            </a:r>
            <a:r>
              <a:rPr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(например, из пропилена)</a:t>
            </a: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- реакция </a:t>
            </a: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гидрирования.</a:t>
            </a: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</a:t>
            </a: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ротекает под воздействием катализатора (никель, платина) и при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нагревании</a:t>
            </a: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:</a:t>
            </a:r>
            <a:endParaRPr b="0" i="0" sz="2400" u="none" cap="none" strike="noStrik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6" name="Google Shape;96;p24"/>
          <p:cNvSpPr/>
          <p:nvPr/>
        </p:nvSpPr>
        <p:spPr>
          <a:xfrm>
            <a:off x="640874" y="4300475"/>
            <a:ext cx="8315100" cy="13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3</a:t>
            </a: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 галогенпроизводных (наприме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р, бромэтана)</a:t>
            </a: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– </a:t>
            </a:r>
            <a:r>
              <a:rPr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реакция</a:t>
            </a: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Вюрца:</a:t>
            </a: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взаимодействие с металлическим натрием, в результате получаются алканы с удвоенным числом углеродных атомов в цепи:</a:t>
            </a:r>
            <a:endParaRPr b="0" i="0" sz="2400" u="none" cap="none" strike="noStrik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97" name="Google Shape;97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7561" y="5616639"/>
            <a:ext cx="8381743" cy="736857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3595" y="1805132"/>
            <a:ext cx="6732771" cy="800874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3" name="Google Shape;103;p25"/>
          <p:cNvSpPr txBox="1"/>
          <p:nvPr>
            <p:ph idx="1" type="body"/>
          </p:nvPr>
        </p:nvSpPr>
        <p:spPr>
          <a:xfrm>
            <a:off x="457200" y="213174"/>
            <a:ext cx="8229600" cy="11847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4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В ЛАБОРАТОРИИ </a:t>
            </a:r>
            <a:r>
              <a:rPr b="1" lang="ru-RU" sz="2400" u="sng">
                <a:solidFill>
                  <a:schemeClr val="hlink"/>
                </a:solidFill>
                <a:latin typeface="Oswald"/>
                <a:ea typeface="Oswald"/>
                <a:cs typeface="Oswald"/>
                <a:sym typeface="Oswald"/>
                <a:hlinkClick r:id="rId4"/>
              </a:rPr>
              <a:t>Из солей карбоновых кислот.</a:t>
            </a:r>
            <a:r>
              <a:rPr lang="ru-RU" sz="2400" u="sng">
                <a:solidFill>
                  <a:schemeClr val="hlink"/>
                </a:solidFill>
                <a:latin typeface="Oswald"/>
                <a:ea typeface="Oswald"/>
                <a:cs typeface="Oswald"/>
                <a:sym typeface="Oswald"/>
                <a:hlinkClick r:id="rId5"/>
              </a:rPr>
              <a:t>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При взаимодействии соли (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например, ацетата натрия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) и щелочи, получаются алканы, которые содержат на один атом углерода меньше по сравнению с исходной карбоновой кислотой: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4" name="Google Shape;104;p25"/>
          <p:cNvSpPr/>
          <p:nvPr/>
        </p:nvSpPr>
        <p:spPr>
          <a:xfrm>
            <a:off x="457300" y="2852925"/>
            <a:ext cx="82296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5</a:t>
            </a: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В электрической дуге</a:t>
            </a: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в атмосфере водорода получают метан:</a:t>
            </a:r>
            <a:endParaRPr b="0" i="0" sz="2400" u="none" cap="none" strike="noStrik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5" name="Google Shape;105;p25"/>
          <p:cNvSpPr/>
          <p:nvPr/>
        </p:nvSpPr>
        <p:spPr>
          <a:xfrm>
            <a:off x="492025" y="4249175"/>
            <a:ext cx="8229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6.</a:t>
            </a: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В лаборатории </a:t>
            </a: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метан получают из </a:t>
            </a:r>
            <a:r>
              <a:rPr b="0" i="0" lang="ru-RU" sz="2400" u="none" cap="none" strike="noStrike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карбида алюминия</a:t>
            </a: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:</a:t>
            </a:r>
            <a:endParaRPr b="0" i="0" sz="2400" u="none" cap="none" strike="noStrik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6" name="Google Shape;106;p25"/>
          <p:cNvSpPr/>
          <p:nvPr/>
        </p:nvSpPr>
        <p:spPr>
          <a:xfrm>
            <a:off x="3039264" y="3543919"/>
            <a:ext cx="2741400" cy="5232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i="0" lang="ru-RU" sz="36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 + 2Н</a:t>
            </a:r>
            <a:r>
              <a:rPr i="0" lang="ru-RU" sz="33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i="0" lang="ru-RU" sz="36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= СН</a:t>
            </a:r>
            <a:r>
              <a:rPr i="0" lang="ru-RU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4</a:t>
            </a:r>
            <a:endParaRPr i="0" sz="1600" u="none" cap="none" strike="noStrik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7" name="Google Shape;107;p25"/>
          <p:cNvSpPr/>
          <p:nvPr/>
        </p:nvSpPr>
        <p:spPr>
          <a:xfrm>
            <a:off x="1499350" y="4932598"/>
            <a:ext cx="5640000" cy="708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i="0" lang="ru-RU" sz="33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Al</a:t>
            </a:r>
            <a:r>
              <a:rPr i="0" lang="ru-RU" sz="25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4</a:t>
            </a:r>
            <a:r>
              <a:rPr i="0" lang="ru-RU" sz="33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</a:t>
            </a:r>
            <a:r>
              <a:rPr i="0" lang="ru-RU" sz="27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3</a:t>
            </a:r>
            <a:r>
              <a:rPr i="0" lang="ru-RU" sz="33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+ 12H</a:t>
            </a:r>
            <a:r>
              <a:rPr i="0" lang="ru-RU" sz="27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i="0" lang="ru-RU" sz="33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O = 3CH</a:t>
            </a:r>
            <a:r>
              <a:rPr i="0" lang="ru-RU" sz="26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4 </a:t>
            </a:r>
            <a:r>
              <a:rPr i="0" lang="ru-RU" sz="33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+ 4Al(OH)</a:t>
            </a:r>
            <a:r>
              <a:rPr i="0" lang="ru-RU" sz="26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3</a:t>
            </a:r>
            <a:endParaRPr i="0" sz="26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6"/>
          <p:cNvSpPr txBox="1"/>
          <p:nvPr>
            <p:ph type="title"/>
          </p:nvPr>
        </p:nvSpPr>
        <p:spPr>
          <a:xfrm>
            <a:off x="397350" y="465575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ru-RU" u="sng">
                <a:solidFill>
                  <a:schemeClr val="hlink"/>
                </a:solidFill>
                <a:latin typeface="Oswald"/>
                <a:ea typeface="Oswald"/>
                <a:cs typeface="Oswald"/>
                <a:sym typeface="Oswald"/>
                <a:hlinkClick r:id="rId3"/>
              </a:rPr>
              <a:t>Применение алканов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13" name="Google Shape;113;p26"/>
          <p:cNvSpPr txBox="1"/>
          <p:nvPr>
            <p:ph idx="1" type="body"/>
          </p:nvPr>
        </p:nvSpPr>
        <p:spPr>
          <a:xfrm>
            <a:off x="504350" y="1428724"/>
            <a:ext cx="8229600" cy="43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30632" lvl="0" marL="3657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Oswald"/>
              <a:buChar char="•"/>
            </a:pPr>
            <a:r>
              <a:rPr lang="ru-RU" sz="2400" u="sng">
                <a:solidFill>
                  <a:schemeClr val="hlink"/>
                </a:solidFill>
                <a:latin typeface="Oswald"/>
                <a:ea typeface="Oswald"/>
                <a:cs typeface="Oswald"/>
                <a:sym typeface="Oswald"/>
                <a:hlinkClick r:id="rId4"/>
              </a:rPr>
              <a:t>Алканы нашли широкое применение в промышленности, в синтезе нефти, топлива и т.д.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indent="0" lvl="0" marL="109728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/>
          </a:p>
        </p:txBody>
      </p:sp>
      <p:sp>
        <p:nvSpPr>
          <p:cNvPr id="114" name="Google Shape;114;p26"/>
          <p:cNvSpPr txBox="1"/>
          <p:nvPr/>
        </p:nvSpPr>
        <p:spPr>
          <a:xfrm>
            <a:off x="201300" y="2396050"/>
            <a:ext cx="89427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Значение алканов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Предельные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углеводороды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алканы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применяются в пищевой и химической промышленности, в энергетике, косметологии и медицине.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Алканы служат растворителями и сырьем для производства лаков, красок, мазей. 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Их используют в качестве топлива.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Химическое производство пластика, синтетических тканей использует в качестве сырья алканы.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С развитием технологий сферы применения алканов расширяется.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f0526d60d5_0_0"/>
          <p:cNvSpPr txBox="1"/>
          <p:nvPr>
            <p:ph type="title"/>
          </p:nvPr>
        </p:nvSpPr>
        <p:spPr>
          <a:xfrm>
            <a:off x="628650" y="365125"/>
            <a:ext cx="7886700" cy="773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>
                <a:solidFill>
                  <a:schemeClr val="lt2"/>
                </a:solidFill>
                <a:highlight>
                  <a:srgbClr val="ED7D31"/>
                </a:highlight>
                <a:latin typeface="Oswald"/>
                <a:ea typeface="Oswald"/>
                <a:cs typeface="Oswald"/>
                <a:sym typeface="Oswald"/>
              </a:rPr>
              <a:t>БЛИЦ-ОПРОС</a:t>
            </a:r>
            <a:endParaRPr b="1">
              <a:solidFill>
                <a:schemeClr val="lt2"/>
              </a:solidFill>
              <a:highlight>
                <a:srgbClr val="ED7D31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21" name="Google Shape;121;gf0526d60d5_0_0"/>
          <p:cNvSpPr txBox="1"/>
          <p:nvPr>
            <p:ph idx="1" type="body"/>
          </p:nvPr>
        </p:nvSpPr>
        <p:spPr>
          <a:xfrm>
            <a:off x="0" y="1371600"/>
            <a:ext cx="9144000" cy="52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СПОСОБЫ ПОЛУЧЕНИЯ  АЛКАНОВ ЭТО РЕАКЦИИ: ... 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ПРИ КРЕКИНГЕ Н-ПЕНТАНА ОБРАЗУЕТСЯ СМЕСЬ АЛКАНОВ 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ПОЛУЧАЮТ АЛКАНЫ С УДВОЕННЫМ ЧИСЛОМ УГЛЕРОДНЫХ АТОМОВ В ЦЕПИ РЕАКЦИЕЙ...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РЕАКЦИЯ ПОЛУЧЕНИЯ АЛКАНОВ ИЗ НЕНАСЫЩЕННЫХ УГЛЕВОДОРОДОВ ПРОТЕКАЕТ ПРИ УСЛОВИЯХ...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ПОЛУЧАЮТ АЛКАНЫ, КОТОРЫЕ СОДЕРЖАТ НА ОДИН АТОМ УГЛЕРОДА МЕНЬШЕ ПО СРАВНЕНИЮ С ИСХОДНОЙ КАРБОНОВОЙ КИСЛОТОЙ ИЗ...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ДЛЯ ПОЛУЧЕНИЯ МЕТАНА В ЛАБОРАТОРИИ ИСПОЛЬЗУЮТ РЕАКЦИИ 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В ЭЛЕКТРИЧЕСКОЙ ДУГЕ МЕТАН ПОЛУЧАЮТ ИЗ...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АЛКАНЫ ПРИМЕНЯЮТ В МЕДИЦИНЕ В КАЧЕСТВЕ …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1905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100"/>
              </a:spcBef>
              <a:spcAft>
                <a:spcPts val="1500"/>
              </a:spcAft>
              <a:buSzPts val="1800"/>
              <a:buNone/>
            </a:pPr>
            <a:r>
              <a:t/>
            </a:r>
            <a:endParaRPr sz="20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2017-05-23T02:52:49Z</dcterms:created>
  <dc:creator>Andres Karapetyan</dc:creator>
</cp:coreProperties>
</file>