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Как отличить </a:t>
            </a:r>
            <a:r>
              <a:rPr lang="en-US" dirty="0" smtClean="0"/>
              <a:t>Present Simple </a:t>
            </a:r>
            <a:r>
              <a:rPr lang="ru-RU" dirty="0" smtClean="0"/>
              <a:t>от </a:t>
            </a:r>
            <a:r>
              <a:rPr lang="en-US" dirty="0" smtClean="0"/>
              <a:t>Present Continuous?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ГРАММАТИКА АНГЛИЙСКОГО ЯЗЫКА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019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402"/>
          </a:xfrm>
        </p:spPr>
        <p:txBody>
          <a:bodyPr/>
          <a:lstStyle/>
          <a:p>
            <a:r>
              <a:rPr lang="en-US" dirty="0" smtClean="0"/>
              <a:t>Present Simple.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19003"/>
            <a:ext cx="8596668" cy="4722360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ru-RU" sz="2400" dirty="0" smtClean="0"/>
              <a:t>Обозначает постоянное состояние (например: я – учитель, я-русский, я- россиянин и т.д.)</a:t>
            </a:r>
          </a:p>
          <a:p>
            <a:pPr>
              <a:buFont typeface="+mj-lt"/>
              <a:buAutoNum type="arabicPeriod"/>
            </a:pPr>
            <a:r>
              <a:rPr lang="ru-RU" sz="2400" dirty="0" smtClean="0"/>
              <a:t>Используется для обозначения общеизвестных истин (например: Солнце всходит на востоке, земля крутится вокруг солнца).</a:t>
            </a:r>
          </a:p>
          <a:p>
            <a:pPr>
              <a:buFont typeface="+mj-lt"/>
              <a:buAutoNum type="arabicPeriod"/>
            </a:pPr>
            <a:r>
              <a:rPr lang="ru-RU" sz="2400" dirty="0" smtClean="0"/>
              <a:t>Используется когда мы говорим про расписание (автобусов, поездов, расписание занятий и др.).</a:t>
            </a:r>
          </a:p>
          <a:p>
            <a:pPr>
              <a:buFont typeface="+mj-lt"/>
              <a:buAutoNum type="arabicPeriod"/>
            </a:pPr>
            <a:r>
              <a:rPr lang="ru-RU" sz="2400" dirty="0" smtClean="0"/>
              <a:t>Когда даем указания, инструкции (например: </a:t>
            </a:r>
            <a:r>
              <a:rPr lang="en-US" sz="2400" dirty="0" smtClean="0"/>
              <a:t>“</a:t>
            </a:r>
            <a:r>
              <a:rPr lang="ru-RU" sz="2400" dirty="0" smtClean="0"/>
              <a:t>Читай книгу!</a:t>
            </a:r>
            <a:r>
              <a:rPr lang="en-US" sz="2400" dirty="0" smtClean="0"/>
              <a:t>”</a:t>
            </a:r>
            <a:r>
              <a:rPr lang="ru-RU" sz="2400" dirty="0" smtClean="0"/>
              <a:t> – </a:t>
            </a:r>
            <a:r>
              <a:rPr lang="en-US" sz="2400" dirty="0" smtClean="0"/>
              <a:t>“Read the book</a:t>
            </a:r>
            <a:r>
              <a:rPr lang="ru-RU" sz="2400" dirty="0" smtClean="0"/>
              <a:t>!</a:t>
            </a:r>
            <a:r>
              <a:rPr lang="en-US" sz="2400" dirty="0" smtClean="0"/>
              <a:t>”</a:t>
            </a:r>
            <a:r>
              <a:rPr lang="ru-RU" sz="2400" dirty="0" smtClean="0"/>
              <a:t>).</a:t>
            </a:r>
          </a:p>
          <a:p>
            <a:pPr>
              <a:buFont typeface="+mj-lt"/>
              <a:buAutoNum type="arabicPeriod"/>
            </a:pPr>
            <a:r>
              <a:rPr lang="ru-RU" sz="2400" dirty="0" smtClean="0"/>
              <a:t>Используется со словами: </a:t>
            </a:r>
            <a:r>
              <a:rPr lang="en-US" sz="2400" dirty="0" smtClean="0"/>
              <a:t>usually, often, every day/night/week/year, in the morning, at night, at the weekend</a:t>
            </a:r>
            <a:r>
              <a:rPr lang="ru-RU" sz="2400" dirty="0"/>
              <a:t> </a:t>
            </a:r>
            <a:r>
              <a:rPr lang="ru-RU" sz="2400" dirty="0" smtClean="0"/>
              <a:t>и др.</a:t>
            </a:r>
          </a:p>
          <a:p>
            <a:pPr>
              <a:buFont typeface="+mj-lt"/>
              <a:buAutoNum type="arabicPeriod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77643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1770"/>
          </a:xfrm>
        </p:spPr>
        <p:txBody>
          <a:bodyPr/>
          <a:lstStyle/>
          <a:p>
            <a:r>
              <a:rPr lang="ru-RU" dirty="0" smtClean="0"/>
              <a:t>Как образуется </a:t>
            </a:r>
            <a:r>
              <a:rPr lang="en-US" dirty="0" smtClean="0"/>
              <a:t>Present Simple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51370"/>
            <a:ext cx="8596668" cy="46899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Утвердительные предложения: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278900"/>
              </p:ext>
            </p:extLst>
          </p:nvPr>
        </p:nvGraphicFramePr>
        <p:xfrm>
          <a:off x="758783" y="1667221"/>
          <a:ext cx="8045352" cy="1097280"/>
        </p:xfrm>
        <a:graphic>
          <a:graphicData uri="http://schemas.openxmlformats.org/drawingml/2006/table">
            <a:tbl>
              <a:tblPr/>
              <a:tblGrid>
                <a:gridCol w="4022676"/>
                <a:gridCol w="4022676"/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dirty="0">
                          <a:effectLst/>
                        </a:rPr>
                        <a:t>I play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>
                          <a:effectLst/>
                        </a:rPr>
                        <a:t>We play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dirty="0">
                          <a:effectLst/>
                        </a:rPr>
                        <a:t>You play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dirty="0">
                          <a:effectLst/>
                        </a:rPr>
                        <a:t>You play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dirty="0">
                          <a:effectLst/>
                        </a:rPr>
                        <a:t>He / she / it plays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dirty="0">
                          <a:effectLst/>
                        </a:rPr>
                        <a:t>They play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4465" y="3007642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Вопросительные предложения: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952552"/>
              </p:ext>
            </p:extLst>
          </p:nvPr>
        </p:nvGraphicFramePr>
        <p:xfrm>
          <a:off x="776835" y="3306137"/>
          <a:ext cx="8043484" cy="1097280"/>
        </p:xfrm>
        <a:graphic>
          <a:graphicData uri="http://schemas.openxmlformats.org/drawingml/2006/table">
            <a:tbl>
              <a:tblPr/>
              <a:tblGrid>
                <a:gridCol w="4021742"/>
                <a:gridCol w="4021742"/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dirty="0">
                          <a:effectLst/>
                        </a:rPr>
                        <a:t>Do I play?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>
                          <a:effectLst/>
                        </a:rPr>
                        <a:t>Do we play?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dirty="0">
                          <a:effectLst/>
                        </a:rPr>
                        <a:t>Do you play?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>
                          <a:effectLst/>
                        </a:rPr>
                        <a:t>Do you play?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dirty="0">
                          <a:effectLst/>
                        </a:rPr>
                        <a:t>Does he / she / it play?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dirty="0">
                          <a:effectLst/>
                        </a:rPr>
                        <a:t>Do they play?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14465" y="4663914"/>
            <a:ext cx="3448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Отрицательные предложения: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898297"/>
              </p:ext>
            </p:extLst>
          </p:nvPr>
        </p:nvGraphicFramePr>
        <p:xfrm>
          <a:off x="774967" y="5038912"/>
          <a:ext cx="8061536" cy="1097280"/>
        </p:xfrm>
        <a:graphic>
          <a:graphicData uri="http://schemas.openxmlformats.org/drawingml/2006/table">
            <a:tbl>
              <a:tblPr/>
              <a:tblGrid>
                <a:gridCol w="4030768"/>
                <a:gridCol w="4030768"/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>
                          <a:effectLst/>
                        </a:rPr>
                        <a:t>I do not play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>
                          <a:effectLst/>
                        </a:rPr>
                        <a:t>We do not play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>
                          <a:effectLst/>
                        </a:rPr>
                        <a:t>You do not play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>
                          <a:effectLst/>
                        </a:rPr>
                        <a:t>You do not play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>
                          <a:effectLst/>
                        </a:rPr>
                        <a:t>He / she / it does not play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dirty="0">
                          <a:effectLst/>
                        </a:rPr>
                        <a:t>They do not play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7476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Continuous.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54265"/>
            <a:ext cx="8596668" cy="544594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Действие происходит в </a:t>
            </a:r>
            <a:r>
              <a:rPr lang="ru-RU" sz="2400" smtClean="0"/>
              <a:t>настоящий момент </a:t>
            </a:r>
            <a:r>
              <a:rPr lang="ru-RU" sz="2400" dirty="0" smtClean="0"/>
              <a:t>(например: я пишу, я читаю и т.д.).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Всегда обозначает временное действие (например: я учусь в школе, я болею, я пишу доклад, в стране экономический кризис).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Обозначает действие по договоренности (например: я иду на встречу с друзьями в 6 вечера, мы так договорились – </a:t>
            </a:r>
            <a:r>
              <a:rPr lang="en-US" sz="2400" dirty="0" smtClean="0"/>
              <a:t>I am going to meet my friends at 6 o’clock</a:t>
            </a:r>
            <a:r>
              <a:rPr lang="ru-RU" sz="2400" dirty="0" smtClean="0"/>
              <a:t>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Используется со словами </a:t>
            </a:r>
            <a:r>
              <a:rPr lang="en-US" sz="2400" dirty="0" smtClean="0"/>
              <a:t>always, constantly – </a:t>
            </a:r>
            <a:r>
              <a:rPr lang="ru-RU" sz="2400" dirty="0" smtClean="0"/>
              <a:t>когда хотим упрекнуть в чем-то (например: Ты постоянно опаздываешь! </a:t>
            </a:r>
            <a:r>
              <a:rPr lang="en-US" sz="2400" dirty="0" smtClean="0"/>
              <a:t>You are constantly</a:t>
            </a:r>
            <a:r>
              <a:rPr lang="ru-RU" sz="2400" dirty="0" smtClean="0"/>
              <a:t> </a:t>
            </a:r>
            <a:r>
              <a:rPr lang="en-US" sz="2400" dirty="0" smtClean="0"/>
              <a:t>being late!</a:t>
            </a:r>
            <a:r>
              <a:rPr lang="ru-RU" sz="2400" dirty="0" smtClean="0"/>
              <a:t>)</a:t>
            </a:r>
            <a:r>
              <a:rPr lang="en-US" sz="2400" dirty="0"/>
              <a:t>.</a:t>
            </a: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40400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1310"/>
          </a:xfrm>
        </p:spPr>
        <p:txBody>
          <a:bodyPr/>
          <a:lstStyle/>
          <a:p>
            <a:r>
              <a:rPr lang="ru-RU" dirty="0" smtClean="0"/>
              <a:t>Как образуется </a:t>
            </a:r>
            <a:r>
              <a:rPr lang="en-US" dirty="0" smtClean="0"/>
              <a:t>Present Continuous</a:t>
            </a:r>
            <a:endParaRPr lang="ru-RU" dirty="0"/>
          </a:p>
        </p:txBody>
      </p:sp>
      <p:pic>
        <p:nvPicPr>
          <p:cNvPr id="2050" name="Picture 2" descr="ÐÐ°ÑÑÐ¸Ð½ÐºÐ¸ Ð¿Ð¾ Ð·Ð°Ð¿ÑÐ¾ÑÑ Present Continuous ÑÑÐµÐ¼Ð° Ð¾Ð±ÑÐ°Ð·Ð¾Ð²Ð°Ð½Ð¸Ñ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591" y="1310910"/>
            <a:ext cx="6287118" cy="4725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53949" y="5876268"/>
            <a:ext cx="6238681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27570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</TotalTime>
  <Words>301</Words>
  <Application>Microsoft Office PowerPoint</Application>
  <PresentationFormat>Широкоэкранный</PresentationFormat>
  <Paragraphs>43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Грань</vt:lpstr>
      <vt:lpstr>Как отличить Present Simple от Present Continuous?</vt:lpstr>
      <vt:lpstr>Present Simple.</vt:lpstr>
      <vt:lpstr>Как образуется Present Simple</vt:lpstr>
      <vt:lpstr>Present Continuous.</vt:lpstr>
      <vt:lpstr>Как образуется Present Continuous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отличить Present Simple от Present Continuous?</dc:title>
  <dc:creator>Пользователь Windows</dc:creator>
  <cp:lastModifiedBy>Котомышь</cp:lastModifiedBy>
  <cp:revision>4</cp:revision>
  <dcterms:created xsi:type="dcterms:W3CDTF">2019-02-24T19:25:32Z</dcterms:created>
  <dcterms:modified xsi:type="dcterms:W3CDTF">2020-04-22T08:44:01Z</dcterms:modified>
</cp:coreProperties>
</file>