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embeddedFontLst>
    <p:embeddedFont>
      <p:font typeface="Oswald" panose="020B0604020202020204" charset="-52"/>
      <p:regular r:id="rId17"/>
      <p:bold r:id="rId18"/>
    </p:embeddedFont>
    <p:embeddedFont>
      <p:font typeface="Book Antiqua" panose="02040602050305030304" pitchFamily="18" charset="0"/>
      <p:regular r:id="rId19"/>
      <p:bold r:id="rId20"/>
      <p:italic r:id="rId21"/>
      <p:boldItalic r:id="rId2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3" roundtripDataSignature="AMtx7mgE0bomShciH/qjOd/lnP3y/jMBt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1476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customschemas.google.com/relationships/presentationmetadata" Target="metadata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8" name="Google Shape;5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15c42bc5f1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6" name="Google Shape;116;g15c42bc5f10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15bb336b0a1_0_40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22" name="Google Shape;122;g15bb336b0a1_0_4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15bb336b0a1_0_4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8" name="Google Shape;128;g15bb336b0a1_0_4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29" name="Google Shape;129;g15bb336b0a1_0_48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ru-RU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12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15bb336b0a1_0_56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34" name="Google Shape;134;g15bb336b0a1_0_5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15bb336b0a1_0_6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39" name="Google Shape;139;g15bb336b0a1_0_6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15b3f614698_0_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6" name="Google Shape;66;g15b3f614698_0_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67" name="Google Shape;67;g15b3f614698_0_5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ru-RU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f12091a1e6_0_1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3" name="Google Shape;73;gf12091a1e6_0_1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74" name="Google Shape;74;gf12091a1e6_0_10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ru-RU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15bb336b0a1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0" name="Google Shape;80;g15bb336b0a1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81" name="Google Shape;81;g15bb336b0a1_0_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ru-RU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15bb336b0a1_0_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g15bb336b0a1_0_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87" name="Google Shape;87;g15bb336b0a1_0_8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ru-RU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15bb336b0a1_0_1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2" name="Google Shape;92;g15bb336b0a1_0_16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93" name="Google Shape;93;g15bb336b0a1_0_16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ru-RU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15bb336b0a1_0_2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8" name="Google Shape;98;g15bb336b0a1_0_2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99" name="Google Shape;99;g15bb336b0a1_0_24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ru-RU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7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15bb336b0a1_0_7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4" name="Google Shape;104;g15bb336b0a1_0_7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15bb336b0a1_0_6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0" name="Google Shape;110;g15bb336b0a1_0_6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g15b3f614698_0_4"/>
          <p:cNvSpPr txBox="1">
            <a:spLocks noGrp="1"/>
          </p:cNvSpPr>
          <p:nvPr>
            <p:ph type="ctrTitle"/>
          </p:nvPr>
        </p:nvSpPr>
        <p:spPr>
          <a:xfrm>
            <a:off x="311708" y="992767"/>
            <a:ext cx="8520600" cy="273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g15b3f614698_0_4"/>
          <p:cNvSpPr txBox="1">
            <a:spLocks noGrp="1"/>
          </p:cNvSpPr>
          <p:nvPr>
            <p:ph type="subTitle" idx="1"/>
          </p:nvPr>
        </p:nvSpPr>
        <p:spPr>
          <a:xfrm>
            <a:off x="311700" y="3778833"/>
            <a:ext cx="8520600" cy="105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g15b3f614698_0_4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g15b3f614698_0_36"/>
          <p:cNvSpPr txBox="1">
            <a:spLocks noGrp="1"/>
          </p:cNvSpPr>
          <p:nvPr>
            <p:ph type="body" idx="1"/>
          </p:nvPr>
        </p:nvSpPr>
        <p:spPr>
          <a:xfrm>
            <a:off x="311700" y="5640767"/>
            <a:ext cx="5998800" cy="80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9" name="Google Shape;49;g15b3f614698_0_36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5b3f614698_0_39"/>
          <p:cNvSpPr txBox="1">
            <a:spLocks noGrp="1"/>
          </p:cNvSpPr>
          <p:nvPr>
            <p:ph type="title" hasCustomPrompt="1"/>
          </p:nvPr>
        </p:nvSpPr>
        <p:spPr>
          <a:xfrm>
            <a:off x="311700" y="1474833"/>
            <a:ext cx="8520600" cy="261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2" name="Google Shape;52;g15b3f614698_0_39"/>
          <p:cNvSpPr txBox="1">
            <a:spLocks noGrp="1"/>
          </p:cNvSpPr>
          <p:nvPr>
            <p:ph type="body" idx="1"/>
          </p:nvPr>
        </p:nvSpPr>
        <p:spPr>
          <a:xfrm>
            <a:off x="311700" y="4202967"/>
            <a:ext cx="8520600" cy="1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3" name="Google Shape;53;g15b3f614698_0_39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15b3f614698_0_43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g15b3f614698_0_45"/>
          <p:cNvSpPr txBox="1"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g15b3f614698_0_45"/>
          <p:cNvSpPr txBox="1"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429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Char char="○"/>
              <a:defRPr/>
            </a:lvl2pPr>
            <a:lvl3pPr marL="1371600" lvl="2" indent="-3429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Char char="■"/>
              <a:defRPr/>
            </a:lvl3pPr>
            <a:lvl4pPr marL="1828800" lvl="3" indent="-3429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16" name="Google Shape;16;g15b3f614698_0_45"/>
          <p:cNvSpPr txBox="1">
            <a:spLocks noGrp="1"/>
          </p:cNvSpPr>
          <p:nvPr>
            <p:ph type="dt" idx="10"/>
          </p:nvPr>
        </p:nvSpPr>
        <p:spPr>
          <a:xfrm>
            <a:off x="6586536" y="612648"/>
            <a:ext cx="9573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" name="Google Shape;17;g15b3f614698_0_45"/>
          <p:cNvSpPr txBox="1">
            <a:spLocks noGrp="1"/>
          </p:cNvSpPr>
          <p:nvPr>
            <p:ph type="ftr" idx="11"/>
          </p:nvPr>
        </p:nvSpPr>
        <p:spPr>
          <a:xfrm>
            <a:off x="5257800" y="612648"/>
            <a:ext cx="1326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" name="Google Shape;18;g15b3f614698_0_45"/>
          <p:cNvSpPr txBox="1">
            <a:spLocks noGrp="1"/>
          </p:cNvSpPr>
          <p:nvPr>
            <p:ph type="sldNum" idx="12"/>
          </p:nvPr>
        </p:nvSpPr>
        <p:spPr>
          <a:xfrm>
            <a:off x="8174736" y="2272"/>
            <a:ext cx="762000" cy="36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g15b3f614698_0_8"/>
          <p:cNvSpPr txBox="1">
            <a:spLocks noGrp="1"/>
          </p:cNvSpPr>
          <p:nvPr>
            <p:ph type="title"/>
          </p:nvPr>
        </p:nvSpPr>
        <p:spPr>
          <a:xfrm>
            <a:off x="311700" y="2867800"/>
            <a:ext cx="8520600" cy="112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1" name="Google Shape;21;g15b3f614698_0_8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g15b3f614698_0_11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g15b3f614698_0_11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5" name="Google Shape;25;g15b3f614698_0_11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g15b3f614698_0_15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g15b3f614698_0_15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39999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9" name="Google Shape;29;g15b3f614698_0_15"/>
          <p:cNvSpPr txBox="1">
            <a:spLocks noGrp="1"/>
          </p:cNvSpPr>
          <p:nvPr>
            <p:ph type="body" idx="2"/>
          </p:nvPr>
        </p:nvSpPr>
        <p:spPr>
          <a:xfrm>
            <a:off x="4832400" y="1536633"/>
            <a:ext cx="39999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0" name="Google Shape;30;g15b3f614698_0_15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g15b3f614698_0_20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g15b3f614698_0_20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g15b3f614698_0_23"/>
          <p:cNvSpPr txBox="1">
            <a:spLocks noGrp="1"/>
          </p:cNvSpPr>
          <p:nvPr>
            <p:ph type="title"/>
          </p:nvPr>
        </p:nvSpPr>
        <p:spPr>
          <a:xfrm>
            <a:off x="311700" y="740800"/>
            <a:ext cx="2808000" cy="10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6" name="Google Shape;36;g15b3f614698_0_23"/>
          <p:cNvSpPr txBox="1">
            <a:spLocks noGrp="1"/>
          </p:cNvSpPr>
          <p:nvPr>
            <p:ph type="body" idx="1"/>
          </p:nvPr>
        </p:nvSpPr>
        <p:spPr>
          <a:xfrm>
            <a:off x="311700" y="1852800"/>
            <a:ext cx="2808000" cy="423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7" name="Google Shape;37;g15b3f614698_0_23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g15b3f614698_0_27"/>
          <p:cNvSpPr txBox="1">
            <a:spLocks noGrp="1"/>
          </p:cNvSpPr>
          <p:nvPr>
            <p:ph type="title"/>
          </p:nvPr>
        </p:nvSpPr>
        <p:spPr>
          <a:xfrm>
            <a:off x="490250" y="600200"/>
            <a:ext cx="6367800" cy="54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40" name="Google Shape;40;g15b3f614698_0_27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g15b3f614698_0_30"/>
          <p:cNvSpPr/>
          <p:nvPr/>
        </p:nvSpPr>
        <p:spPr>
          <a:xfrm>
            <a:off x="4572000" y="-167"/>
            <a:ext cx="4572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" name="Google Shape;43;g15b3f614698_0_30"/>
          <p:cNvSpPr txBox="1">
            <a:spLocks noGrp="1"/>
          </p:cNvSpPr>
          <p:nvPr>
            <p:ph type="title"/>
          </p:nvPr>
        </p:nvSpPr>
        <p:spPr>
          <a:xfrm>
            <a:off x="265500" y="1644233"/>
            <a:ext cx="4045200" cy="19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44" name="Google Shape;44;g15b3f614698_0_30"/>
          <p:cNvSpPr txBox="1">
            <a:spLocks noGrp="1"/>
          </p:cNvSpPr>
          <p:nvPr>
            <p:ph type="subTitle" idx="1"/>
          </p:nvPr>
        </p:nvSpPr>
        <p:spPr>
          <a:xfrm>
            <a:off x="265500" y="3737433"/>
            <a:ext cx="4045200" cy="16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45" name="Google Shape;45;g15b3f614698_0_30"/>
          <p:cNvSpPr txBox="1">
            <a:spLocks noGrp="1"/>
          </p:cNvSpPr>
          <p:nvPr>
            <p:ph type="body" idx="2"/>
          </p:nvPr>
        </p:nvSpPr>
        <p:spPr>
          <a:xfrm>
            <a:off x="4939500" y="965433"/>
            <a:ext cx="38370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6" name="Google Shape;46;g15b3f614698_0_30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g15b3f614698_0_0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g15b3f614698_0_0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g15b3f614698_0_0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obrazovaka.ru/test/cikloalkany-obschaya-formula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"/>
          <p:cNvSpPr txBox="1">
            <a:spLocks noGrp="1"/>
          </p:cNvSpPr>
          <p:nvPr>
            <p:ph type="ctrTitle"/>
          </p:nvPr>
        </p:nvSpPr>
        <p:spPr>
          <a:xfrm>
            <a:off x="476969" y="334885"/>
            <a:ext cx="8458200" cy="14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64008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Book Antiqua"/>
              <a:buNone/>
            </a:pPr>
            <a:r>
              <a:rPr lang="ru-RU" sz="1400" b="1">
                <a:latin typeface="Oswald"/>
                <a:ea typeface="Oswald"/>
                <a:cs typeface="Oswald"/>
                <a:sym typeface="Oswald"/>
              </a:rPr>
              <a:t>Государственная бюджетная профессиональная образовательная организация Департамента Здравоохранения города Москвы</a:t>
            </a:r>
            <a:br>
              <a:rPr lang="ru-RU" sz="1400" b="1">
                <a:latin typeface="Oswald"/>
                <a:ea typeface="Oswald"/>
                <a:cs typeface="Oswald"/>
                <a:sym typeface="Oswald"/>
              </a:rPr>
            </a:br>
            <a:r>
              <a:rPr lang="ru-RU" sz="1400" b="1">
                <a:latin typeface="Oswald"/>
                <a:ea typeface="Oswald"/>
                <a:cs typeface="Oswald"/>
                <a:sym typeface="Oswald"/>
              </a:rPr>
              <a:t>Медицинский колледж №6</a:t>
            </a:r>
            <a:br>
              <a:rPr lang="ru-RU" sz="1400" b="1">
                <a:latin typeface="Oswald"/>
                <a:ea typeface="Oswald"/>
                <a:cs typeface="Oswald"/>
                <a:sym typeface="Oswald"/>
              </a:rPr>
            </a:br>
            <a:endParaRPr sz="1400"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61" name="Google Shape;61;p1"/>
          <p:cNvSpPr txBox="1">
            <a:spLocks noGrp="1"/>
          </p:cNvSpPr>
          <p:nvPr>
            <p:ph type="subTitle" idx="1"/>
          </p:nvPr>
        </p:nvSpPr>
        <p:spPr>
          <a:xfrm>
            <a:off x="754675" y="2027350"/>
            <a:ext cx="7952400" cy="200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70000" lnSpcReduction="1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9470"/>
              <a:buNone/>
            </a:pPr>
            <a:r>
              <a:rPr lang="ru-RU" sz="7550" dirty="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ТЕОРИЯ 8</a:t>
            </a:r>
            <a:endParaRPr sz="7550" dirty="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64008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ru-RU" sz="6000" dirty="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ТЕМА: </a:t>
            </a:r>
            <a:r>
              <a:rPr lang="ru-RU" sz="5450" b="1" dirty="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Установление формул органических веществ.</a:t>
            </a:r>
            <a:endParaRPr sz="5450" b="1" dirty="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64008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endParaRPr sz="6000" b="1" dirty="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62" name="Google Shape;62;p1"/>
          <p:cNvSpPr txBox="1"/>
          <p:nvPr/>
        </p:nvSpPr>
        <p:spPr>
          <a:xfrm>
            <a:off x="4971325" y="5244900"/>
            <a:ext cx="3000000" cy="131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208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ru-RU" sz="24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ПОДГОТОВИЛА ПАШЕДКО О.В.</a:t>
            </a:r>
            <a:endParaRPr sz="2400" b="0" i="0" u="none" strike="noStrike" cap="none">
              <a:solidFill>
                <a:srgbClr val="888888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208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ru-RU" sz="24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2022 Г.</a:t>
            </a:r>
            <a:endParaRPr sz="2400" b="0" i="0" u="none" strike="noStrike" cap="none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63" name="Google Shape;63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2400" y="4184350"/>
            <a:ext cx="5138675" cy="2230275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15c42bc5f10_0_0"/>
          <p:cNvSpPr txBox="1">
            <a:spLocks noGrp="1"/>
          </p:cNvSpPr>
          <p:nvPr>
            <p:ph type="title"/>
          </p:nvPr>
        </p:nvSpPr>
        <p:spPr>
          <a:xfrm>
            <a:off x="570400" y="199650"/>
            <a:ext cx="8229600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ru-RU" sz="3100">
                <a:latin typeface="Oswald"/>
                <a:ea typeface="Oswald"/>
                <a:cs typeface="Oswald"/>
                <a:sym typeface="Oswald"/>
              </a:rPr>
              <a:t>Установление формул органических веществ</a:t>
            </a:r>
            <a:endParaRPr sz="3100"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ru-RU">
                <a:latin typeface="Oswald"/>
                <a:ea typeface="Oswald"/>
                <a:cs typeface="Oswald"/>
                <a:sym typeface="Oswald"/>
              </a:rPr>
              <a:t>Решение задач</a:t>
            </a:r>
            <a:endParaRPr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19" name="Google Shape;119;g15c42bc5f10_0_0"/>
          <p:cNvSpPr txBox="1">
            <a:spLocks noGrp="1"/>
          </p:cNvSpPr>
          <p:nvPr>
            <p:ph type="body" idx="1"/>
          </p:nvPr>
        </p:nvSpPr>
        <p:spPr>
          <a:xfrm>
            <a:off x="457200" y="1570249"/>
            <a:ext cx="8229600" cy="432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800"/>
              <a:buNone/>
            </a:pPr>
            <a:r>
              <a:rPr lang="ru-RU" sz="2400" b="1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ЗАДАЧА 1:</a:t>
            </a: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анализ показал, что вещество является углеводородом CxHy, в котором массовые доли углерода и водорода соответственно равны 0,8 и 0,2 (80% и 20%). Относительная плотность газа Х по водороду: DH2 = 15. 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800"/>
              <a:buNone/>
            </a:pPr>
            <a:r>
              <a:rPr lang="ru-RU" sz="2400" b="1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Определить молекулярную формулу органического вещества по данным его анализа. </a:t>
            </a:r>
            <a:endParaRPr sz="2400" b="1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None/>
            </a:pPr>
            <a:endParaRPr sz="2400" b="1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None/>
            </a:pPr>
            <a:endParaRPr sz="2400" b="1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SzPts val="1800"/>
              <a:buNone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      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SzPts val="1800"/>
              <a:buNone/>
            </a:pP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15bb336b0a1_0_401"/>
          <p:cNvSpPr txBox="1">
            <a:spLocks noGrp="1"/>
          </p:cNvSpPr>
          <p:nvPr>
            <p:ph type="body" idx="1"/>
          </p:nvPr>
        </p:nvSpPr>
        <p:spPr>
          <a:xfrm>
            <a:off x="461025" y="476675"/>
            <a:ext cx="8431500" cy="592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lvl="0" indent="0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1800"/>
              <a:buNone/>
            </a:pPr>
            <a:r>
              <a:rPr lang="ru-RU" sz="2400" b="1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РЕШЕНИЕ ЗАДАЧИ 1: </a:t>
            </a:r>
            <a:endParaRPr sz="2400" b="1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marL="17145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1800"/>
              <a:buNone/>
            </a:pP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1.анализ показал, что вещество является углеводородом CxHy, в котором массовые доли углерода и водорода соответственно равны 0,8 и 0,2 (80% и 20%). </a:t>
            </a:r>
            <a:endParaRPr sz="24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marL="17145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1800"/>
              <a:buNone/>
            </a:pP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2. определим соотношение атомов элементов в </a:t>
            </a: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CxHy</a:t>
            </a: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, для этого определяем их количества вещества (число молей) ПО ФОРМУЛЕ:</a:t>
            </a:r>
            <a:endParaRPr sz="2400" b="1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25" name="Google Shape;125;g15bb336b0a1_0_40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96825" y="2638625"/>
            <a:ext cx="5732800" cy="3762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5bb336b0a1_0_481"/>
          <p:cNvSpPr txBox="1">
            <a:spLocks noGrp="1"/>
          </p:cNvSpPr>
          <p:nvPr>
            <p:ph type="body" idx="1"/>
          </p:nvPr>
        </p:nvSpPr>
        <p:spPr>
          <a:xfrm>
            <a:off x="270395" y="252788"/>
            <a:ext cx="8435400" cy="580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3.</a:t>
            </a:r>
            <a:r>
              <a:rPr lang="ru-RU" sz="2400" b="1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CH3</a:t>
            </a: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является </a:t>
            </a:r>
            <a:r>
              <a:rPr lang="ru-RU" sz="2400" b="1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простейшей</a:t>
            </a: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формулой данного вещества. </a:t>
            </a:r>
            <a:endParaRPr sz="24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4.Вычислим молекулярную формулу.</a:t>
            </a:r>
            <a:endParaRPr sz="24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Для определения этой величины используется значение относительной плотности газа D. По условию задачи DH</a:t>
            </a:r>
            <a:r>
              <a:rPr lang="ru-RU" sz="22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2</a:t>
            </a: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= 15.</a:t>
            </a:r>
            <a:endParaRPr sz="24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marL="17145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ru-RU" sz="2400" b="1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Тогда M(CxHy) = 15 M(H2) = 15•2 г/моль = 30 г/моль.</a:t>
            </a:r>
            <a:endParaRPr sz="2400" b="1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marL="17145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Поскольку M(CH3) = 15, то для соответствия с истинной молекулярной массой необходимо удвоить индексы в формуле. Следовательно, молекулярная формула вещества: </a:t>
            </a:r>
            <a:r>
              <a:rPr lang="ru-RU" sz="2400" b="1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C2H6</a:t>
            </a: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ОТВЕТ: молекулярная формула органического вещества по данным его анализа </a:t>
            </a:r>
            <a:r>
              <a:rPr lang="ru-RU" sz="2400" b="1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C2H6</a:t>
            </a: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15bb336b0a1_0_561"/>
          <p:cNvSpPr txBox="1">
            <a:spLocks noGrp="1"/>
          </p:cNvSpPr>
          <p:nvPr>
            <p:ph type="body" idx="1"/>
          </p:nvPr>
        </p:nvSpPr>
        <p:spPr>
          <a:xfrm>
            <a:off x="622975" y="414575"/>
            <a:ext cx="7755900" cy="530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0000" tIns="45700" rIns="91425" bIns="45700" anchor="t" anchorCtr="0">
            <a:normAutofit fontScale="85000" lnSpcReduction="10000"/>
          </a:bodyPr>
          <a:lstStyle/>
          <a:p>
            <a:pPr marL="171450" lvl="0" indent="-58102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ct val="67741"/>
              <a:buNone/>
            </a:pPr>
            <a:r>
              <a:rPr lang="ru-RU" sz="31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Определение формул веществ по продуктам сгорания</a:t>
            </a:r>
            <a:endParaRPr sz="31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171450" lvl="0" indent="8549" algn="l" rtl="0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ct val="87500"/>
              <a:buNone/>
            </a:pP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В задачах на сгорание количества веществ элементов, входящих в исследуемое вещество, определяют по объёмам и массам продуктов сгорания — углекислого газа, воды, азота и других. Остальное решение — такое же, как и в первом типе задач.</a:t>
            </a:r>
            <a:endParaRPr sz="24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marL="457200" lvl="0" indent="-2286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Oswald"/>
              <a:buNone/>
            </a:pPr>
            <a:endParaRPr sz="2800" b="1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marL="179999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Oswald"/>
              <a:buNone/>
            </a:pPr>
            <a:r>
              <a:rPr lang="ru-RU" sz="2800" b="1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Пример ЗАДАЧА 2</a:t>
            </a:r>
            <a:r>
              <a:rPr lang="ru-RU" sz="28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/>
            </a:r>
            <a:br>
              <a:rPr lang="ru-RU" sz="28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</a:br>
            <a:r>
              <a:rPr lang="ru-RU" sz="28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448 мл (н. у.) газообразного предельного нециклического углеводорода сожгли, и продукты реакции пропустили через избыток известковой воды, при этом образовалось 8 г осадка. </a:t>
            </a:r>
            <a:endParaRPr sz="28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marL="179999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Oswald"/>
              <a:buNone/>
            </a:pPr>
            <a:r>
              <a:rPr lang="ru-RU" sz="2800" b="1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Какой углеводород был взят? </a:t>
            </a:r>
            <a:r>
              <a:rPr lang="ru-RU" sz="2800" b="1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Определить молекулярную формулу органического вещества по данным его анализа. </a:t>
            </a:r>
            <a:endParaRPr sz="2800" b="1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marL="45720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Oswald"/>
              <a:buNone/>
            </a:pPr>
            <a:endParaRPr sz="2800" b="1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marL="171450" lvl="0" indent="-58102" algn="ctr" rtl="0">
              <a:lnSpc>
                <a:spcPct val="90000"/>
              </a:lnSpc>
              <a:spcBef>
                <a:spcPts val="1700"/>
              </a:spcBef>
              <a:spcAft>
                <a:spcPts val="0"/>
              </a:spcAft>
              <a:buClr>
                <a:schemeClr val="dk1"/>
              </a:buClr>
              <a:buSzPct val="87500"/>
              <a:buNone/>
            </a:pPr>
            <a:endParaRPr sz="2400">
              <a:solidFill>
                <a:srgbClr val="212529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15bb336b0a1_0_645"/>
          <p:cNvSpPr txBox="1"/>
          <p:nvPr/>
        </p:nvSpPr>
        <p:spPr>
          <a:xfrm>
            <a:off x="225075" y="291275"/>
            <a:ext cx="8790900" cy="686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800" b="0" i="0" u="none" strike="noStrike" cap="none">
                <a:solidFill>
                  <a:srgbClr val="FF7502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Решение примера ЗАДАЧА 2.</a:t>
            </a:r>
            <a:endParaRPr sz="1800" b="0" i="0" u="none" strike="noStrike" cap="none">
              <a:solidFill>
                <a:srgbClr val="FF7502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marL="457200" marR="0" lvl="0" indent="-342900" algn="l" rtl="0">
              <a:lnSpc>
                <a:spcPct val="115000"/>
              </a:lnSpc>
              <a:spcBef>
                <a:spcPts val="900"/>
              </a:spcBef>
              <a:spcAft>
                <a:spcPts val="0"/>
              </a:spcAft>
              <a:buClr>
                <a:srgbClr val="212529"/>
              </a:buClr>
              <a:buSzPts val="1800"/>
              <a:buFont typeface="Oswald"/>
              <a:buAutoNum type="arabicPeriod"/>
            </a:pPr>
            <a:r>
              <a:rPr lang="ru-RU" sz="1800" b="0" i="0" u="none" strike="noStrike" cap="none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Общая формула газообразного предельного нециклического углеводорода (алкана) — </a:t>
            </a:r>
            <a:r>
              <a:rPr lang="ru-RU" sz="1800" b="1" i="0" u="none" strike="noStrike" cap="none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CnH2n+2</a:t>
            </a:r>
            <a:br>
              <a:rPr lang="ru-RU" sz="1800" b="1" i="0" u="none" strike="noStrike" cap="none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</a:br>
            <a:r>
              <a:rPr lang="ru-RU" sz="1800" b="0" i="0" u="none" strike="noStrike" cap="none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Тогда схема реакции сгорания выглядит так:</a:t>
            </a:r>
            <a:br>
              <a:rPr lang="ru-RU" sz="1800" b="0" i="0" u="none" strike="noStrike" cap="none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</a:br>
            <a:r>
              <a:rPr lang="ru-RU" sz="3300" b="0" i="0" u="none" strike="noStrike" cap="none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c</a:t>
            </a:r>
            <a:r>
              <a:rPr lang="ru-RU" sz="2300" b="0" i="0" u="none" strike="noStrike" cap="none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nH2n+2  +(1,5n+0,5)</a:t>
            </a:r>
            <a:r>
              <a:rPr lang="ru-RU" sz="3900" b="0" i="0" u="none" strike="noStrike" cap="none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o</a:t>
            </a:r>
            <a:r>
              <a:rPr lang="ru-RU" sz="2300" b="0" i="0" u="none" strike="noStrike" cap="none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2 =</a:t>
            </a:r>
            <a:r>
              <a:rPr lang="ru-RU" sz="2300" b="0" i="0" u="sng" strike="noStrike" cap="none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n</a:t>
            </a:r>
            <a:r>
              <a:rPr lang="ru-RU" sz="3800" b="0" i="0" u="none" strike="noStrike" cap="none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co</a:t>
            </a:r>
            <a:r>
              <a:rPr lang="ru-RU" sz="2300" b="0" i="0" u="none" strike="noStrike" cap="none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2+(n+1)</a:t>
            </a:r>
            <a:r>
              <a:rPr lang="ru-RU" sz="2900" b="0" i="0" u="none" strike="noStrike" cap="none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H</a:t>
            </a:r>
            <a:r>
              <a:rPr lang="ru-RU" sz="2300" b="0" i="0" u="none" strike="noStrike" cap="none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2</a:t>
            </a:r>
            <a:r>
              <a:rPr lang="ru-RU" sz="3600" b="0" i="0" u="none" strike="noStrike" cap="none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o</a:t>
            </a:r>
            <a:r>
              <a:rPr lang="ru-RU" sz="2300" b="0" i="0" u="none" strike="noStrike" cap="none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+Q</a:t>
            </a:r>
            <a:endParaRPr sz="2300" b="0" i="0" u="none" strike="noStrike" cap="none">
              <a:solidFill>
                <a:srgbClr val="212529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800"/>
              <a:buFont typeface="Oswald"/>
              <a:buAutoNum type="arabicPeriod"/>
            </a:pPr>
            <a:r>
              <a:rPr lang="ru-RU" sz="1800" b="0" i="0" u="none" strike="noStrike" cap="none">
                <a:solidFill>
                  <a:srgbClr val="FF7502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При сгорании 1 моль алкана выделится n моль углекислого газа.</a:t>
            </a:r>
            <a:br>
              <a:rPr lang="ru-RU" sz="1800" b="0" i="0" u="none" strike="noStrike" cap="none">
                <a:solidFill>
                  <a:srgbClr val="FF7502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</a:br>
            <a:r>
              <a:rPr lang="ru-RU" sz="1800" b="0" i="0" u="none" strike="noStrike" cap="none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Количество вещества алкана находим по его объёму:</a:t>
            </a:r>
            <a:br>
              <a:rPr lang="ru-RU" sz="1800" b="0" i="0" u="none" strike="noStrike" cap="none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</a:br>
            <a:r>
              <a:rPr lang="ru-RU" sz="1800" b="0" i="0" u="none" strike="noStrike" cap="none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ν(CnH2n+2) = 0,488 / 22,4 = 0,02 моль.</a:t>
            </a:r>
            <a:endParaRPr sz="1800" b="0" i="0" u="none" strike="noStrike" cap="none">
              <a:solidFill>
                <a:srgbClr val="212529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800"/>
              <a:buFont typeface="Oswald"/>
              <a:buAutoNum type="arabicPeriod"/>
            </a:pPr>
            <a:r>
              <a:rPr lang="ru-RU" sz="1800" b="0" i="0" u="none" strike="noStrike" cap="none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При пропускании углекислого газа через известковую воду Са(ОН)2 выпадает осадок карбоната кальция:</a:t>
            </a:r>
            <a:br>
              <a:rPr lang="ru-RU" sz="1800" b="0" i="0" u="none" strike="noStrike" cap="none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</a:br>
            <a:r>
              <a:rPr lang="ru-RU" sz="1800" b="0" i="0" u="none" strike="noStrike" cap="none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СО2 + Са(ОН)2 = СаСО3     + Н2О</a:t>
            </a:r>
            <a:br>
              <a:rPr lang="ru-RU" sz="1800" b="0" i="0" u="none" strike="noStrike" cap="none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</a:br>
            <a:r>
              <a:rPr lang="ru-RU" sz="1800" b="0" i="0" u="none" strike="noStrike" cap="none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Масса осадка карбоната кальция — </a:t>
            </a:r>
            <a:r>
              <a:rPr lang="ru-RU" sz="1800" b="1" i="0" u="none" strike="noStrike" cap="none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8 </a:t>
            </a:r>
            <a:r>
              <a:rPr lang="ru-RU" sz="1800" b="0" i="0" u="none" strike="noStrike" cap="none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г, молярная масса карбоната кальция 100 г/моль.</a:t>
            </a:r>
            <a:br>
              <a:rPr lang="ru-RU" sz="1800" b="0" i="0" u="none" strike="noStrike" cap="none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</a:br>
            <a:r>
              <a:rPr lang="ru-RU" sz="1800" b="0" i="0" u="none" strike="noStrike" cap="none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Значит, его количество вещества</a:t>
            </a:r>
            <a:br>
              <a:rPr lang="ru-RU" sz="1800" b="0" i="0" u="none" strike="noStrike" cap="none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</a:br>
            <a:r>
              <a:rPr lang="ru-RU" sz="1800" b="0" i="0" u="none" strike="noStrike" cap="none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ν(СаСО3) = 8 / 100 = 0,08 моль.</a:t>
            </a:r>
            <a:br>
              <a:rPr lang="ru-RU" sz="1800" b="0" i="0" u="none" strike="noStrike" cap="none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</a:br>
            <a:r>
              <a:rPr lang="ru-RU" sz="1800" b="0" i="0" u="none" strike="noStrike" cap="none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Количество вещества углекислого газа тоже 0,08 моль.</a:t>
            </a:r>
            <a:endParaRPr sz="1800" b="0" i="0" u="none" strike="noStrike" cap="none">
              <a:solidFill>
                <a:srgbClr val="212529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800"/>
              <a:buFont typeface="Oswald"/>
              <a:buAutoNum type="arabicPeriod"/>
            </a:pPr>
            <a:r>
              <a:rPr lang="ru-RU" sz="1800" b="0" i="0" u="none" strike="noStrike" cap="none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Количество углекислого газа в 4 раза больше, значит формула алкана С4Н10.</a:t>
            </a:r>
            <a:endParaRPr sz="1800" b="0" i="0" u="none" strike="noStrike" cap="none">
              <a:solidFill>
                <a:srgbClr val="212529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marL="0" marR="1663700" lvl="0" indent="0" algn="r" rtl="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800" b="1" i="0" u="none" strike="noStrike" cap="none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Ответ: С4Н10</a:t>
            </a:r>
            <a:endParaRPr sz="1800" b="1" i="0" u="none" strike="noStrike" cap="none">
              <a:solidFill>
                <a:srgbClr val="212529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1" i="0" u="none" strike="noStrike" cap="none">
              <a:solidFill>
                <a:srgbClr val="000000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cxnSp>
        <p:nvCxnSpPr>
          <p:cNvPr id="142" name="Google Shape;142;g15bb336b0a1_0_645"/>
          <p:cNvCxnSpPr/>
          <p:nvPr/>
        </p:nvCxnSpPr>
        <p:spPr>
          <a:xfrm>
            <a:off x="2845200" y="4007225"/>
            <a:ext cx="17100" cy="3762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triangle" w="med" len="med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5b3f614698_0_52"/>
          <p:cNvSpPr txBox="1">
            <a:spLocks noGrp="1"/>
          </p:cNvSpPr>
          <p:nvPr>
            <p:ph type="body" idx="1"/>
          </p:nvPr>
        </p:nvSpPr>
        <p:spPr>
          <a:xfrm>
            <a:off x="494950" y="3070125"/>
            <a:ext cx="8229600" cy="240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523"/>
              <a:buNone/>
            </a:pPr>
            <a:r>
              <a:rPr lang="ru-RU" sz="2400" dirty="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СТУДЕНТ ДОЛЖЕН ЗНАТЬ:</a:t>
            </a:r>
            <a:endParaRPr sz="2400" dirty="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457200" lvl="0" indent="-3810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 dirty="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Установление формул органических веществ. Решение </a:t>
            </a:r>
            <a:r>
              <a:rPr lang="ru-RU" sz="2400" dirty="0" smtClean="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задач</a:t>
            </a:r>
            <a:endParaRPr sz="2400" dirty="0">
              <a:solidFill>
                <a:srgbClr val="000000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just" rtl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SzPts val="523"/>
              <a:buNone/>
            </a:pPr>
            <a:endParaRPr sz="2400" dirty="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523"/>
              <a:buNone/>
            </a:pPr>
            <a:endParaRPr sz="2400" dirty="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855"/>
              <a:buNone/>
            </a:pPr>
            <a:endParaRPr sz="1710" dirty="0"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70" name="Google Shape;70;g15b3f614698_0_52"/>
          <p:cNvSpPr txBox="1"/>
          <p:nvPr/>
        </p:nvSpPr>
        <p:spPr>
          <a:xfrm>
            <a:off x="114750" y="518825"/>
            <a:ext cx="8914500" cy="240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ru-RU" sz="2400" b="1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Цели и задачи:</a:t>
            </a:r>
            <a:endParaRPr sz="2400" b="1" i="0" u="none" strike="noStrike" cap="none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ru-RU" sz="24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изучить информацию по теме занятия</a:t>
            </a:r>
            <a:endParaRPr sz="2400" b="0" i="0" u="none" strike="noStrike" cap="none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ru-RU" sz="2400" b="1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План занятия:</a:t>
            </a:r>
            <a:endParaRPr sz="2400" b="1" i="0" u="none" strike="noStrike" cap="none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Повторение темы предыдущего занятия, блиц-опрос, тестовые задания.</a:t>
            </a:r>
            <a:endParaRPr sz="2400" b="0" i="0" u="none" strike="noStrike" cap="none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Изучение темы, основных понятий.</a:t>
            </a:r>
            <a:endParaRPr sz="2400" b="0" i="0" u="none" strike="noStrike" cap="none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Контрольная работа по теме: Алканы, циклоалканы.</a:t>
            </a:r>
            <a:endParaRPr sz="2400" b="0" i="0" u="none" strike="noStrike" cap="none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f12091a1e6_0_108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7734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ru-RU" b="1">
                <a:solidFill>
                  <a:schemeClr val="lt2"/>
                </a:solidFill>
                <a:highlight>
                  <a:schemeClr val="accent2"/>
                </a:highlight>
                <a:latin typeface="Oswald"/>
                <a:ea typeface="Oswald"/>
                <a:cs typeface="Oswald"/>
                <a:sym typeface="Oswald"/>
              </a:rPr>
              <a:t>БЛИЦ-ОПРОС</a:t>
            </a:r>
            <a:endParaRPr b="1">
              <a:solidFill>
                <a:schemeClr val="lt2"/>
              </a:solidFill>
              <a:highlight>
                <a:schemeClr val="accent2"/>
              </a:highlight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77" name="Google Shape;77;gf12091a1e6_0_108"/>
          <p:cNvSpPr txBox="1">
            <a:spLocks noGrp="1"/>
          </p:cNvSpPr>
          <p:nvPr>
            <p:ph type="body" idx="1"/>
          </p:nvPr>
        </p:nvSpPr>
        <p:spPr>
          <a:xfrm>
            <a:off x="0" y="1138525"/>
            <a:ext cx="9144000" cy="54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ЦИКЛОАЛКАНЫ (ЦИКЛОПАРАФИНЫ) В ОТЛИЧИИ АЛКАНОВ СОДЕРЖАТ ... УГЛЕРОДНЫЙ ЦИКЛ.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457200" lvl="0" indent="-3810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ОБЩАЯ ФОРМУЛА ГОМОЛОГИЧЕСКОГО РЯДА ЦИКЛОАЛКАНОВ ... 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457200" lvl="0" indent="-3810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ПРЕДСТАВИТЕЛЯМИ ЦИКЛОАЛКАНОВ ЯВЛЯЮТСЯ ... 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45720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ФИЗИЧЕСКИЕ СВОЙСТВА ЦИКЛОАЛКАНОВ ЗАКОНОМЕРНО ИЗМЕНЯЮТСЯ С .... ИХ МОЛЕКУЛЯРНОЙ МАССЫ.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457200" lvl="0" indent="-3810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ХИМИЧЕСКИЕ СВОЙСТВА ЦИКЛОАЛКАНОВ ЗАВИСЯТ ОТ РАЗМЕРА ...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457200" lvl="0" indent="-3810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ЦИКЛОАЛКАНЫ ВСТУПАЮТ В РЕАКЦИИ ...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457200" lvl="0" indent="-3810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ВИДЫ ИЗОМЕРИИ ЦИКЛОАЛКАНОВ 1)..., 2)..., 3)....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457200" lvl="0" indent="-3810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ЦИКЛОАЛКАНЫ ПРИМЕНЯЮТ В МЕДИЦИНЕ В КАЧЕСТВЕ …</a:t>
            </a:r>
            <a:endParaRPr sz="2400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marL="457200" lvl="0" indent="-3810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2400"/>
              <a:buFont typeface="Oswald"/>
              <a:buAutoNum type="arabicPeriod"/>
            </a:pPr>
            <a:r>
              <a:rPr lang="ru-RU" sz="2400" u="sng">
                <a:solidFill>
                  <a:schemeClr val="hlink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  <a:hlinkClick r:id="rId3"/>
              </a:rPr>
              <a:t>ВЫПОЛНИТЕ ТРЕНИРОВОЧНЫЙ ТЕСТ</a:t>
            </a:r>
            <a:r>
              <a:rPr lang="ru-RU" sz="2400"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 (ССЫЛКА ТУТ)</a:t>
            </a:r>
            <a:endParaRPr sz="2400"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marL="0" marR="19050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endParaRPr sz="2400">
              <a:latin typeface="Oswald"/>
              <a:ea typeface="Oswald"/>
              <a:cs typeface="Oswald"/>
              <a:sym typeface="Oswald"/>
            </a:endParaRPr>
          </a:p>
          <a:p>
            <a:pPr marL="457200" lvl="0" indent="0" algn="l" rtl="0">
              <a:lnSpc>
                <a:spcPct val="100000"/>
              </a:lnSpc>
              <a:spcBef>
                <a:spcPts val="1100"/>
              </a:spcBef>
              <a:spcAft>
                <a:spcPts val="1500"/>
              </a:spcAft>
              <a:buSzPts val="1800"/>
              <a:buNone/>
            </a:pPr>
            <a:endParaRPr sz="2000"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15bb336b0a1_0_1"/>
          <p:cNvSpPr txBox="1">
            <a:spLocks noGrp="1"/>
          </p:cNvSpPr>
          <p:nvPr>
            <p:ph type="body" idx="1"/>
          </p:nvPr>
        </p:nvSpPr>
        <p:spPr>
          <a:xfrm>
            <a:off x="236050" y="84050"/>
            <a:ext cx="8250900" cy="584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2400">
                <a:solidFill>
                  <a:srgbClr val="FF7502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ПОНЯТИЯ, НЕОБХОДИМЫЕ ДЛЯ РЕШЕНИЯ ЗАДАЧ НА ОПРЕДЕЛЕНИЕ ФОРМУЛЫ УГЛЕВОДОРОДА</a:t>
            </a:r>
            <a:endParaRPr sz="2400">
              <a:solidFill>
                <a:srgbClr val="FF7502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marL="457200" lvl="0" indent="-381000" algn="l" rtl="0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Clr>
                <a:srgbClr val="FF7502"/>
              </a:buClr>
              <a:buSzPts val="2400"/>
              <a:buFont typeface="Oswald"/>
              <a:buAutoNum type="arabicPeriod"/>
            </a:pPr>
            <a:r>
              <a:rPr lang="ru-RU" sz="2400" b="1">
                <a:solidFill>
                  <a:srgbClr val="FF7502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Массовая доля элемента в веществе.</a:t>
            </a:r>
            <a:endParaRPr sz="2400" b="1">
              <a:solidFill>
                <a:srgbClr val="FF7502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2400" b="1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Массовая доля элемента</a:t>
            </a:r>
            <a:r>
              <a:rPr lang="ru-RU" sz="24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— это его содержание в веществе в процентах по массе.</a:t>
            </a:r>
            <a:endParaRPr sz="2400">
              <a:solidFill>
                <a:srgbClr val="212529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24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Например, в веществе состава </a:t>
            </a:r>
            <a:r>
              <a:rPr lang="ru-RU" sz="2400" b="1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С2Н4</a:t>
            </a:r>
            <a:r>
              <a:rPr lang="ru-RU" sz="24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содержится 2 атома углерода и 4 атома водорода. </a:t>
            </a:r>
            <a:endParaRPr sz="2400">
              <a:solidFill>
                <a:srgbClr val="212529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24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Если взять 1 молекулу такого вещества, то его молекулярная масса будет равна:</a:t>
            </a:r>
            <a:endParaRPr sz="2400">
              <a:solidFill>
                <a:srgbClr val="212529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24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Мr(С2Н4) = 2 • 12 + 4 • 1 = 28 а.е.м. и там содержится 2 • 12 а.е.м. углерода.</a:t>
            </a:r>
            <a:endParaRPr sz="2400">
              <a:solidFill>
                <a:srgbClr val="212529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24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Чтобы найти </a:t>
            </a:r>
            <a:r>
              <a:rPr lang="ru-RU" sz="2400" b="1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массовую долю</a:t>
            </a:r>
            <a:r>
              <a:rPr lang="ru-RU" sz="24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углерода в этом веществе, надо его массу разделить на массу всего вещества:</a:t>
            </a:r>
            <a:endParaRPr sz="2400">
              <a:solidFill>
                <a:srgbClr val="212529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ru-RU" sz="70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ω</a:t>
            </a:r>
            <a:r>
              <a:rPr lang="ru-RU" sz="24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(C) = 12 • 2 / 28 = 0,857 или 85,7%.</a:t>
            </a:r>
            <a:endParaRPr sz="2400">
              <a:solidFill>
                <a:srgbClr val="212529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115000"/>
              </a:lnSpc>
              <a:spcBef>
                <a:spcPts val="900"/>
              </a:spcBef>
              <a:spcAft>
                <a:spcPts val="0"/>
              </a:spcAft>
              <a:buSzPts val="1800"/>
              <a:buNone/>
            </a:pPr>
            <a:endParaRPr sz="24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15bb336b0a1_0_81"/>
          <p:cNvSpPr txBox="1">
            <a:spLocks noGrp="1"/>
          </p:cNvSpPr>
          <p:nvPr>
            <p:ph type="body" idx="1"/>
          </p:nvPr>
        </p:nvSpPr>
        <p:spPr>
          <a:xfrm>
            <a:off x="264350" y="329325"/>
            <a:ext cx="8250900" cy="584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2400" b="1">
                <a:solidFill>
                  <a:srgbClr val="FF7502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2.Молекулярная и простейшая формула вещества</a:t>
            </a:r>
            <a:endParaRPr sz="2400" b="1">
              <a:solidFill>
                <a:srgbClr val="FF7502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2400" b="1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Молекулярная (истинная)</a:t>
            </a:r>
            <a:r>
              <a:rPr lang="ru-RU" sz="24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формула — формула, в которой отражается реальное число атомов каждого вида, входящих в молекулу вещества.</a:t>
            </a:r>
            <a:endParaRPr sz="2400">
              <a:solidFill>
                <a:srgbClr val="212529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24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Например, С6Н6 — истинная формула бензола.</a:t>
            </a:r>
            <a:endParaRPr sz="2400">
              <a:solidFill>
                <a:srgbClr val="212529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2400" b="1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Простейшая (эмпирическая) формула </a:t>
            </a:r>
            <a:r>
              <a:rPr lang="ru-RU" sz="24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— показывает соотношение атомов в веществе.</a:t>
            </a:r>
            <a:endParaRPr sz="2400">
              <a:solidFill>
                <a:srgbClr val="212529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ru-RU" sz="24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Молекулярная формула может совпадать с простейшей или быть кратной ей. </a:t>
            </a:r>
            <a:r>
              <a:rPr lang="ru-RU" sz="2400">
                <a:solidFill>
                  <a:srgbClr val="212529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С:Н — ПРОСТЕЙШАЯ формула бензола.</a:t>
            </a:r>
            <a:endParaRPr sz="2400">
              <a:solidFill>
                <a:srgbClr val="212529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None/>
            </a:pPr>
            <a:endParaRPr sz="2200">
              <a:solidFill>
                <a:srgbClr val="212529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ctr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2200" b="1">
                <a:solidFill>
                  <a:schemeClr val="accent2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НАПРИМЕР</a:t>
            </a:r>
            <a:endParaRPr sz="2200" b="1">
              <a:solidFill>
                <a:schemeClr val="accent2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marL="171450" lvl="0" indent="0" algn="ctr" rtl="0">
              <a:lnSpc>
                <a:spcPct val="115000"/>
              </a:lnSpc>
              <a:spcBef>
                <a:spcPts val="900"/>
              </a:spcBef>
              <a:spcAft>
                <a:spcPts val="0"/>
              </a:spcAft>
              <a:buSzPts val="1800"/>
              <a:buNone/>
            </a:pPr>
            <a:r>
              <a:rPr lang="ru-RU" sz="26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CH</a:t>
            </a:r>
            <a:r>
              <a:rPr lang="ru-RU" sz="22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3 является простейшей формулой вещества. </a:t>
            </a:r>
            <a:endParaRPr sz="2200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marL="457200" lvl="0" indent="-3683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Oswald"/>
              <a:buChar char="●"/>
            </a:pPr>
            <a:r>
              <a:rPr lang="ru-RU" sz="22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Соотношению атомов C и H, равному 1 : 3, соответствует бесчисленное количество формул: C2H6, C3H9, C4H12 и т.д., но из этого ряда только одна формула является молекулярной для данного вещества, т.е. отражающей истинное количество атомов в его молекуле. </a:t>
            </a:r>
            <a:endParaRPr sz="2200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200">
              <a:solidFill>
                <a:srgbClr val="FF7502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115000"/>
              </a:lnSpc>
              <a:spcBef>
                <a:spcPts val="900"/>
              </a:spcBef>
              <a:spcAft>
                <a:spcPts val="0"/>
              </a:spcAft>
              <a:buSzPts val="1800"/>
              <a:buNone/>
            </a:pPr>
            <a:endParaRPr sz="2400">
              <a:solidFill>
                <a:srgbClr val="FF7502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15bb336b0a1_0_161"/>
          <p:cNvSpPr txBox="1">
            <a:spLocks noGrp="1"/>
          </p:cNvSpPr>
          <p:nvPr>
            <p:ph type="body" idx="1"/>
          </p:nvPr>
        </p:nvSpPr>
        <p:spPr>
          <a:xfrm>
            <a:off x="628650" y="577325"/>
            <a:ext cx="7886700" cy="559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393700" algn="ctr" rtl="0">
              <a:lnSpc>
                <a:spcPct val="150000"/>
              </a:lnSpc>
              <a:spcBef>
                <a:spcPts val="300"/>
              </a:spcBef>
              <a:spcAft>
                <a:spcPts val="0"/>
              </a:spcAft>
              <a:buClr>
                <a:srgbClr val="212529"/>
              </a:buClr>
              <a:buSzPts val="2600"/>
              <a:buFont typeface="Oswald"/>
              <a:buChar char="●"/>
            </a:pPr>
            <a:r>
              <a:rPr lang="ru-RU" sz="26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Если в задаче даны только </a:t>
            </a:r>
            <a:r>
              <a:rPr lang="ru-RU" sz="2600" b="1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массовые доли элементов</a:t>
            </a:r>
            <a:r>
              <a:rPr lang="ru-RU" sz="26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, то в процессе решения задачи можно вычислить только </a:t>
            </a:r>
            <a:r>
              <a:rPr lang="ru-RU" sz="2600" b="1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простейшую</a:t>
            </a:r>
            <a:r>
              <a:rPr lang="ru-RU" sz="26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формулу вещества. </a:t>
            </a:r>
            <a:endParaRPr sz="2600">
              <a:solidFill>
                <a:srgbClr val="212529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marL="457200" lvl="0" indent="-39370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2600"/>
              <a:buFont typeface="Oswald"/>
              <a:buChar char="●"/>
            </a:pPr>
            <a:r>
              <a:rPr lang="ru-RU" sz="26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Для получения </a:t>
            </a:r>
            <a:r>
              <a:rPr lang="ru-RU" sz="2600" b="1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истинной</a:t>
            </a:r>
            <a:r>
              <a:rPr lang="ru-RU" sz="26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формулы в задаче обычно даются </a:t>
            </a:r>
            <a:r>
              <a:rPr lang="ru-RU" sz="2600" b="1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дополнительны</a:t>
            </a:r>
            <a:r>
              <a:rPr lang="ru-RU" sz="26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е данные — молярная масса, относительная или абсолютная плотность вещества или другие данные, с помощью которых можно определить молярную массу вещества.</a:t>
            </a:r>
            <a:endParaRPr sz="3800"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15bb336b0a1_0_241"/>
          <p:cNvSpPr txBox="1">
            <a:spLocks noGrp="1"/>
          </p:cNvSpPr>
          <p:nvPr>
            <p:ph type="body" idx="1"/>
          </p:nvPr>
        </p:nvSpPr>
        <p:spPr>
          <a:xfrm>
            <a:off x="628650" y="577325"/>
            <a:ext cx="7886700" cy="559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rPr lang="ru-RU" sz="2200" b="1">
                <a:solidFill>
                  <a:srgbClr val="FF7502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3. Относительная плотность газа Х по газу У — D по У(Х).</a:t>
            </a:r>
            <a:br>
              <a:rPr lang="ru-RU" sz="2200" b="1">
                <a:solidFill>
                  <a:srgbClr val="FF7502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</a:br>
            <a:r>
              <a:rPr lang="ru-RU" sz="22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Часто для расчетов используют </a:t>
            </a:r>
            <a:r>
              <a:rPr lang="ru-RU" sz="22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относительные плотности газов по водороду и по воздуху.</a:t>
            </a:r>
            <a:br>
              <a:rPr lang="ru-RU" sz="22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</a:br>
            <a:r>
              <a:rPr lang="ru-RU" sz="22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Относительная плотность</a:t>
            </a:r>
            <a:r>
              <a:rPr lang="ru-RU" sz="2200" b="1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D</a:t>
            </a:r>
            <a:r>
              <a:rPr lang="ru-RU" sz="22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— это величина, которая показывает, во сколько раз газ Х тяжелее газа У. Рассчитывают как отношение молярных масс газов Х и У:</a:t>
            </a:r>
            <a:br>
              <a:rPr lang="ru-RU" sz="22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</a:br>
            <a:r>
              <a:rPr lang="ru-RU" sz="22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D по У(Х) = М(Х) / М(У)</a:t>
            </a:r>
            <a:br>
              <a:rPr lang="ru-RU" sz="22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</a:br>
            <a:r>
              <a:rPr lang="ru-RU" sz="22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Относительная плотность газа Х по водороду:</a:t>
            </a:r>
            <a:br>
              <a:rPr lang="ru-RU" sz="22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</a:br>
            <a:r>
              <a:rPr lang="ru-RU" sz="2200" b="1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D по H2</a:t>
            </a:r>
            <a:r>
              <a:rPr lang="ru-RU" sz="22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= </a:t>
            </a:r>
            <a:r>
              <a:rPr lang="ru-RU" sz="2200" b="1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M(газа Х) / M(H2) = M(газа Х) / 2</a:t>
            </a:r>
            <a:br>
              <a:rPr lang="ru-RU" sz="2200" b="1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</a:br>
            <a:r>
              <a:rPr lang="ru-RU" sz="22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Воздух — это смесь газов, поэтому для него можно рассчитать только среднюю молярную массу. Её величина принята за 29 г/моль (исходя из примерного усреднённого состава).</a:t>
            </a:r>
            <a:br>
              <a:rPr lang="ru-RU" sz="22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</a:br>
            <a:r>
              <a:rPr lang="ru-RU" sz="22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Поэтому:</a:t>
            </a:r>
            <a:br>
              <a:rPr lang="ru-RU" sz="22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</a:br>
            <a:r>
              <a:rPr lang="ru-RU" sz="2200" b="1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D по возд. = М(газа Х) / 29</a:t>
            </a:r>
            <a:endParaRPr sz="2200" b="1">
              <a:solidFill>
                <a:srgbClr val="212529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marL="457200" lvl="0" indent="-34290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800"/>
              <a:buFont typeface="Oswald"/>
              <a:buChar char="●"/>
            </a:pPr>
            <a:endParaRPr sz="1800">
              <a:solidFill>
                <a:srgbClr val="212529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15bb336b0a1_0_725"/>
          <p:cNvSpPr txBox="1">
            <a:spLocks noGrp="1"/>
          </p:cNvSpPr>
          <p:nvPr>
            <p:ph type="title"/>
          </p:nvPr>
        </p:nvSpPr>
        <p:spPr>
          <a:xfrm>
            <a:off x="372300" y="207525"/>
            <a:ext cx="8229600" cy="2820600"/>
          </a:xfrm>
          <a:prstGeom prst="rect">
            <a:avLst/>
          </a:prstGeom>
          <a:solidFill>
            <a:srgbClr val="FF750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ru-RU" sz="3000" b="1">
                <a:latin typeface="Oswald"/>
                <a:ea typeface="Oswald"/>
                <a:cs typeface="Oswald"/>
                <a:sym typeface="Oswald"/>
              </a:rPr>
              <a:t>Задание: </a:t>
            </a:r>
            <a:endParaRPr sz="3000" b="1"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ru-RU" sz="3000">
                <a:latin typeface="Oswald"/>
                <a:ea typeface="Oswald"/>
                <a:cs typeface="Oswald"/>
                <a:sym typeface="Oswald"/>
              </a:rPr>
              <a:t>познакомьтесь с двумя типами задач на определение молекулярной формулы органического вещества.</a:t>
            </a:r>
            <a:endParaRPr sz="3000"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ru-RU" sz="3000">
                <a:latin typeface="Oswald"/>
                <a:ea typeface="Oswald"/>
                <a:cs typeface="Oswald"/>
                <a:sym typeface="Oswald"/>
              </a:rPr>
              <a:t>Оформите задачи в тетради!</a:t>
            </a:r>
            <a:endParaRPr sz="3000"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07" name="Google Shape;107;g15bb336b0a1_0_7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2400" y="3180525"/>
            <a:ext cx="8839200" cy="2960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15bb336b0a1_0_640"/>
          <p:cNvSpPr txBox="1">
            <a:spLocks noGrp="1"/>
          </p:cNvSpPr>
          <p:nvPr>
            <p:ph type="title"/>
          </p:nvPr>
        </p:nvSpPr>
        <p:spPr>
          <a:xfrm>
            <a:off x="570400" y="199650"/>
            <a:ext cx="8229600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ru-RU" sz="3100">
                <a:latin typeface="Oswald"/>
                <a:ea typeface="Oswald"/>
                <a:cs typeface="Oswald"/>
                <a:sym typeface="Oswald"/>
              </a:rPr>
              <a:t>Установление формул органических веществ</a:t>
            </a:r>
            <a:endParaRPr sz="3100"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ru-RU">
                <a:latin typeface="Oswald"/>
                <a:ea typeface="Oswald"/>
                <a:cs typeface="Oswald"/>
                <a:sym typeface="Oswald"/>
              </a:rPr>
              <a:t>Решение задач</a:t>
            </a:r>
            <a:endParaRPr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13" name="Google Shape;113;g15bb336b0a1_0_640"/>
          <p:cNvSpPr txBox="1">
            <a:spLocks noGrp="1"/>
          </p:cNvSpPr>
          <p:nvPr>
            <p:ph type="body" idx="1"/>
          </p:nvPr>
        </p:nvSpPr>
        <p:spPr>
          <a:xfrm>
            <a:off x="457200" y="1570249"/>
            <a:ext cx="8229600" cy="432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800"/>
              <a:buNone/>
            </a:pPr>
            <a:r>
              <a:rPr lang="ru-RU" sz="2400" b="1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ЗАДАЧА 1:</a:t>
            </a: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анализ показал, что вещество является углеводородом CxHy, в котором массовые доли углерода и водорода соответственно равны 0,8 и 0,2 (80% и 20%). Относительная плотность газа Х по водороду: DH2 = 15. 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800"/>
              <a:buNone/>
            </a:pPr>
            <a:r>
              <a:rPr lang="ru-RU" sz="2400" b="1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Определить молекулярную формулу органического вещества по данным его анализа. </a:t>
            </a:r>
            <a:endParaRPr sz="2400" b="1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None/>
            </a:pPr>
            <a:endParaRPr sz="2400" b="1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None/>
            </a:pPr>
            <a:r>
              <a:rPr lang="ru-RU" sz="2400" b="1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ЗАДАЧА 2</a:t>
            </a: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/>
            </a:r>
            <a:b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</a:b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448 мл (н. у.) газообразного предельного нециклического углеводорода сожгли, и продукты реакции пропустили через избыток известковой воды, при этом образовалось 8 г осадка. </a:t>
            </a:r>
            <a:endParaRPr sz="2400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None/>
            </a:pPr>
            <a:r>
              <a:rPr lang="ru-RU" sz="2400" b="1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Какой углеводород был взят? Определить молекулярную формулу органического вещества по данным его анализа. </a:t>
            </a:r>
            <a:endParaRPr sz="2400" b="1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None/>
            </a:pPr>
            <a:endParaRPr sz="2400" b="1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SzPts val="1800"/>
              <a:buNone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      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SzPts val="1800"/>
              <a:buNone/>
            </a:pP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791</Words>
  <Application>Microsoft Office PowerPoint</Application>
  <PresentationFormat>Экран (4:3)</PresentationFormat>
  <Paragraphs>90</Paragraphs>
  <Slides>14</Slides>
  <Notes>14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Oswald</vt:lpstr>
      <vt:lpstr>Book Antiqua</vt:lpstr>
      <vt:lpstr>Arial</vt:lpstr>
      <vt:lpstr>Simple Light</vt:lpstr>
      <vt:lpstr>Государственная бюджетная профессиональная образовательная организация Департамента Здравоохранения города Москвы Медицинский колледж №6 </vt:lpstr>
      <vt:lpstr>Презентация PowerPoint</vt:lpstr>
      <vt:lpstr>БЛИЦ-ОПРОС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Задание:  познакомьтесь с двумя типами задач на определение молекулярной формулы органического вещества. Оформите задачи в тетради!</vt:lpstr>
      <vt:lpstr>Установление формул органических веществ Решение задач</vt:lpstr>
      <vt:lpstr>Установление формул органических веществ Решение задач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Государственная бюджетная профессиональная образовательная организация Департамента Здравоохранения города Москвы Медицинский колледж №6 </dc:title>
  <dc:creator>Andres Karapetyan</dc:creator>
  <cp:lastModifiedBy>ol pash</cp:lastModifiedBy>
  <cp:revision>1</cp:revision>
  <dcterms:created xsi:type="dcterms:W3CDTF">2017-05-23T01:40:08Z</dcterms:created>
  <dcterms:modified xsi:type="dcterms:W3CDTF">2022-11-21T06:33:27Z</dcterms:modified>
</cp:coreProperties>
</file>