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F5F3-1550-4ABB-BAAE-E9A9CEEF2D01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C0228-275D-4539-978B-9DFFE3033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11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F5F3-1550-4ABB-BAAE-E9A9CEEF2D01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C0228-275D-4539-978B-9DFFE3033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503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F5F3-1550-4ABB-BAAE-E9A9CEEF2D01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C0228-275D-4539-978B-9DFFE3033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176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F5F3-1550-4ABB-BAAE-E9A9CEEF2D01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C0228-275D-4539-978B-9DFFE3033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40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F5F3-1550-4ABB-BAAE-E9A9CEEF2D01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C0228-275D-4539-978B-9DFFE3033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736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F5F3-1550-4ABB-BAAE-E9A9CEEF2D01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C0228-275D-4539-978B-9DFFE3033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60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F5F3-1550-4ABB-BAAE-E9A9CEEF2D01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C0228-275D-4539-978B-9DFFE3033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979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F5F3-1550-4ABB-BAAE-E9A9CEEF2D01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C0228-275D-4539-978B-9DFFE3033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664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F5F3-1550-4ABB-BAAE-E9A9CEEF2D01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C0228-275D-4539-978B-9DFFE3033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314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F5F3-1550-4ABB-BAAE-E9A9CEEF2D01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C0228-275D-4539-978B-9DFFE3033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385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8F5F3-1550-4ABB-BAAE-E9A9CEEF2D01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C0228-275D-4539-978B-9DFFE3033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968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8F5F3-1550-4ABB-BAAE-E9A9CEEF2D01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C0228-275D-4539-978B-9DFFE3033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46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Задание 8 ЕГЭ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Хомутова Т.П.</a:t>
            </a:r>
          </a:p>
          <a:p>
            <a:r>
              <a:rPr lang="ru-RU" dirty="0" smtClean="0"/>
              <a:t>2022-2023</a:t>
            </a:r>
          </a:p>
          <a:p>
            <a:r>
              <a:rPr lang="ru-RU" smtClean="0"/>
              <a:t>19.11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0513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Связь между подлежащим и сказуемым. Нарушение связи между подлежащим и сказуемым  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5794426"/>
              </p:ext>
            </p:extLst>
          </p:nvPr>
        </p:nvGraphicFramePr>
        <p:xfrm>
          <a:off x="838200" y="1813301"/>
          <a:ext cx="11353800" cy="5321511"/>
        </p:xfrm>
        <a:graphic>
          <a:graphicData uri="http://schemas.openxmlformats.org/drawingml/2006/table">
            <a:tbl>
              <a:tblPr/>
              <a:tblGrid>
                <a:gridCol w="5676900"/>
                <a:gridCol w="5676900"/>
              </a:tblGrid>
              <a:tr h="840951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ОШИБКА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94520">
                <a:tc>
                  <a:txBody>
                    <a:bodyPr/>
                    <a:lstStyle/>
                    <a:p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ООН объявила о решении вопроса по грузино-осетинскому конфликту.</a:t>
                      </a:r>
                      <a:b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Кресло-качалка отремонтировано.</a:t>
                      </a:r>
                      <a:b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[Все, (кто интересуется театром), знают имя Алексея Бахрушина].</a:t>
                      </a:r>
                      <a:b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3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ООН объявил о решении вопроса по грузино-осетинскому конфликту.</a:t>
                      </a:r>
                      <a:b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Кресло-качалка отремонтирована.</a:t>
                      </a:r>
                      <a:b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[Все, (кто интересуются театром), знает имя Алексея Бахрушина]</a:t>
                      </a:r>
                    </a:p>
                  </a:txBody>
                  <a:tcPr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1375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с косвенной речью. Неправильное построение предложения с косвенной речью.</a:t>
            </a:r>
            <a:br>
              <a:rPr lang="ru-RU" sz="28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6919494"/>
              </p:ext>
            </p:extLst>
          </p:nvPr>
        </p:nvGraphicFramePr>
        <p:xfrm>
          <a:off x="1270861" y="1425845"/>
          <a:ext cx="9856922" cy="5725533"/>
        </p:xfrm>
        <a:graphic>
          <a:graphicData uri="http://schemas.openxmlformats.org/drawingml/2006/table">
            <a:tbl>
              <a:tblPr/>
              <a:tblGrid>
                <a:gridCol w="4965472"/>
                <a:gridCol w="4891450"/>
              </a:tblGrid>
              <a:tr h="2164022">
                <a:tc gridSpan="2">
                  <a:txBody>
                    <a:bodyPr/>
                    <a:lstStyle/>
                    <a:p>
                      <a:pPr fontAlgn="t"/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переводе прямой речи в косвенную местоимения и глаголы в форме 1 лица следует заменить местоимениями и глаголами 3 лица.</a:t>
                      </a:r>
                      <a:b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3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585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ОШИБКА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64633">
                <a:tc>
                  <a:txBody>
                    <a:bodyPr/>
                    <a:lstStyle/>
                    <a:p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 утверждает, что он это знает, а не просто предполагает.</a:t>
                      </a:r>
                      <a:br>
                        <a:rPr lang="ru-RU" sz="3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32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 утверждает, что я это знаю, а не просто предполагаю (смешение прямой и косвенной речи).</a:t>
                      </a:r>
                    </a:p>
                  </a:txBody>
                  <a:tcPr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4819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0" dirty="0" smtClean="0">
                <a:solidFill>
                  <a:srgbClr val="444444"/>
                </a:solidFill>
                <a:effectLst/>
                <a:latin typeface="Montserrat"/>
              </a:rPr>
              <a:t> </a:t>
            </a:r>
            <a:r>
              <a:rPr lang="ru-RU" sz="31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с однородными членами. Ошибки в построении предложения с однородными членами.</a:t>
            </a:r>
            <a:br>
              <a:rPr lang="ru-RU" sz="31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Каждый из однородных членов должен быть грамматически соотнесён с общим словом.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Каждый из однородных членов должен быть лексически соотнесён с общим словом.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Если однородные члены - прилагательные или причастия, они должны быть оба в одной форме (полной или краткой).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Если перед однородными членами предполагаются разные предлоги, то их нельзя опускать.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Все однородные члены должны стоять в том же падеже, что и обобщающее слово.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Нельзя смешивать </a:t>
            </a:r>
            <a:r>
              <a:rPr lang="ru-RU" b="0" i="0" dirty="0" err="1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родо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-видовые понятия в ряду однородных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членов.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136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444444"/>
                </a:solidFill>
                <a:latin typeface="Montserrat"/>
              </a:rPr>
              <a:t> </a:t>
            </a:r>
            <a:r>
              <a:rPr lang="ru-RU" sz="28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с однородными членами. Ошибки в построении предложения с однородными членами.</a:t>
            </a:r>
            <a:br>
              <a:rPr lang="ru-RU" sz="28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 Нарушен порядок слов при использовании двойных союзов 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(Как…, так и…; не только…, но и…; если не…, то…; не столько…, сколько…; не то чтобы…, а….), повторяющихся союзов (то... то; не то... не то и др.). Части таких союзов должны стоять непосредственно рядом с однородными членами!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8. Части двойного союза постоянны, их нельзя заменять другими словами: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… но и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не…, то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как…, так 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00685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444444"/>
                </a:solidFill>
                <a:latin typeface="Montserrat"/>
              </a:rPr>
              <a:t> </a:t>
            </a:r>
            <a:r>
              <a:rPr lang="ru-RU" sz="28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с однородными членами. Ошибки в построении предложения с однородными членами.</a:t>
            </a:r>
            <a:br>
              <a:rPr lang="ru-RU" sz="28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9283964"/>
              </p:ext>
            </p:extLst>
          </p:nvPr>
        </p:nvGraphicFramePr>
        <p:xfrm>
          <a:off x="712923" y="1599942"/>
          <a:ext cx="10414860" cy="5180627"/>
        </p:xfrm>
        <a:graphic>
          <a:graphicData uri="http://schemas.openxmlformats.org/drawingml/2006/table">
            <a:tbl>
              <a:tblPr/>
              <a:tblGrid>
                <a:gridCol w="5364233"/>
                <a:gridCol w="5050627"/>
              </a:tblGrid>
              <a:tr h="25942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</a:p>
                  </a:txBody>
                  <a:tcPr marL="54392" marR="54392" marT="27196" marB="271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ОШИБКА</a:t>
                      </a:r>
                    </a:p>
                  </a:txBody>
                  <a:tcPr marL="54392" marR="54392" marT="27196" marB="271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82395"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Раскольников придумал (кого? что?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В.п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 свою теорию и восхищается (кем? чем? Т.п.) ею.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Натянуть тетиву и выстрелить из лука непросто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Книги эти интересны (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крат.форма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и хорошо иллюстрированы (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крат.форма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или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Книги эти интересные (полн. форма) и хорошо иллюстрированные (полн. форма).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Толпы людей были повсюду: на улицах, площадях, в скверах.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Жизнь крестьян изображена в произведениях русских классиков (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.): Гоголя, Тургенева, Толстого (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.).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В пакете лежали сок и фрукты: апельсины, бананы.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Можно утверждать, что настроение было главным не только для создателя стихотворения, но и для читателей.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 В Северной Африке мы наблюдали много особенностей как в природе, так и в людских нравах.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92" marR="54392" marT="27196" marB="271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Раскольников придумал и восхищается своей теорией. (глаголы сочетаются с существительными в разных падежах)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Натянуть и выстрелить из лука непросто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Книги эти интересны (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крат.форма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и хорошо иллюстрированные (полн. форма).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Толпы людей были повсюду: на улицах, площадях, скверах.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Жизнь крестьян изображена в произведениях русских классиков (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.): Гоголь, Тургенев, Толстой (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И.п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.).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В пакете лежали апельсины, сок, бананы, фрукты.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Можно утверждать, что настроение было не только главным для создателя стихотворения, но и для читателей.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 В Северной Африке мы наблюдали много особенностей как в природе, а также и в людских нравах.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(нет союза не только…, а также)</a:t>
                      </a:r>
                    </a:p>
                  </a:txBody>
                  <a:tcPr marL="54392" marR="54392" marT="27196" marB="2719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922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сложного предложения. Ошибки в построении сложного предложения.</a:t>
            </a:r>
            <a:br>
              <a:rPr lang="ru-RU" sz="32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Неверное присоединение придаточной части создаёт неоднозначность восприятия смысла предложения.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Придаточное определительное должно стоять после того слова, от которого зависит.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Придаточное изъяснительное присоединяется к главному с помощью частицы ли, выступающей в роли подчинительного союза, поэтому союз что здесь лишний.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024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сложного предложения. Ошибки в построении сложного предложения.</a:t>
            </a:r>
            <a:br>
              <a:rPr lang="ru-RU" sz="32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7138296"/>
              </p:ext>
            </p:extLst>
          </p:nvPr>
        </p:nvGraphicFramePr>
        <p:xfrm>
          <a:off x="1208868" y="1487837"/>
          <a:ext cx="9965410" cy="5303520"/>
        </p:xfrm>
        <a:graphic>
          <a:graphicData uri="http://schemas.openxmlformats.org/drawingml/2006/table">
            <a:tbl>
              <a:tblPr/>
              <a:tblGrid>
                <a:gridCol w="5155238"/>
                <a:gridCol w="4810172"/>
              </a:tblGrid>
              <a:tr h="44745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ОШИБКА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03363"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[В письме говорилось], (что в город, (которым управляет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Сквозник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Дмухановский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едет ревизор).</a:t>
                      </a:r>
                      <a:b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Перед дуэлью Печорин любуется природой, а Вернер спрашивает, (написал ли он своё завещание).</a:t>
                      </a:r>
                      <a:b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[В письме говорилось], (что в город едет ревизор), (которым управляет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Сквозник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Дмухановский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(при таком построении предложения создаётся впечатление, что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Сквозник-Дмухановский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управляет ревизором, а не городом)</a:t>
                      </a:r>
                      <a:b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Перед дуэлью Печорин любуется природой, а Вернер спрашивает, (что написал ли он своё завещание).</a:t>
                      </a:r>
                    </a:p>
                  </a:txBody>
                  <a:tcPr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7941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Формы существительного с предлогом. Неправильное употребление падежной формы сущ. и мест. с предлогом и без.</a:t>
            </a:r>
            <a:br>
              <a:rPr lang="ru-RU" sz="28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Предлоги СОГЛАСНО, ВОПРЕКИ, БЛАГОДАРЯ, СООБРАЗНО, НАПЕРЕРЕЗ, ПОДОБНО употребляются только с Д. п. (кому? чему?)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Предлог ПО в значении «после чего-либо, в результате чего-либо» употребляется с П. п. (по ком? чём?)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меру, в силу, в течение, в продолжение, в заключение, по причине, по завершении, наподобие, посредством+ </a:t>
            </a:r>
            <a:r>
              <a:rPr lang="ru-RU" b="0" i="0" dirty="0" err="1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существительного.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Если требуются разные предлоги с разными существительными, они должны быть использованы. Пропуск предлогов в таких случаях недопустим.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Предлоги в - из, на - 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47293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существительного с предлогом. Неправильное употребление падежной формы сущ. и мест. с предлогом и без.</a:t>
            </a:r>
            <a:br>
              <a:rPr lang="ru-RU" sz="28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0063947"/>
              </p:ext>
            </p:extLst>
          </p:nvPr>
        </p:nvGraphicFramePr>
        <p:xfrm>
          <a:off x="1084877" y="1332853"/>
          <a:ext cx="10268922" cy="4835471"/>
        </p:xfrm>
        <a:graphic>
          <a:graphicData uri="http://schemas.openxmlformats.org/drawingml/2006/table">
            <a:tbl>
              <a:tblPr/>
              <a:tblGrid>
                <a:gridCol w="5134461"/>
                <a:gridCol w="5134461"/>
              </a:tblGrid>
              <a:tr h="60443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ОШИБКА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31037">
                <a:tc>
                  <a:txBody>
                    <a:bodyPr/>
                    <a:lstStyle/>
                    <a:p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 Вопреки (кому? чему?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Д.п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 обстоятельствам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благодаря (кому? чему?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Д.п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 старанию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окончании срока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истечении срока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прибытии поезда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приезде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в город – из города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 Вопреки (кого? чего?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 обстоятельств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благодаря (кого? чего?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 старания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окончанию срока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истечению срока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прибытию поезда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приезду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 города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88280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Глагольные формы. Нарушение видовременной соотнесенности глагольных форм.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7335736"/>
              </p:ext>
            </p:extLst>
          </p:nvPr>
        </p:nvGraphicFramePr>
        <p:xfrm>
          <a:off x="1627321" y="1828800"/>
          <a:ext cx="8421554" cy="3223895"/>
        </p:xfrm>
        <a:graphic>
          <a:graphicData uri="http://schemas.openxmlformats.org/drawingml/2006/table">
            <a:tbl>
              <a:tblPr/>
              <a:tblGrid>
                <a:gridCol w="4210777"/>
                <a:gridCol w="4210777"/>
              </a:tblGrid>
              <a:tr h="69405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ОШИБКА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55679">
                <a:tc>
                  <a:txBody>
                    <a:bodyPr/>
                    <a:lstStyle/>
                    <a:p>
                      <a:r>
                        <a:rPr lang="ru-RU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Сестра прочитала книгу и пересказала ее брату.</a:t>
                      </a:r>
                      <a:br>
                        <a:rPr lang="ru-RU" sz="3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3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Сестра читает книгу и пересказала ее брату.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0786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28600" algn="ctr">
              <a:spcBef>
                <a:spcPts val="1000"/>
              </a:spcBef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Алгоритм выполнения задания 8</a:t>
            </a:r>
            <a:b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Для правильного выполнения задания 8 нужно научиться видеть слова-маркеры.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Как и в других заданиях информация сгруппирована по названиям ошибок. Во-первых, вам необходимо выучить и понимать все термины, встречающиеся в задании. Например, знать, что такое приложение и как оно выглядит. Важно уметь различать причастный и деепричастный обороты, а также знать правильное их построение, находить однородные члены и двойные союзы, находить подлежащее и сказуемое и проверять их на правильность связи, знать глагольное управление и предложно-падежное управление.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6612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глаголов. Нарушение управления.</a:t>
            </a:r>
            <a:r>
              <a:rPr lang="ru-RU" b="1" i="0" dirty="0" smtClean="0">
                <a:solidFill>
                  <a:srgbClr val="444444"/>
                </a:solidFill>
                <a:effectLst/>
                <a:latin typeface="Montserrat"/>
              </a:rPr>
              <a:t/>
            </a:r>
            <a:br>
              <a:rPr lang="ru-RU" b="1" i="0" dirty="0" smtClean="0">
                <a:solidFill>
                  <a:srgbClr val="444444"/>
                </a:solidFill>
                <a:effectLst/>
                <a:latin typeface="Montserrat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6725062"/>
              </p:ext>
            </p:extLst>
          </p:nvPr>
        </p:nvGraphicFramePr>
        <p:xfrm>
          <a:off x="991889" y="1690687"/>
          <a:ext cx="9670944" cy="4338153"/>
        </p:xfrm>
        <a:graphic>
          <a:graphicData uri="http://schemas.openxmlformats.org/drawingml/2006/table">
            <a:tbl>
              <a:tblPr/>
              <a:tblGrid>
                <a:gridCol w="4835472"/>
                <a:gridCol w="4835472"/>
              </a:tblGrid>
              <a:tr h="157751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ОШИБКА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60643">
                <a:tc>
                  <a:txBody>
                    <a:bodyPr/>
                    <a:lstStyle/>
                    <a:p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 всегда уделял внимание своему здоровью.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 всегда уделял внимание на свое здоровье.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74854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ГРАММАТИЧЕСКИЕ ОШИБКИ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A) нарушение связи между подлежащим и сказуемым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неправильное построение предложения с косвенной речью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B) нарушение в построении предложения с причастным оборотом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Г) нарушение в построении предложения с несогласованным приложением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Д) неправильное употребление падежной формы местоимения с предлогом.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4771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1) В журнале «Юности» была впервые опубликована повесть Б. Васильева «А зори здесь тихие».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2) Мы знаем писателей, благодаря которых оживают страницы истории.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3) Романы Толстого и Достоевского инсценировались кинорежиссерами США, Франции, Италии, Японии.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4) Нравственные, этические нормы должны быть переняты нами из опыта великих мастеров прошлого.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5) Александр Николаевич Островский — знаменитый русский писатель и драматург, оказавший значительное влияние на развитие национального театра.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6) В «Песне про купца Калашникова» М.Ю. Лермонтова отражены поэтические размышления не столько об эпохе Ивана Грозного, сколько о своей современности, о правах человеческой личности.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7) Всем с детства знакома история </a:t>
            </a:r>
            <a:r>
              <a:rPr lang="ru-RU" b="0" i="0" dirty="0" err="1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Маугли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воспитанного волчьей стаей и сражающемся с тигром </a:t>
            </a:r>
            <a:r>
              <a:rPr lang="ru-RU" b="0" i="0" dirty="0" err="1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Шерханом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8) Никто из декабристов не ожидали никаких милостей от царя.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9) Тарас Бульба сказал сыновьям, что «поедете в Запорожскую Сечь и будете сражаться с ляхами».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3461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89712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043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8166" y="27213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 </a:t>
            </a: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ГРАММАТИЧЕСКИЕ ОШИБКИ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нарушение связи между подлежащим и сказуемым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ошибка в построении предложения с однородными членами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неправильное построение предложения с косвенной речью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Г) нарушение в построении предложения с причастным оборотом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Д) нарушение в построении предложения с несогласованным приложением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8476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Предложения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41342"/>
            <a:ext cx="10515600" cy="473562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1) Мистер Томпсон спросил, правильно ли я понял то, что вы сказали. 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2) Мы пригласили на этот праздник людей, интересующимся нашим проектом. 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3) Человек должен быть не только добрым и отзывчивым, а также справедливым и честным, хоть это и бывает сложно. 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4) Присутствующие в зале зрители заметили, что актер, играющий главную роль, перепутал текст. 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5) Многие из тех, кто имели некоторые причины интересоваться его судьбой, слишком мало могли узнать о нем за всё это время 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6) Читая интересную книгу, возникает непреодолимое желание встретиться с главными героями. 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7) Согласно подсчетов в этом городе проживает миллион человек. 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8) Недавно в журнале “Андромеде” я прочитал интереснейшую статью о новом созвездии, открытом учеными. 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9) В романе “Обломов” главным героем является не только Илья Ильич, но и его лень. 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1388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53128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42031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 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ГРАММАТИЧЕСКИЕ ОШИБКИ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нарушение связи между подлежащим и сказуемым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нарушение в построении предложения с несогласованным приложением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Неправильное употребление падежной формы сущ. и мест. с предлогом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Г) нарушение в построении предложения с причастным оборотом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Д) ошибка в построении предложения с однородными членами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2386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1) Согласно результатов экзаменов он был лучшим не только в классе, но и во всей школе.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2) Он умел говорить не только по-английски, но и писать статьи по-немецки.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3) Он спросил, что смогу ли я помочь ему в этом нелегком деле.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4) Прочитанная книга на досуге не только дает человеку новые знания, но и заставляет задуматься о серьезных вопросах и воспитывает душу.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5) Многие из тех, кто бывал в прекрасных Тбилиси, были поражены красотой местных пейзажей.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6) Все, кто участвовал в конкурсе, получили памятные подарки.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7) Хотя он знал все ответы на поставленные преподавателем вопросы, но не смог сформулировать свои мысли правильно.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8) Те, кто пропустят пощечину и не вызовет на дуэль, </a:t>
            </a:r>
            <a:r>
              <a:rPr lang="ru-RU" b="0" i="0" dirty="0" err="1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подлецы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9) По прибытии в Барселону он первым делом осмотрел местные пляжи.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7343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85142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216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0" dirty="0" smtClean="0">
                <a:solidFill>
                  <a:srgbClr val="444444"/>
                </a:solidFill>
                <a:effectLst/>
                <a:latin typeface="Montserrat"/>
              </a:rPr>
              <a:t> </a:t>
            </a:r>
            <a:r>
              <a:rPr lang="ru-RU" sz="31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Несогласованное приложение. Нарушение построения предложения с несогласованным приложением.</a:t>
            </a:r>
            <a:br>
              <a:rPr lang="ru-RU" sz="31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0" dirty="0" smtClean="0">
                <a:solidFill>
                  <a:srgbClr val="B831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определение, выраженное существительным, название газет, журналов, картин, книг, географических объектов и т.д. Озеро (какое?) Байкал. Определяемое слово (от него задается вопрос к приложению) и приложение дают разные обозначения одного и того же предмета.</a:t>
            </a:r>
          </a:p>
          <a:p>
            <a:r>
              <a:rPr lang="ru-RU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помнить:</a:t>
            </a:r>
            <a:endParaRPr lang="ru-RU" b="0" i="0" dirty="0" smtClean="0">
              <a:solidFill>
                <a:srgbClr val="44444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Несогласованное приложение стоит в именительном падеже независимо от того, в каком падеже определяемое слово (Озеро (И.П.) Байкал (И.П.), озера (Р.П.) Байкал (И.П.), озеру (Д.П.) Байкал (И.П.)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83623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 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ГРАММАТИЧЕСКИЕ ОШИБКИ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неправильное употребление падежной формы сущ. и мест. с предлогом и без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нарушение </a:t>
            </a:r>
            <a:r>
              <a:rPr lang="ru-RU" b="0" i="0" dirty="0" err="1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видо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-временной соотнесенности глагольных форм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нарушение связи между подлежащим и сказуемым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Г) нарушение в построении предложения с причастным оборотом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Д) ошибка в построении предложения с однородными членами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6032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1) Ученые выяснили, что не только люди, но и животные способны распознавать свое отражение в зеркале.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2) Калитин заявил, что я не согласен с обвинениями, выдвинутыми в мой адрес.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3) Вася был очень голодным и жадно смотрел на стол, облизывая ложку, поскольку приготовленная каша мамой еще не остыла,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4) Хорошо отдохнув, он вернулся с деревни в город.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5) На минуту Арсений остановился, задержал дыхание и идет дальше.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6) Никто из проживающих точно не скажут, когда будет горячая вода.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7) В фильме “Зеркало” Тарковский хотел показать всю сложность человеческой души.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8) Многие из тех, кого вы знаете, знакомы с этим загадочным человеком.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9) Он любил и интересовался искусством с самого раннего детства, поэтому был частым посетителем музея.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0549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45639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9464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 </a:t>
            </a: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ГРАММАТИЧЕСКИЕ ОШИБКИ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неправильное построение предложения с деепричастным оборотом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ошибка в построении сложного (сложноподчиненного) предложения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нарушение в построении предложения с причастным оборотом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Г) ошибка в построении предложения с однородными членами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Д) нарушение управления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Montserrat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59612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1) Прочитав статью, я стал еще больше гордиться за свою школу.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2) В журнале “Литературный мир” недавно появилась статья о творчестве великого поэта С. Есенина.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3) Он спросил, что знаю ли я, где можно купить роман “Война и мир”.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4) Прочитав книгу, мне стало грустно.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5) Если бы не чувство привязанности к этой капризной особе, то я бы давно уже отправился в кругосветное путешествие.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6) Жители Курильских островов до сих пор не могут оправиться после цунами, </a:t>
            </a:r>
            <a:r>
              <a:rPr lang="ru-RU" b="0" i="0" dirty="0" err="1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обрушевшейся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прошлом месяце.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7) На праздник пришли все учащиеся, преподаватели, родители и дети.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8) Вопреки несбывшимся желаниям он твердо верил в то, что на его улице когда-нибудь будет праздник.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9) Пересмотрев огромное количество шедевров кинематографа, Ежевикин решил, что его призвание – режиссура.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450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43671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7075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4329658"/>
              </p:ext>
            </p:extLst>
          </p:nvPr>
        </p:nvGraphicFramePr>
        <p:xfrm>
          <a:off x="1239865" y="1937287"/>
          <a:ext cx="9159498" cy="4332631"/>
        </p:xfrm>
        <a:graphic>
          <a:graphicData uri="http://schemas.openxmlformats.org/drawingml/2006/table">
            <a:tbl>
              <a:tblPr/>
              <a:tblGrid>
                <a:gridCol w="4655470"/>
                <a:gridCol w="4504028"/>
              </a:tblGrid>
              <a:tr h="58359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ОШИБКА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47446"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 встретились, отъехав от города Сочи несколько километров.</a:t>
                      </a:r>
                      <a:b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кинофильме «Война и мир» С. Бондарчук прекрасно сыграл Пьера Безухова.</a:t>
                      </a:r>
                      <a:b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«Войне и мире» С. Бондарчук прекрасно сыграл Пьера Безухова.</a:t>
                      </a:r>
                      <a:b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 встретились, отъехав от города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Сочей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несколько километров.</a:t>
                      </a:r>
                      <a:b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кинофильме «Войне и мире» С. Бондарчук прекрасно сыграл Пьера Безухова.</a:t>
                      </a:r>
                    </a:p>
                  </a:txBody>
                  <a:tcPr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3973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с причастным оборотом. Нарушение в построении предложения с причастным оборотом.</a:t>
            </a:r>
            <a:br>
              <a:rPr lang="ru-RU" sz="28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Причастие с определяемым словом должно быть согласовано в роде, числе и падеже.</a:t>
            </a:r>
          </a:p>
          <a:p>
            <a:r>
              <a:rPr lang="ru-RU" sz="32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Определяемое слово не должно входить в причастный оборот.</a:t>
            </a:r>
          </a:p>
          <a:p>
            <a:r>
              <a:rPr lang="ru-RU" sz="32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должно быть замены действительного причастия на страдательное.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8191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с причастным оборотом. Нарушение в построении предложения с причастным оборотом.</a:t>
            </a:r>
            <a:br>
              <a:rPr lang="ru-RU" sz="28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7103379"/>
              </p:ext>
            </p:extLst>
          </p:nvPr>
        </p:nvGraphicFramePr>
        <p:xfrm>
          <a:off x="1425844" y="1363851"/>
          <a:ext cx="9927956" cy="5445908"/>
        </p:xfrm>
        <a:graphic>
          <a:graphicData uri="http://schemas.openxmlformats.org/drawingml/2006/table">
            <a:tbl>
              <a:tblPr/>
              <a:tblGrid>
                <a:gridCol w="5008785"/>
                <a:gridCol w="4919171"/>
              </a:tblGrid>
              <a:tr h="660548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ПРАВИЛЬНО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ОШИБКА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28428">
                <a:tc>
                  <a:txBody>
                    <a:bodyPr/>
                    <a:lstStyle/>
                    <a:p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Мы гордимся нашими футболистами (Т.П.), победившими (Т.П.) английскую команду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Оладьи, приготовленные мамой, были необыкновенно вкусны.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Задание, выполняемое нами, не вызывает особых затруднений.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Мы гордимся нашими футболистами (Т.П.), победивших (Р.П.) английскую команду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Приготовленные оладьи мамой были необыкновенно вкусны.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Задание, выполняющееся нами, не вызывает особых затруднений.</a:t>
                      </a:r>
                    </a:p>
                  </a:txBody>
                  <a:tcPr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3257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с деепричастным оборотом. Неправильное построение предложения с деепричастным оборотом.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Деепричастие обозначает дополнительное действие, которое совершает подлежащее. Деепричастие в предложении можно заменить однородным сказуемым. (Улыбаясь, он шел по улице. – Он шел по улице и улыбался).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Деепричастный оборот не употребляется, если действие, выраженное сказуемым, и действие, выраженное деепричастием, относятся к разным лицам.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Деепричастный оборот не употребляется в безличном предложении, если в нём сказуемое выражено не инфинитивом.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Деепричастный оборот не употребляется, если сказуемое выражено кратким страдательным причастием.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791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с деепричастным оборотом. Неправильное построение предложения с деепричастным оборотом.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0325501"/>
              </p:ext>
            </p:extLst>
          </p:nvPr>
        </p:nvGraphicFramePr>
        <p:xfrm>
          <a:off x="1317356" y="1690688"/>
          <a:ext cx="10036444" cy="4105678"/>
        </p:xfrm>
        <a:graphic>
          <a:graphicData uri="http://schemas.openxmlformats.org/drawingml/2006/table">
            <a:tbl>
              <a:tblPr/>
              <a:tblGrid>
                <a:gridCol w="5086162"/>
                <a:gridCol w="4950282"/>
              </a:tblGrid>
              <a:tr h="63164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ОШИБКА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74035">
                <a:tc>
                  <a:txBody>
                    <a:bodyPr/>
                    <a:lstStyle/>
                    <a:p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Когда я подъезжал к городу, начался сильный ветер.</a:t>
                      </a:r>
                      <a:b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Когда я приехал в Москву, мне стало грустно.</a:t>
                      </a:r>
                      <a:b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Когда я сдал экзамены, меня приняли в вуз.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Подъезжая к городу, начался сильный ветер. (ветер не может подъезжать к городу)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Приехав в Москву, мне стало грустно.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Сдав экзамены, я был принят в вуз (кем-то принят).</a:t>
                      </a:r>
                    </a:p>
                  </a:txBody>
                  <a:tcPr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2097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Связь между подлежащим и сказуемым. Нарушение связи между подлежащим и сказуемым  </a:t>
            </a:r>
            <a:br>
              <a:rPr lang="ru-RU" sz="28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Род сложносокращённых слов определяется по ключевому слову: ООН – Организация Объединённых Наций (организация – главное слово в ж. р.)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Сказуемое согласуется с первым (главным) словом сложного существительного.</a:t>
            </a:r>
          </a:p>
          <a:p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В главной и придаточной частях сложного предложения подлежащее и сказуемое должны быть согласованы в числе: все (те) + сказуемое во </a:t>
            </a:r>
            <a:r>
              <a:rPr lang="ru-RU" b="0" i="0" dirty="0" err="1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., кто (тот) + сказуемое в </a:t>
            </a:r>
            <a:r>
              <a:rPr lang="ru-RU" b="0" i="0" dirty="0" err="1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19638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1046</Words>
  <Application>Microsoft Office PowerPoint</Application>
  <PresentationFormat>Широкоэкранный</PresentationFormat>
  <Paragraphs>130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1" baseType="lpstr">
      <vt:lpstr>Arial</vt:lpstr>
      <vt:lpstr>Calibri</vt:lpstr>
      <vt:lpstr>Calibri Light</vt:lpstr>
      <vt:lpstr>Montserrat</vt:lpstr>
      <vt:lpstr>Times New Roman</vt:lpstr>
      <vt:lpstr>Тема Office</vt:lpstr>
      <vt:lpstr>Задание 8 ЕГЭ</vt:lpstr>
      <vt:lpstr>Алгоритм выполнения задания 8 </vt:lpstr>
      <vt:lpstr> Несогласованное приложение. Нарушение построения предложения с несогласованным приложением. </vt:lpstr>
      <vt:lpstr>Презентация PowerPoint</vt:lpstr>
      <vt:lpstr>Предложения с причастным оборотом. Нарушение в построении предложения с причастным оборотом. </vt:lpstr>
      <vt:lpstr>Предложения с причастным оборотом. Нарушение в построении предложения с причастным оборотом. </vt:lpstr>
      <vt:lpstr>Предложения с деепричастным оборотом. Неправильное построение предложения с деепричастным оборотом. </vt:lpstr>
      <vt:lpstr>Предложения с деепричастным оборотом. Неправильное построение предложения с деепричастным оборотом. </vt:lpstr>
      <vt:lpstr>Связь между подлежащим и сказуемым. Нарушение связи между подлежащим и сказуемым   </vt:lpstr>
      <vt:lpstr>Связь между подлежащим и сказуемым. Нарушение связи между подлежащим и сказуемым  </vt:lpstr>
      <vt:lpstr>Предложения с косвенной речью. Неправильное построение предложения с косвенной речью. </vt:lpstr>
      <vt:lpstr> Предложения с однородными членами. Ошибки в построении предложения с однородными членами. </vt:lpstr>
      <vt:lpstr> Предложения с однородными членами. Ошибки в построении предложения с однородными членами. </vt:lpstr>
      <vt:lpstr> Предложения с однородными членами. Ошибки в построении предложения с однородными членами. </vt:lpstr>
      <vt:lpstr>Построение сложного предложения. Ошибки в построении сложного предложения. </vt:lpstr>
      <vt:lpstr>Построение сложного предложения. Ошибки в построении сложного предложения. </vt:lpstr>
      <vt:lpstr>Формы существительного с предлогом. Неправильное употребление падежной формы сущ. и мест. с предлогом и без. </vt:lpstr>
      <vt:lpstr>Формы существительного с предлогом. Неправильное употребление падежной формы сущ. и мест. с предлогом и без. </vt:lpstr>
      <vt:lpstr>Глагольные формы. Нарушение видовременной соотнесенности глагольных форм. </vt:lpstr>
      <vt:lpstr>Управление глаголов. Нарушение управления. </vt:lpstr>
      <vt:lpstr> 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  </vt:lpstr>
      <vt:lpstr>Предложения</vt:lpstr>
      <vt:lpstr>ответы</vt:lpstr>
      <vt:lpstr> 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  </vt:lpstr>
      <vt:lpstr>Предложения</vt:lpstr>
      <vt:lpstr>Ответы</vt:lpstr>
      <vt:lpstr>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  </vt:lpstr>
      <vt:lpstr>Предложения</vt:lpstr>
      <vt:lpstr>ответы</vt:lpstr>
      <vt:lpstr>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  </vt:lpstr>
      <vt:lpstr>Предложения</vt:lpstr>
      <vt:lpstr>ответы</vt:lpstr>
      <vt:lpstr>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  </vt:lpstr>
      <vt:lpstr>Предложения</vt:lpstr>
      <vt:lpstr>ответы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8 ЕГЭ</dc:title>
  <dc:creator>1</dc:creator>
  <cp:lastModifiedBy>1</cp:lastModifiedBy>
  <cp:revision>5</cp:revision>
  <dcterms:created xsi:type="dcterms:W3CDTF">2022-11-12T05:37:19Z</dcterms:created>
  <dcterms:modified xsi:type="dcterms:W3CDTF">2022-11-12T06:16:21Z</dcterms:modified>
</cp:coreProperties>
</file>