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0A09B-67F9-4577-8729-3416BBCA1FF3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7E1BE7C-EBB6-4061-8B04-4EA39BC1B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67987-0B08-4F1F-9E1C-0538F7D0134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8F7A3-AFD1-4844-B81A-41DAC3CB2329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7CEA-95A3-4BD2-A395-BDE5EA715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2039-CAA5-4C29-9A98-1572E6686917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9D282-07AB-491B-B604-B917157E0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8D3FA-E181-4307-A39F-64AC9BA84F38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34CE1-3D78-4CAE-86CB-9C6B3B9EC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45F65-AECF-44EF-8E72-A3A8FE190217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85211-AD14-4F8C-BED2-023998553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C359-03D0-4DAF-A40D-34FA35673499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4DB44-4E7A-4B44-A437-9E3351329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5F149-435C-4184-B053-2342C8F30371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DAED9-3300-4213-829C-D3834ADFD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9506-1342-4313-8B63-C36FE85641FB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2076-0F6E-4129-923B-468E4DC4C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E6668-A485-48C6-8097-B6C145E17643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9526D-73FF-4AD1-9616-FC7301716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B890B-DD46-43B3-9C56-3BF6E19AA224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2EDF3-36E2-42B1-96B7-E0CF4E131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F6A5F-AC57-47A5-B2E9-F5F5AE5C6115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C7377-6068-4F73-B20C-D4D4837B6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D6262-8066-46D1-9FF7-82980E17944C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806CA-8EB8-4939-9E0F-8D8D168FD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6730BC-EC7D-41C8-81DF-8F1143750982}" type="datetimeFigureOut">
              <a:rPr lang="ru-RU"/>
              <a:pPr>
                <a:defRPr/>
              </a:pPr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A333BF-B6F8-4451-A68A-4EEC7119C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21%20&#1084;&#1072;&#1088;&#1090;&#1072;%202011\&#1093;&#1091;&#1076;&#1086;&#1078;&#1085;&#1080;&#1082;\kazoo%202.wav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10" Type="http://schemas.openxmlformats.org/officeDocument/2006/relationships/image" Target="../media/image2.jpeg"/><Relationship Id="rId4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dgecon.narod.ru/listva/album/slides/09dgecon46_0095.jpg" TargetMode="External"/><Relationship Id="rId13" Type="http://schemas.openxmlformats.org/officeDocument/2006/relationships/image" Target="../media/image13.gif"/><Relationship Id="rId3" Type="http://schemas.openxmlformats.org/officeDocument/2006/relationships/hyperlink" Target="http://www.cyberpr.ru/art.png" TargetMode="External"/><Relationship Id="rId7" Type="http://schemas.openxmlformats.org/officeDocument/2006/relationships/hyperlink" Target="http://tritroichki.narod.ru/bird/bird33.gif" TargetMode="External"/><Relationship Id="rId12" Type="http://schemas.openxmlformats.org/officeDocument/2006/relationships/image" Target="../media/image15.png"/><Relationship Id="rId2" Type="http://schemas.openxmlformats.org/officeDocument/2006/relationships/hyperlink" Target="http://nevseoboi.com.ua/uploads/posts/2010-05/1275065014_hj003_350a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alviv.okis.ru/file/alviv/thumbpersonaj044.gif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://www.artsklad.ru/UserFiles/Image/big/jpeg/820_1.jpg" TargetMode="External"/><Relationship Id="rId10" Type="http://schemas.openxmlformats.org/officeDocument/2006/relationships/hyperlink" Target="http://it-n.ru/communities.aspx?cat_no=200752&amp;lib_no=231990&amp;tmpl=lib" TargetMode="External"/><Relationship Id="rId4" Type="http://schemas.openxmlformats.org/officeDocument/2006/relationships/hyperlink" Target="http://www.openclipart.org/image/250px/svg_to_png/valessiobrito_Aquarela_Colors.png" TargetMode="External"/><Relationship Id="rId9" Type="http://schemas.openxmlformats.org/officeDocument/2006/relationships/hyperlink" Target="http://parkov3.narod.ru/new_sound/cartoon.ra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"/>
          <p:cNvSpPr>
            <a:spLocks noChangeArrowheads="1"/>
          </p:cNvSpPr>
          <p:nvPr/>
        </p:nvSpPr>
        <p:spPr bwMode="auto">
          <a:xfrm>
            <a:off x="3000364" y="1500174"/>
            <a:ext cx="3857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entury Gothic" pitchFamily="34" charset="0"/>
                <a:cs typeface="Arial" charset="0"/>
              </a:rPr>
              <a:t>Дидактическая игра </a:t>
            </a:r>
            <a:endParaRPr lang="en-US" b="1" dirty="0">
              <a:latin typeface="Century Gothic" pitchFamily="34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2714620"/>
            <a:ext cx="4000528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prstMaterial="metal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  <a:cs typeface="Arial" charset="0"/>
              </a:rPr>
              <a:t>Цветные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  <a:cs typeface="Arial" charset="0"/>
              </a:rPr>
              <a:t> вопросы </a:t>
            </a:r>
            <a:endParaRPr lang="ru-RU" sz="5400" b="1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5" name="Штриховая стрелка вправо 4">
            <a:hlinkClick r:id="" action="ppaction://hlinkshowjump?jump=nextslide"/>
          </p:cNvPr>
          <p:cNvSpPr/>
          <p:nvPr/>
        </p:nvSpPr>
        <p:spPr>
          <a:xfrm>
            <a:off x="7715272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2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215342" y="285728"/>
            <a:ext cx="500062" cy="500062"/>
          </a:xfrm>
          <a:prstGeom prst="mathMultiply">
            <a:avLst/>
          </a:prstGeom>
          <a:blipFill>
            <a:blip r:embed="rId2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Текст 12"/>
          <p:cNvSpPr>
            <a:spLocks noGrp="1"/>
          </p:cNvSpPr>
          <p:nvPr>
            <p:ph type="body" sz="half" idx="2"/>
          </p:nvPr>
        </p:nvSpPr>
        <p:spPr>
          <a:xfrm>
            <a:off x="500063" y="714375"/>
            <a:ext cx="8258175" cy="5929313"/>
          </a:xfrm>
          <a:solidFill>
            <a:schemeClr val="bg1">
              <a:alpha val="56078"/>
            </a:schemeClr>
          </a:solidFill>
        </p:spPr>
        <p:txBody>
          <a:bodyPr/>
          <a:lstStyle/>
          <a:p>
            <a:pPr algn="just" eaLnBrk="1" hangingPunct="1"/>
            <a:r>
              <a:rPr lang="ru-RU" sz="1800" b="1" dirty="0" smtClean="0">
                <a:latin typeface="Arial" charset="0"/>
                <a:cs typeface="Arial" charset="0"/>
              </a:rPr>
              <a:t>	</a:t>
            </a:r>
          </a:p>
          <a:p>
            <a:pPr algn="just" eaLnBrk="1" hangingPunct="1"/>
            <a:endParaRPr lang="ru-RU" sz="1800" b="1" dirty="0" smtClean="0">
              <a:latin typeface="Arial" charset="0"/>
              <a:cs typeface="Arial" charset="0"/>
            </a:endParaRPr>
          </a:p>
          <a:p>
            <a:pPr algn="just" eaLnBrk="1" hangingPunct="1"/>
            <a:r>
              <a:rPr lang="ru-RU" sz="2400" b="1" dirty="0" smtClean="0">
                <a:latin typeface="Century Gothic" pitchFamily="34" charset="0"/>
                <a:cs typeface="Arial" charset="0"/>
              </a:rPr>
              <a:t>Детям предлагается ответить на «цветные </a:t>
            </a:r>
            <a:r>
              <a:rPr lang="ru-RU" sz="2400" b="1" smtClean="0">
                <a:latin typeface="Century Gothic" pitchFamily="34" charset="0"/>
                <a:cs typeface="Arial" charset="0"/>
              </a:rPr>
              <a:t>вопросы</a:t>
            </a:r>
            <a:r>
              <a:rPr lang="ru-RU" sz="2400" b="1" smtClean="0">
                <a:latin typeface="Century Gothic" pitchFamily="34" charset="0"/>
                <a:cs typeface="Arial" charset="0"/>
              </a:rPr>
              <a:t>» </a:t>
            </a:r>
            <a:r>
              <a:rPr lang="ru-RU" sz="2400" b="1" smtClean="0">
                <a:latin typeface="Century Gothic" pitchFamily="34" charset="0"/>
                <a:cs typeface="Arial" charset="0"/>
              </a:rPr>
              <a:t>для </a:t>
            </a:r>
            <a:r>
              <a:rPr lang="ru-RU" sz="2400" b="1" smtClean="0">
                <a:latin typeface="Century Gothic" pitchFamily="34" charset="0"/>
                <a:cs typeface="Arial" charset="0"/>
              </a:rPr>
              <a:t>того, </a:t>
            </a:r>
            <a:r>
              <a:rPr lang="ru-RU" sz="2400" b="1" dirty="0" smtClean="0">
                <a:latin typeface="Century Gothic" pitchFamily="34" charset="0"/>
                <a:cs typeface="Arial" charset="0"/>
              </a:rPr>
              <a:t>чтобы  художник создал картину. </a:t>
            </a:r>
          </a:p>
          <a:p>
            <a:pPr algn="just" eaLnBrk="1" hangingPunct="1"/>
            <a:r>
              <a:rPr lang="ru-RU" sz="2400" b="1" dirty="0" smtClean="0">
                <a:latin typeface="Century Gothic" pitchFamily="34" charset="0"/>
                <a:cs typeface="Arial" charset="0"/>
              </a:rPr>
              <a:t>	На палитре находится прозрачный овал, который служит триггером для появления вопроса и вариантов ответа.</a:t>
            </a:r>
          </a:p>
          <a:p>
            <a:pPr algn="just" eaLnBrk="1" hangingPunct="1"/>
            <a:r>
              <a:rPr lang="ru-RU" sz="2400" b="1" dirty="0" smtClean="0">
                <a:latin typeface="Century Gothic" pitchFamily="34" charset="0"/>
                <a:cs typeface="Arial" charset="0"/>
              </a:rPr>
              <a:t>	При нажатии на кнопку правильного ответа, цвет заливки фигуры меняется на розовый, возникает новый фрагмент картины, соответствующий цвету на палитре. </a:t>
            </a:r>
          </a:p>
          <a:p>
            <a:pPr algn="just" eaLnBrk="1" hangingPunct="1"/>
            <a:r>
              <a:rPr lang="ru-RU" sz="2400" b="1" dirty="0" smtClean="0">
                <a:latin typeface="Century Gothic" pitchFamily="34" charset="0"/>
                <a:cs typeface="Arial" charset="0"/>
              </a:rPr>
              <a:t>              Если выбрана кнопка с неправильным ответом, надпись исчезает.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428625" y="714375"/>
            <a:ext cx="792956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Аннотация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триховая стрелка вправо 4">
            <a:hlinkClick r:id="" action="ppaction://hlinkshowjump?jump=nextslide"/>
          </p:cNvPr>
          <p:cNvSpPr/>
          <p:nvPr/>
        </p:nvSpPr>
        <p:spPr>
          <a:xfrm>
            <a:off x="7715272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3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215342" y="285728"/>
            <a:ext cx="500062" cy="500062"/>
          </a:xfrm>
          <a:prstGeom prst="mathMultiply">
            <a:avLst/>
          </a:prstGeom>
          <a:blipFill>
            <a:blip r:embed="rId3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триховая стрелка вправо 6">
            <a:hlinkClick r:id="" action="ppaction://hlinkshowjump?jump=previousslide"/>
          </p:cNvPr>
          <p:cNvSpPr/>
          <p:nvPr/>
        </p:nvSpPr>
        <p:spPr>
          <a:xfrm rot="10800000">
            <a:off x="7215206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3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214313" y="214313"/>
            <a:ext cx="8643937" cy="64293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9" name="Picture 8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28209" flipH="1">
            <a:off x="3760788" y="1371600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Прямоугольник 81"/>
          <p:cNvSpPr/>
          <p:nvPr/>
        </p:nvSpPr>
        <p:spPr>
          <a:xfrm>
            <a:off x="4572000" y="1406256"/>
            <a:ext cx="2390400" cy="28800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857752" y="1428736"/>
            <a:ext cx="1714512" cy="2786082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320032"/>
                </a:solidFill>
              </a:rPr>
              <a:t>Помоги художнику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320032"/>
                </a:solidFill>
              </a:rPr>
              <a:t>нарисовать картину</a:t>
            </a:r>
          </a:p>
        </p:txBody>
      </p:sp>
      <p:pic>
        <p:nvPicPr>
          <p:cNvPr id="4102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4357688"/>
            <a:ext cx="23812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2095500" y="5286375"/>
            <a:ext cx="357188" cy="357188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4785" y="1357298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95260" y="2928934"/>
            <a:ext cx="2547979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738313" y="5643563"/>
            <a:ext cx="357187" cy="357187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1238250" y="5929313"/>
            <a:ext cx="357188" cy="357187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809625" y="5643563"/>
            <a:ext cx="357188" cy="357187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809625" y="5143500"/>
            <a:ext cx="357188" cy="357188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5" name="Овал 54"/>
          <p:cNvSpPr/>
          <p:nvPr/>
        </p:nvSpPr>
        <p:spPr>
          <a:xfrm>
            <a:off x="1023938" y="4714875"/>
            <a:ext cx="357187" cy="357188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1" name="Овал 60"/>
          <p:cNvSpPr/>
          <p:nvPr/>
        </p:nvSpPr>
        <p:spPr>
          <a:xfrm>
            <a:off x="1381125" y="4500563"/>
            <a:ext cx="357188" cy="357187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73" name="Picture 2" descr="C:\Documents and Settings\User\Рабочий стол\ТРИГГЕРЫ\ТРИГГЕРЫ\МК 4\4\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3488" y="1406256"/>
            <a:ext cx="2395966" cy="288000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pic>
        <p:nvPicPr>
          <p:cNvPr id="411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1500188"/>
            <a:ext cx="25812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Штриховая стрелка вправо 62">
            <a:hlinkClick r:id="" action="ppaction://hlinkshowjump?jump=nextslide"/>
          </p:cNvPr>
          <p:cNvSpPr/>
          <p:nvPr/>
        </p:nvSpPr>
        <p:spPr>
          <a:xfrm>
            <a:off x="7358082" y="571480"/>
            <a:ext cx="428628" cy="341756"/>
          </a:xfrm>
          <a:prstGeom prst="stripedRightArrow">
            <a:avLst>
              <a:gd name="adj1" fmla="val 44368"/>
              <a:gd name="adj2" fmla="val 50000"/>
            </a:avLst>
          </a:prstGeom>
          <a:solidFill>
            <a:schemeClr val="accent5">
              <a:lumMod val="50000"/>
            </a:schemeClr>
          </a:solid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Умножение 64">
            <a:hlinkClick r:id="" action="ppaction://hlinkshowjump?jump=endshow"/>
          </p:cNvPr>
          <p:cNvSpPr/>
          <p:nvPr/>
        </p:nvSpPr>
        <p:spPr>
          <a:xfrm>
            <a:off x="7786710" y="500042"/>
            <a:ext cx="500062" cy="500062"/>
          </a:xfrm>
          <a:prstGeom prst="mathMultiply">
            <a:avLst/>
          </a:prstGeom>
          <a:solidFill>
            <a:schemeClr val="accent5">
              <a:lumMod val="50000"/>
            </a:schemeClr>
          </a:solid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Штриховая стрелка вправо 65">
            <a:hlinkClick r:id="" action="ppaction://hlinkshowjump?jump=previousslide"/>
          </p:cNvPr>
          <p:cNvSpPr/>
          <p:nvPr/>
        </p:nvSpPr>
        <p:spPr>
          <a:xfrm rot="10800000">
            <a:off x="6786578" y="571480"/>
            <a:ext cx="428628" cy="341756"/>
          </a:xfrm>
          <a:prstGeom prst="stripedRightArrow">
            <a:avLst>
              <a:gd name="adj1" fmla="val 44368"/>
              <a:gd name="adj2" fmla="val 50000"/>
            </a:avLst>
          </a:prstGeom>
          <a:solidFill>
            <a:schemeClr val="accent5">
              <a:lumMod val="50000"/>
            </a:schemeClr>
          </a:solid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786050" y="6143644"/>
            <a:ext cx="3500462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Выбери серый цвет </a:t>
            </a:r>
          </a:p>
        </p:txBody>
      </p:sp>
      <p:sp>
        <p:nvSpPr>
          <p:cNvPr id="25" name="Скругленный прямоугольник 24">
            <a:hlinkClick r:id="" action="ppaction://hlinkshowjump?jump=nextslide"/>
          </p:cNvPr>
          <p:cNvSpPr/>
          <p:nvPr/>
        </p:nvSpPr>
        <p:spPr>
          <a:xfrm>
            <a:off x="3786182" y="6143644"/>
            <a:ext cx="1500198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ДАЛЬШЕ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28662" y="285728"/>
            <a:ext cx="5929354" cy="10001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lt"/>
                <a:cs typeface="Times New Roman" pitchFamily="18" charset="0"/>
              </a:rPr>
              <a:t>В магазине было 10 телевизоров. Продали 2. Сколько телевизоров осталось?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71472" y="2143116"/>
            <a:ext cx="2500330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42910" y="3714752"/>
            <a:ext cx="2500330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62" grpId="0" animBg="1"/>
      <p:bldP spid="29" grpId="0" animBg="1"/>
      <p:bldP spid="29" grpId="1" animBg="1"/>
      <p:bldP spid="30" grpId="0" animBg="1"/>
      <p:bldP spid="24" grpId="0" animBg="1"/>
      <p:bldP spid="24" grpId="1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214313" y="214313"/>
            <a:ext cx="8643937" cy="64293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мыслительные операции </a:t>
            </a:r>
            <a:endParaRPr lang="ru-RU" dirty="0"/>
          </a:p>
        </p:txBody>
      </p:sp>
      <p:pic>
        <p:nvPicPr>
          <p:cNvPr id="5123" name="Picture 8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28209" flipH="1">
            <a:off x="3760788" y="1371600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4875" y="4357688"/>
            <a:ext cx="23812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Овал 18"/>
          <p:cNvSpPr/>
          <p:nvPr/>
        </p:nvSpPr>
        <p:spPr>
          <a:xfrm>
            <a:off x="2143125" y="5643563"/>
            <a:ext cx="357188" cy="357187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57224" y="357166"/>
            <a:ext cx="4929222" cy="7143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Сколько месяцев в году?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0034" y="2071678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034" y="1285860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00034" y="3643314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143125" y="5643563"/>
            <a:ext cx="357188" cy="357187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513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1500188"/>
            <a:ext cx="25812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C:\Documents and Settings\User\Рабочий стол\ТРИГГЕРЫ\ТРИГГЕРЫ\МК 4\4\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4926" y="1428736"/>
            <a:ext cx="2395966" cy="288000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pic>
        <p:nvPicPr>
          <p:cNvPr id="74" name="Picture 3" descr="C:\Documents and Settings\User\Рабочий стол\ТРИГГЕРЫ\ТРИГГЕРЫ\МК 4\4\2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04926" y="1406256"/>
            <a:ext cx="2395966" cy="288000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sp>
        <p:nvSpPr>
          <p:cNvPr id="25" name="Штриховая стрелка вправо 24">
            <a:hlinkClick r:id="" action="ppaction://hlinkshowjump?jump=nextslide"/>
          </p:cNvPr>
          <p:cNvSpPr/>
          <p:nvPr/>
        </p:nvSpPr>
        <p:spPr>
          <a:xfrm>
            <a:off x="7358082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Умножение 25">
            <a:hlinkClick r:id="" action="ppaction://hlinkshowjump?jump=endshow"/>
          </p:cNvPr>
          <p:cNvSpPr/>
          <p:nvPr/>
        </p:nvSpPr>
        <p:spPr>
          <a:xfrm>
            <a:off x="7858152" y="285728"/>
            <a:ext cx="500062" cy="500062"/>
          </a:xfrm>
          <a:prstGeom prst="mathMultiply">
            <a:avLst/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Штриховая стрелка вправо 26">
            <a:hlinkClick r:id="" action="ppaction://hlinkshowjump?jump=previousslide"/>
          </p:cNvPr>
          <p:cNvSpPr/>
          <p:nvPr/>
        </p:nvSpPr>
        <p:spPr>
          <a:xfrm rot="10800000">
            <a:off x="6858016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786050" y="6143644"/>
            <a:ext cx="3500462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Выбери зелёный цвет </a:t>
            </a:r>
          </a:p>
        </p:txBody>
      </p:sp>
      <p:sp>
        <p:nvSpPr>
          <p:cNvPr id="29" name="Скругленный прямоугольник 28">
            <a:hlinkClick r:id="" action="ppaction://hlinkshowjump?jump=nextslide"/>
          </p:cNvPr>
          <p:cNvSpPr/>
          <p:nvPr/>
        </p:nvSpPr>
        <p:spPr>
          <a:xfrm>
            <a:off x="3786182" y="6143644"/>
            <a:ext cx="1500198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ДАЛЬШЕ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00034" y="2857496"/>
            <a:ext cx="2428892" cy="57150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21" grpId="0" animBg="1"/>
      <p:bldP spid="28" grpId="0" animBg="1"/>
      <p:bldP spid="28" grpId="1" animBg="1"/>
      <p:bldP spid="29" grpId="0" animBg="1"/>
      <p:bldP spid="24" grpId="0" animBg="1"/>
      <p:bldP spid="2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214313" y="214313"/>
            <a:ext cx="8715375" cy="64293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47" name="Picture 8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28209" flipH="1">
            <a:off x="3760788" y="1371600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438" y="4357688"/>
            <a:ext cx="23812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857224" y="357166"/>
            <a:ext cx="4929222" cy="7143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К 4 прибавить 3 , равно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8596" y="2857496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8596" y="3643314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571625" y="5929313"/>
            <a:ext cx="357188" cy="357187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74" name="Picture 3" descr="C:\Documents and Settings\User\Рабочий стол\ТРИГГЕРЫ\ТРИГГЕРЫ\МК 4\4\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4926" y="1406256"/>
            <a:ext cx="2395966" cy="288000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pic>
        <p:nvPicPr>
          <p:cNvPr id="24" name="Picture 4" descr="C:\Documents and Settings\User\Рабочий стол\ТРИГГЕРЫ\ТРИГГЕРЫ\МК 4\4\3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06256"/>
            <a:ext cx="2404017" cy="288000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pic>
        <p:nvPicPr>
          <p:cNvPr id="6159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1500188"/>
            <a:ext cx="25812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Штриховая стрелка вправо 24">
            <a:hlinkClick r:id="" action="ppaction://hlinkshowjump?jump=nextslide"/>
          </p:cNvPr>
          <p:cNvSpPr/>
          <p:nvPr/>
        </p:nvSpPr>
        <p:spPr>
          <a:xfrm>
            <a:off x="7358082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Умножение 25">
            <a:hlinkClick r:id="" action="ppaction://hlinkshowjump?jump=endshow"/>
          </p:cNvPr>
          <p:cNvSpPr/>
          <p:nvPr/>
        </p:nvSpPr>
        <p:spPr>
          <a:xfrm>
            <a:off x="7858152" y="285728"/>
            <a:ext cx="500062" cy="500062"/>
          </a:xfrm>
          <a:prstGeom prst="mathMultiply">
            <a:avLst/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Штриховая стрелка вправо 26">
            <a:hlinkClick r:id="" action="ppaction://hlinkshowjump?jump=previousslide"/>
          </p:cNvPr>
          <p:cNvSpPr/>
          <p:nvPr/>
        </p:nvSpPr>
        <p:spPr>
          <a:xfrm rot="10800000">
            <a:off x="6858016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786050" y="6143644"/>
            <a:ext cx="3500462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Выбери жёлтый цвет </a:t>
            </a:r>
          </a:p>
        </p:txBody>
      </p:sp>
      <p:sp>
        <p:nvSpPr>
          <p:cNvPr id="29" name="Скругленный прямоугольник 28">
            <a:hlinkClick r:id="" action="ppaction://hlinkshowjump?jump=nextslide"/>
          </p:cNvPr>
          <p:cNvSpPr/>
          <p:nvPr/>
        </p:nvSpPr>
        <p:spPr>
          <a:xfrm>
            <a:off x="3786182" y="6143644"/>
            <a:ext cx="1500198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ДАЛЬШЕ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8596" y="1285860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8596" y="2071678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1" grpId="0" animBg="1"/>
      <p:bldP spid="28" grpId="0" animBg="1"/>
      <p:bldP spid="28" grpId="1" animBg="1"/>
      <p:bldP spid="29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214313" y="214313"/>
            <a:ext cx="8715375" cy="64293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195" name="Picture 8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28209" flipH="1">
            <a:off x="3760788" y="1371600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438" y="4357688"/>
            <a:ext cx="23812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857224" y="357166"/>
            <a:ext cx="4929222" cy="7143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Назови число «соседей» числа 17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8596" y="1285860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15 И 18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8596" y="2857496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14 И 16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143000" y="5143500"/>
            <a:ext cx="357188" cy="357188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8205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1500188"/>
            <a:ext cx="25812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C:\Documents and Settings\User\Рабочий стол\ТРИГГЕРЫ\ТРИГГЕРЫ\МК 4\4\4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28736"/>
            <a:ext cx="2387848" cy="288000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pic>
        <p:nvPicPr>
          <p:cNvPr id="14" name="Picture 9" descr="C:\Documents and Settings\User\Рабочий стол\ТРИГГЕРЫ\ТРИГГЕРЫ\МК 4\4\5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91835" y="1428736"/>
            <a:ext cx="2409057" cy="288000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sp>
        <p:nvSpPr>
          <p:cNvPr id="15" name="Штриховая стрелка вправо 14">
            <a:hlinkClick r:id="" action="ppaction://hlinkshowjump?jump=nextslide"/>
          </p:cNvPr>
          <p:cNvSpPr/>
          <p:nvPr/>
        </p:nvSpPr>
        <p:spPr>
          <a:xfrm>
            <a:off x="7358082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7858152" y="285728"/>
            <a:ext cx="500062" cy="500062"/>
          </a:xfrm>
          <a:prstGeom prst="mathMultiply">
            <a:avLst/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Штриховая стрелка вправо 24">
            <a:hlinkClick r:id="" action="ppaction://hlinkshowjump?jump=previousslide"/>
          </p:cNvPr>
          <p:cNvSpPr/>
          <p:nvPr/>
        </p:nvSpPr>
        <p:spPr>
          <a:xfrm rot="10800000">
            <a:off x="6858016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786050" y="6143644"/>
            <a:ext cx="3786214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Выбери оранжевый цвет </a:t>
            </a:r>
          </a:p>
        </p:txBody>
      </p:sp>
      <p:sp>
        <p:nvSpPr>
          <p:cNvPr id="27" name="Скругленный прямоугольник 26">
            <a:hlinkClick r:id="" action="ppaction://hlinkshowjump?jump=nextslide"/>
          </p:cNvPr>
          <p:cNvSpPr/>
          <p:nvPr/>
        </p:nvSpPr>
        <p:spPr>
          <a:xfrm>
            <a:off x="3786182" y="6143644"/>
            <a:ext cx="1500198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ДАЛЬШЕ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28596" y="3643314"/>
            <a:ext cx="2428892" cy="71438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16 И 18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8596" y="2071678"/>
            <a:ext cx="2500330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16 И 19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1" grpId="0" animBg="1"/>
      <p:bldP spid="26" grpId="0" animBg="1"/>
      <p:bldP spid="26" grpId="1" animBg="1"/>
      <p:bldP spid="27" grpId="0" animBg="1"/>
      <p:bldP spid="24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214313" y="214313"/>
            <a:ext cx="8715375" cy="64293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19" name="Picture 8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28209" flipH="1">
            <a:off x="3760788" y="1371600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438" y="4357688"/>
            <a:ext cx="23812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857224" y="357166"/>
            <a:ext cx="4929222" cy="121444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Поставь  правильный знак, 6  ?  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28596" y="2071678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&gt;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8596" y="2857496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8596" y="3643314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&lt;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357313" y="4714875"/>
            <a:ext cx="357187" cy="357188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4" name="Picture 9" descr="C:\Documents and Settings\User\Рабочий стол\ТРИГГЕРЫ\ТРИГГЕРЫ\МК 4\4\5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406256"/>
            <a:ext cx="2409057" cy="288000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pic>
        <p:nvPicPr>
          <p:cNvPr id="9230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1500188"/>
            <a:ext cx="25812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3214688"/>
            <a:ext cx="50006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Штриховая стрелка вправо 18">
            <a:hlinkClick r:id="" action="ppaction://hlinkshowjump?jump=nextslide"/>
          </p:cNvPr>
          <p:cNvSpPr/>
          <p:nvPr/>
        </p:nvSpPr>
        <p:spPr>
          <a:xfrm>
            <a:off x="7358082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Умножение 23">
            <a:hlinkClick r:id="" action="ppaction://hlinkshowjump?jump=endshow"/>
          </p:cNvPr>
          <p:cNvSpPr/>
          <p:nvPr/>
        </p:nvSpPr>
        <p:spPr>
          <a:xfrm>
            <a:off x="7858152" y="285728"/>
            <a:ext cx="500062" cy="500062"/>
          </a:xfrm>
          <a:prstGeom prst="mathMultiply">
            <a:avLst/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Штриховая стрелка вправо 24">
            <a:hlinkClick r:id="" action="ppaction://hlinkshowjump?jump=previousslide"/>
          </p:cNvPr>
          <p:cNvSpPr/>
          <p:nvPr/>
        </p:nvSpPr>
        <p:spPr>
          <a:xfrm rot="10800000">
            <a:off x="6858016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7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786050" y="6143644"/>
            <a:ext cx="3500462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Выбери красный цвет </a:t>
            </a:r>
          </a:p>
        </p:txBody>
      </p:sp>
      <p:sp>
        <p:nvSpPr>
          <p:cNvPr id="27" name="Скругленный прямоугольник 26">
            <a:hlinkClick r:id="" action="ppaction://hlinkshowjump?jump=nextslide"/>
          </p:cNvPr>
          <p:cNvSpPr/>
          <p:nvPr/>
        </p:nvSpPr>
        <p:spPr>
          <a:xfrm>
            <a:off x="3786182" y="6143644"/>
            <a:ext cx="1500198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  <p:bldP spid="21" grpId="0" animBg="1"/>
      <p:bldP spid="26" grpId="0" animBg="1"/>
      <p:bldP spid="26" grpId="1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214313" y="214313"/>
            <a:ext cx="8643937" cy="64293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43" name="Picture 8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28209" flipH="1">
            <a:off x="3760788" y="1371600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438" y="4357688"/>
            <a:ext cx="23812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кругленный прямоугольник 16"/>
          <p:cNvSpPr/>
          <p:nvPr/>
        </p:nvSpPr>
        <p:spPr>
          <a:xfrm>
            <a:off x="428589" y="2071678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ОШИБКА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8589" y="3643314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ОШИБКА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8589" y="2857496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ОШИБКА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8589" y="1285860"/>
            <a:ext cx="2428892" cy="6429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3" name="Овал 22"/>
          <p:cNvSpPr/>
          <p:nvPr/>
        </p:nvSpPr>
        <p:spPr>
          <a:xfrm>
            <a:off x="1785938" y="4500563"/>
            <a:ext cx="357187" cy="357187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4" name="Picture 9" descr="C:\Documents and Settings\User\Рабочий стол\ТРИГГЕРЫ\ТРИГГЕРЫ\МК 4\4\5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1406256"/>
            <a:ext cx="2409057" cy="288000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pic>
        <p:nvPicPr>
          <p:cNvPr id="10254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1500188"/>
            <a:ext cx="25812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3214688"/>
            <a:ext cx="50006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5" descr="C:\Documents and Settings\User\Рабочий стол\ТРИГГЕРЫ\ТРИГГЕРЫ\МК 3\вороненок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3500438" y="5072063"/>
            <a:ext cx="142875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kazoo 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-661988" y="5214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Скругленный прямоугольник 23"/>
          <p:cNvSpPr/>
          <p:nvPr/>
        </p:nvSpPr>
        <p:spPr>
          <a:xfrm>
            <a:off x="357158" y="1285860"/>
            <a:ext cx="2714644" cy="3071834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Умница, задание выполнено!</a:t>
            </a:r>
          </a:p>
        </p:txBody>
      </p:sp>
      <p:sp>
        <p:nvSpPr>
          <p:cNvPr id="25" name="Штриховая стрелка вправо 24">
            <a:hlinkClick r:id="" action="ppaction://hlinkshowjump?jump=nextslide"/>
          </p:cNvPr>
          <p:cNvSpPr/>
          <p:nvPr/>
        </p:nvSpPr>
        <p:spPr>
          <a:xfrm>
            <a:off x="7358082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10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Умножение 25">
            <a:hlinkClick r:id="" action="ppaction://hlinkshowjump?jump=endshow"/>
          </p:cNvPr>
          <p:cNvSpPr/>
          <p:nvPr/>
        </p:nvSpPr>
        <p:spPr>
          <a:xfrm>
            <a:off x="7858152" y="285728"/>
            <a:ext cx="500062" cy="500062"/>
          </a:xfrm>
          <a:prstGeom prst="mathMultiply">
            <a:avLst/>
          </a:prstGeom>
          <a:blipFill>
            <a:blip r:embed="rId10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Штриховая стрелка вправо 26">
            <a:hlinkClick r:id="" action="ppaction://hlinkshowjump?jump=previousslide"/>
          </p:cNvPr>
          <p:cNvSpPr/>
          <p:nvPr/>
        </p:nvSpPr>
        <p:spPr>
          <a:xfrm rot="10800000">
            <a:off x="6858016" y="285728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10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786050" y="6143644"/>
            <a:ext cx="3857652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Выбери фиолетовый цвет </a:t>
            </a:r>
          </a:p>
        </p:txBody>
      </p:sp>
      <p:sp>
        <p:nvSpPr>
          <p:cNvPr id="29" name="Скругленный прямоугольник 28">
            <a:hlinkClick r:id="" action="ppaction://hlinkshowjump?jump=nextslide"/>
          </p:cNvPr>
          <p:cNvSpPr/>
          <p:nvPr/>
        </p:nvSpPr>
        <p:spPr>
          <a:xfrm>
            <a:off x="2786050" y="6143644"/>
            <a:ext cx="4214842" cy="42862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100000" b="100000"/>
              </a:path>
              <a:tileRect t="-100000" r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20032"/>
                </a:solidFill>
              </a:rPr>
              <a:t>Использованные ресурсы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285852" y="428604"/>
            <a:ext cx="5000660" cy="71438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  составляющие  задачи…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3205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05"/>
                            </p:stCondLst>
                            <p:childTnLst>
                              <p:par>
                                <p:cTn id="79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9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21" grpId="0" animBg="1"/>
      <p:bldP spid="24" grpId="0" animBg="1"/>
      <p:bldP spid="28" grpId="0" animBg="1"/>
      <p:bldP spid="28" grpId="1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500063" y="714375"/>
            <a:ext cx="8072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Список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использованных ресурсов:</a:t>
            </a:r>
          </a:p>
        </p:txBody>
      </p:sp>
      <p:sp>
        <p:nvSpPr>
          <p:cNvPr id="12292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258175" cy="5065713"/>
          </a:xfrm>
          <a:solidFill>
            <a:schemeClr val="bg1">
              <a:alpha val="45000"/>
            </a:schemeClr>
          </a:solidFill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Фон – </a:t>
            </a:r>
            <a:r>
              <a:rPr lang="en-US" sz="2000" dirty="0" smtClean="0">
                <a:latin typeface="Century Gothic" pitchFamily="34" charset="0"/>
                <a:cs typeface="Times New Roman" pitchFamily="18" charset="0"/>
                <a:hlinkClick r:id="rId2"/>
              </a:rPr>
              <a:t>http://nevseoboi.com.ua/uploads/posts/2010-05/1275065014_hj003_350a.jpg</a:t>
            </a:r>
            <a:endParaRPr lang="ru-RU" sz="2000" dirty="0" smtClean="0">
              <a:latin typeface="Century Gothic" pitchFamily="34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Художник - </a:t>
            </a:r>
            <a:r>
              <a:rPr lang="en-US" sz="2000" dirty="0" smtClean="0">
                <a:latin typeface="Century Gothic" pitchFamily="34" charset="0"/>
                <a:cs typeface="Times New Roman" pitchFamily="18" charset="0"/>
                <a:hlinkClick r:id="rId3"/>
              </a:rPr>
              <a:t>http://www.cyberpr.ru/art.png</a:t>
            </a:r>
            <a:endParaRPr lang="ru-RU" sz="2000" dirty="0" smtClean="0">
              <a:latin typeface="Century Gothic" pitchFamily="34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Палитра - </a:t>
            </a:r>
            <a:r>
              <a:rPr lang="en-US" sz="2000" dirty="0" smtClean="0">
                <a:latin typeface="Century Gothic" pitchFamily="34" charset="0"/>
                <a:cs typeface="Times New Roman" pitchFamily="18" charset="0"/>
                <a:hlinkClick r:id="rId4"/>
              </a:rPr>
              <a:t>http://www.openclipart.org/image/250px/svg_to_png/valessiobrito_Aquarela_Colors.png</a:t>
            </a:r>
            <a:endParaRPr lang="en-US" sz="2000" dirty="0" smtClean="0">
              <a:latin typeface="Century Gothic" pitchFamily="34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Мольберт - </a:t>
            </a:r>
            <a:r>
              <a:rPr lang="en-US" sz="2000" dirty="0" smtClean="0">
                <a:latin typeface="Century Gothic" pitchFamily="34" charset="0"/>
                <a:cs typeface="Times New Roman" pitchFamily="18" charset="0"/>
                <a:hlinkClick r:id="rId5"/>
              </a:rPr>
              <a:t>http://www.artsklad.ru/UserFiles/Image/big/jpeg/820_1.jpg</a:t>
            </a:r>
            <a:endParaRPr lang="en-US" sz="2000" dirty="0" smtClean="0">
              <a:latin typeface="Century Gothic" pitchFamily="34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Петрушка – </a:t>
            </a:r>
            <a:r>
              <a:rPr lang="en-US" sz="2000" dirty="0" smtClean="0">
                <a:latin typeface="Century Gothic" pitchFamily="34" charset="0"/>
                <a:cs typeface="Times New Roman" pitchFamily="18" charset="0"/>
                <a:hlinkClick r:id="rId6"/>
              </a:rPr>
              <a:t>http://www.alviv.okis.ru/file/alviv/thumbpersonaj044.gif</a:t>
            </a:r>
            <a:endParaRPr lang="ru-RU" sz="2000" dirty="0" smtClean="0">
              <a:latin typeface="Century Gothic" pitchFamily="34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Воронёнок – </a:t>
            </a:r>
            <a:r>
              <a:rPr lang="en-US" sz="2000" dirty="0" smtClean="0">
                <a:latin typeface="Century Gothic" pitchFamily="34" charset="0"/>
                <a:cs typeface="Times New Roman" pitchFamily="18" charset="0"/>
                <a:hlinkClick r:id="rId7"/>
              </a:rPr>
              <a:t>http://tritroichki.narod.ru/bird/bird33.gif</a:t>
            </a:r>
            <a:endParaRPr lang="ru-RU" sz="2000" dirty="0" smtClean="0">
              <a:latin typeface="Century Gothic" pitchFamily="34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Лист берёзы - </a:t>
            </a:r>
            <a:r>
              <a:rPr lang="en-US" sz="2000" dirty="0" smtClean="0">
                <a:latin typeface="Century Gothic" pitchFamily="34" charset="0"/>
                <a:cs typeface="Times New Roman" pitchFamily="18" charset="0"/>
                <a:hlinkClick r:id="rId8"/>
              </a:rPr>
              <a:t>http://dgecon.narod.ru/listva/album/slides/09dgecon46_0095.jpg</a:t>
            </a:r>
            <a:endParaRPr lang="ru-RU" sz="2000" dirty="0" smtClean="0">
              <a:latin typeface="Century Gothic" pitchFamily="34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Звук - </a:t>
            </a:r>
            <a:r>
              <a:rPr lang="en-US" sz="2000" dirty="0" smtClean="0">
                <a:latin typeface="Century Gothic" pitchFamily="34" charset="0"/>
                <a:cs typeface="Times New Roman" pitchFamily="18" charset="0"/>
                <a:hlinkClick r:id="rId9"/>
              </a:rPr>
              <a:t>http://parkov3.narod.ru/new_sound/cartoon.rar</a:t>
            </a:r>
            <a:endParaRPr lang="ru-RU" sz="2000" dirty="0" smtClean="0">
              <a:latin typeface="Century Gothic" pitchFamily="34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Методическая поддержка –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err="1" smtClean="0">
                <a:latin typeface="Century Gothic" pitchFamily="34" charset="0"/>
                <a:cs typeface="Times New Roman" pitchFamily="18" charset="0"/>
                <a:hlinkClick r:id="rId10"/>
              </a:rPr>
              <a:t>Манжула</a:t>
            </a:r>
            <a:r>
              <a:rPr lang="ru-RU" sz="2000" dirty="0" smtClean="0">
                <a:latin typeface="Century Gothic" pitchFamily="34" charset="0"/>
                <a:cs typeface="Times New Roman" pitchFamily="18" charset="0"/>
                <a:hlinkClick r:id="rId10"/>
              </a:rPr>
              <a:t> А.М., Мастер-класс "Всё о триггерах". </a:t>
            </a:r>
            <a:endParaRPr lang="ru-RU" sz="2000" dirty="0" smtClean="0">
              <a:latin typeface="Century Gothic" pitchFamily="34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286780" y="285729"/>
            <a:ext cx="500062" cy="500062"/>
          </a:xfrm>
          <a:prstGeom prst="mathMultiply">
            <a:avLst/>
          </a:prstGeom>
          <a:blipFill>
            <a:blip r:embed="rId11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триховая стрелка вправо 10">
            <a:hlinkClick r:id="" action="ppaction://hlinkshowjump?jump=previousslide"/>
          </p:cNvPr>
          <p:cNvSpPr/>
          <p:nvPr/>
        </p:nvSpPr>
        <p:spPr>
          <a:xfrm rot="10800000">
            <a:off x="7786710" y="285729"/>
            <a:ext cx="428628" cy="484632"/>
          </a:xfrm>
          <a:prstGeom prst="stripedRightArrow">
            <a:avLst>
              <a:gd name="adj1" fmla="val 44368"/>
              <a:gd name="adj2" fmla="val 50000"/>
            </a:avLst>
          </a:prstGeom>
          <a:blipFill>
            <a:blip r:embed="rId11" cstate="print"/>
            <a:tile tx="0" ty="0" sx="100000" sy="100000" flip="none" algn="tl"/>
          </a:blipFill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74" name="Picture 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198437" flipH="1" flipV="1">
            <a:off x="7051675" y="5205413"/>
            <a:ext cx="227647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65" descr="C:\Documents and Settings\User\Рабочий стол\ТРИГГЕРЫ\ТРИГГЕРЫ\МК 3\вороненок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10800000" flipH="1" flipV="1">
            <a:off x="7194550" y="5299075"/>
            <a:ext cx="1431925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173</Words>
  <Application>Microsoft Office PowerPoint</Application>
  <PresentationFormat>Экран (4:3)</PresentationFormat>
  <Paragraphs>68</Paragraphs>
  <Slides>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Екатерина</cp:lastModifiedBy>
  <cp:revision>12</cp:revision>
  <dcterms:created xsi:type="dcterms:W3CDTF">2011-03-20T17:06:31Z</dcterms:created>
  <dcterms:modified xsi:type="dcterms:W3CDTF">2022-11-21T19:09:26Z</dcterms:modified>
</cp:coreProperties>
</file>