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9" r:id="rId6"/>
    <p:sldId id="257" r:id="rId7"/>
    <p:sldId id="266" r:id="rId8"/>
    <p:sldId id="267" r:id="rId9"/>
    <p:sldId id="268" r:id="rId10"/>
    <p:sldId id="269" r:id="rId11"/>
    <p:sldId id="270" r:id="rId12"/>
    <p:sldId id="262" r:id="rId13"/>
    <p:sldId id="271" r:id="rId14"/>
    <p:sldId id="264" r:id="rId15"/>
    <p:sldId id="263" r:id="rId16"/>
    <p:sldId id="278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1" initials="1" lastIdx="0" clrIdx="0">
    <p:extLst>
      <p:ext uri="{19B8F6BF-5375-455C-9EA6-DF929625EA0E}">
        <p15:presenceInfo xmlns:p15="http://schemas.microsoft.com/office/powerpoint/2012/main" userId="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663D"/>
    <a:srgbClr val="009900"/>
    <a:srgbClr val="059740"/>
    <a:srgbClr val="008000"/>
    <a:srgbClr val="FFFFCC"/>
    <a:srgbClr val="FFCC99"/>
    <a:srgbClr val="FFCC66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>
      <p:cViewPr varScale="1">
        <p:scale>
          <a:sx n="115" d="100"/>
          <a:sy n="115" d="100"/>
        </p:scale>
        <p:origin x="71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Будете ли вы в своей жизни применять знания по математике?</a:t>
            </a:r>
          </a:p>
        </c:rich>
      </c:tx>
      <c:layout>
        <c:manualLayout>
          <c:xMode val="edge"/>
          <c:yMode val="edge"/>
          <c:x val="0.13068869182709866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4703295877922796E-3"/>
          <c:y val="0.28483901094322855"/>
          <c:w val="0.95130040324158038"/>
          <c:h val="0.7041379082879679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ECEF-44B9-B84E-511668328F6A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ECEF-44B9-B84E-511668328F6A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ECEF-44B9-B84E-511668328F6A}"/>
              </c:ext>
            </c:extLst>
          </c:dPt>
          <c:dLbls>
            <c:dLbl>
              <c:idx val="0"/>
              <c:layout>
                <c:manualLayout>
                  <c:x val="-0.236000459013326"/>
                  <c:y val="-0.1832643143625106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mtClean="0"/>
                      <a:t>Да, конечно</a:t>
                    </a:r>
                    <a:endParaRPr lang="ru-RU" dirty="0"/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796301872891317"/>
                      <c:h val="0.1043053440920530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ECEF-44B9-B84E-511668328F6A}"/>
                </c:ext>
              </c:extLst>
            </c:dLbl>
            <c:dLbl>
              <c:idx val="1"/>
              <c:layout>
                <c:manualLayout>
                  <c:x val="0.19764269613317814"/>
                  <c:y val="4.740645767658919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Возможно</a:t>
                    </a:r>
                    <a:r>
                      <a:rPr lang="ru-RU" baseline="0" dirty="0" smtClean="0"/>
                      <a:t> буду</a:t>
                    </a:r>
                    <a:endParaRPr lang="ru-RU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CEF-44B9-B84E-511668328F6A}"/>
                </c:ext>
              </c:extLst>
            </c:dLbl>
            <c:dLbl>
              <c:idx val="2"/>
              <c:layout>
                <c:manualLayout>
                  <c:x val="0.10287910261432941"/>
                  <c:y val="0.1228053257564130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Нет,</a:t>
                    </a:r>
                    <a:r>
                      <a:rPr lang="ru-RU" baseline="0" dirty="0" smtClean="0"/>
                      <a:t> не буду</a:t>
                    </a:r>
                    <a:endParaRPr lang="ru-RU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ECEF-44B9-B84E-511668328F6A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CEF-44B9-B84E-511668328F6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>
      <a:outerShdw blurRad="1270000" dist="139700" dir="5400000" algn="ctr" rotWithShape="0">
        <a:srgbClr val="000000">
          <a:alpha val="43137"/>
        </a:srgbClr>
      </a:outerShdw>
    </a:effectLst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11/21/2022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11/21/2022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11/21/2022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8E0A8-8E48-42ED-884C-4B8AE84DB2DE}" type="datetimeFigureOut">
              <a:rPr lang="en-US" smtClean="0"/>
              <a:pPr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E%D0%B2%D1%80%D0%B5%D0%BC%D0%B5%D0%BD%D0%BD%D0%B0%D1%8F_%D0%BC%D0%B0%D1%82%D0%B5%D0%BC%D0%B0%D1%82%D0%B8%D0%BA%D0%B0" TargetMode="External"/><Relationship Id="rId2" Type="http://schemas.openxmlformats.org/officeDocument/2006/relationships/hyperlink" Target="https://ru.wikipedia.org/wiki/&#1048;&#1089;&#1090;&#1086;&#1088;&#1080;&#1103;_&#1084;&#1072;&#1090;&#1077;&#1084;&#1072;&#1090;&#1080;&#1082;&#1080;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gif"/><Relationship Id="rId5" Type="http://schemas.openxmlformats.org/officeDocument/2006/relationships/image" Target="../media/image26.png"/><Relationship Id="rId4" Type="http://schemas.openxmlformats.org/officeDocument/2006/relationships/hyperlink" Target="https://www.sites.google.com/site/filosofiamatematiki/interesnye-fakty-o-matematike-1/vyskazyvania-velikih-ludej-o-matematik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9794" y="788583"/>
            <a:ext cx="7772400" cy="1470025"/>
          </a:xfrm>
          <a:effectLst>
            <a:outerShdw blurRad="241300" dist="50800" dir="4200000" sx="12000" sy="12000" algn="ctr" rotWithShape="0">
              <a:srgbClr val="000000">
                <a:alpha val="76000"/>
              </a:srgbClr>
            </a:outerShdw>
            <a:reflection blurRad="774700" stA="81000" endPos="31000" dist="50800" dir="5400000" sy="-100000" algn="bl" rotWithShape="0"/>
          </a:effectLst>
        </p:spPr>
        <p:txBody>
          <a:bodyPr>
            <a:normAutofit fontScale="9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i="1" dirty="0" smtClean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«Математика в быту и повседневной жизни человека»</a:t>
            </a:r>
            <a:endParaRPr lang="en-US" b="1" dirty="0">
              <a:ln/>
              <a:solidFill>
                <a:srgbClr val="2466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42610" y="2891768"/>
            <a:ext cx="4384576" cy="2553456"/>
          </a:xfrm>
        </p:spPr>
        <p:txBody>
          <a:bodyPr>
            <a:normAutofit fontScale="62500" lnSpcReduction="2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2900" b="1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Баранкова Варвара</a:t>
            </a:r>
          </a:p>
          <a:p>
            <a:r>
              <a:rPr lang="ru-RU" sz="2900" b="1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</a:t>
            </a:r>
            <a:r>
              <a:rPr lang="ru-RU" sz="2900" b="1" dirty="0" smtClean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ru-RU" sz="2900" b="1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класса </a:t>
            </a:r>
          </a:p>
          <a:p>
            <a:r>
              <a:rPr lang="ru-RU" sz="2900" b="1" dirty="0" smtClean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Общеобразовательного Учреждения «Средней Общеобразовательной Школы п.Белоярский Новобурасского района Саратовской области </a:t>
            </a:r>
          </a:p>
          <a:p>
            <a:r>
              <a:rPr lang="ru-RU" sz="2900" b="1" dirty="0" smtClean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Имени Бабушкина А.М.»</a:t>
            </a:r>
          </a:p>
          <a:p>
            <a:r>
              <a:rPr lang="ru-RU" sz="2900" b="1" dirty="0" smtClean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Научный </a:t>
            </a:r>
            <a:r>
              <a:rPr lang="ru-RU" sz="2900" b="1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Лозе Елена Николаевна</a:t>
            </a:r>
          </a:p>
          <a:p>
            <a:endParaRPr lang="en-US" b="1" i="1" dirty="0">
              <a:ln/>
              <a:solidFill>
                <a:schemeClr val="accent3"/>
              </a:solidFill>
            </a:endParaRPr>
          </a:p>
        </p:txBody>
      </p:sp>
      <p:sp useBgFill="1">
        <p:nvSpPr>
          <p:cNvPr id="4" name="Прямоугольник 3"/>
          <p:cNvSpPr/>
          <p:nvPr/>
        </p:nvSpPr>
        <p:spPr>
          <a:xfrm>
            <a:off x="3203848" y="0"/>
            <a:ext cx="2664296" cy="548680"/>
          </a:xfrm>
          <a:prstGeom prst="rect">
            <a:avLst/>
          </a:prstGeom>
          <a:ln>
            <a:solidFill>
              <a:srgbClr val="FFFFCC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24380" y="5595003"/>
            <a:ext cx="1015214" cy="369332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i="1" smtClean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b="1" i="1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802" y="2741988"/>
            <a:ext cx="3540808" cy="23900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57284" y="692696"/>
            <a:ext cx="7947164" cy="5472608"/>
          </a:xfrm>
          <a:prstGeom prst="rect">
            <a:avLst/>
          </a:prstGeom>
          <a:pattFill prst="lgGrid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Египте и Вавилоне были заложены основы геометрии. Человек впервые:</a:t>
            </a:r>
            <a:endParaRPr lang="ru-RU" sz="3600" b="1" dirty="0">
              <a:solidFill>
                <a:srgbClr val="2466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8" y="1052736"/>
            <a:ext cx="7715304" cy="50909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Описал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звёздное небо           Описал движение Солнца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Описал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Луны и планет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10" y="1484784"/>
            <a:ext cx="3532577" cy="2279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484784"/>
            <a:ext cx="3600019" cy="2279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4039240"/>
            <a:ext cx="3551315" cy="21961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37" y="1146683"/>
            <a:ext cx="492619" cy="4926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3138" y="1130365"/>
            <a:ext cx="492619" cy="49261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7442" y="3855657"/>
            <a:ext cx="492619" cy="49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01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69814" y="665914"/>
            <a:ext cx="7947164" cy="5472608"/>
          </a:xfrm>
          <a:prstGeom prst="rect">
            <a:avLst/>
          </a:prstGeom>
          <a:pattFill prst="lgGrid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в быту</a:t>
            </a:r>
            <a:endParaRPr lang="ru-RU" sz="3600" b="1" dirty="0">
              <a:solidFill>
                <a:srgbClr val="2466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3098" y="2761556"/>
            <a:ext cx="4464496" cy="34418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40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наука, которая учит строить умозаключения и анализировать. Она приучает логически рассуждать и аргументировать свою точку зрения. Математика отлично тренирует память, развивает способность </a:t>
            </a:r>
            <a:r>
              <a:rPr lang="ru-RU" sz="40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общаться </a:t>
            </a:r>
            <a:r>
              <a:rPr lang="ru-RU" sz="40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0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учит продумывать. </a:t>
            </a:r>
            <a:r>
              <a:rPr lang="ru-RU" sz="40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хотите быть эффективным в жизни и добиваться поставленных целей — базовые знания в математике дадут все это в избытке</a:t>
            </a:r>
            <a:r>
              <a:rPr lang="ru-RU" sz="40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40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все доступные нам технологии, возможны благодаря математике! Именно с ее помощью мы описываем, моделируем, </a:t>
            </a:r>
            <a:r>
              <a:rPr lang="ru-RU" sz="40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0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 конкретные и реальные процессы. Все законы в нашем мире подчинены законам математики — машина едет, самолет летит, телевизор показывает изображение и т.п.</a:t>
            </a:r>
          </a:p>
          <a:p>
            <a:endParaRPr lang="ru-RU" sz="1800" b="1" dirty="0">
              <a:solidFill>
                <a:srgbClr val="2466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бъект 15"/>
          <p:cNvSpPr>
            <a:spLocks noGrp="1"/>
          </p:cNvSpPr>
          <p:nvPr>
            <p:ph sz="half" idx="2"/>
          </p:nvPr>
        </p:nvSpPr>
        <p:spPr>
          <a:xfrm>
            <a:off x="4359107" y="711299"/>
            <a:ext cx="3852890" cy="228565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известные математики говорят, что главное в математике — научить человека мыслить, ставя порою перед ним очень сложные задания.  Математика тесно связана с нашей повседневной жизнью. Математика встречается в нашей жизни практически на каждом шагу. </a:t>
            </a:r>
            <a:br>
              <a:rPr lang="ru-RU" sz="16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786683"/>
            <a:ext cx="2703893" cy="295232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853" y="654008"/>
            <a:ext cx="3521254" cy="2095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7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657284" y="692696"/>
            <a:ext cx="7947164" cy="5472608"/>
          </a:xfrm>
          <a:prstGeom prst="rect">
            <a:avLst/>
          </a:prstGeom>
          <a:pattFill prst="lgGrid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3600" b="1" dirty="0">
              <a:solidFill>
                <a:srgbClr val="2466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1847517727"/>
              </p:ext>
            </p:extLst>
          </p:nvPr>
        </p:nvGraphicFramePr>
        <p:xfrm>
          <a:off x="755577" y="836712"/>
          <a:ext cx="4824536" cy="5040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2" name="Объект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9116" y="635813"/>
            <a:ext cx="2691755" cy="2800889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2992" y="3284984"/>
            <a:ext cx="2952328" cy="3672408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02094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654008"/>
            <a:ext cx="7848872" cy="54896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>
            <a:outerShdw blurRad="228600" dir="5400000" sx="1000" sy="1000" algn="ctr" rotWithShape="0">
              <a:schemeClr val="tx1">
                <a:alpha val="55000"/>
              </a:schemeClr>
            </a:outerShdw>
            <a:reflection stA="45000" endPos="65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9123" y="-24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– очень важная наука</a:t>
            </a:r>
            <a:endParaRPr lang="ru-RU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54009"/>
            <a:ext cx="4711948" cy="5489636"/>
          </a:xfrm>
          <a:pattFill prst="lgGrid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</p:spPr>
        <p:txBody>
          <a:bodyPr>
            <a:normAutofit fontScale="92500"/>
          </a:bodyPr>
          <a:lstStyle/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очень важная наука, которая используется во многих сферах нашей жизни: начиная от бытовых задач и заканчивая всевозможными делами, решающимися на работе. Фундамент математических знаний закладывается на обычных уроках математики и при систематической подготовке к ним.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наука позволяет развивать гибкость ума, что нужно для принятия объективного решения любой задачи. Эта не только задачи математического характера, но и различные жизненные ситуации, требующие рассмотрения «под разными углами». Чтобы понять, познать сущность проблемы, нужно рассмотреть ее со всех сторон, что возможно благодаря воображению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9926" y="743413"/>
            <a:ext cx="3548797" cy="2342206"/>
          </a:xfrm>
          <a:prstGeom prst="rect">
            <a:avLst/>
          </a:prstGeom>
          <a:pattFill prst="lgGrid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effectLst>
            <a:glow rad="127000">
              <a:schemeClr val="bg1">
                <a:lumMod val="65000"/>
                <a:alpha val="98000"/>
              </a:schemeClr>
            </a:glow>
            <a:outerShdw blurRad="533400" dir="5400000" algn="ctr" rotWithShape="0">
              <a:srgbClr val="000000">
                <a:alpha val="0"/>
              </a:srgbClr>
            </a:outerShdw>
            <a:reflection stA="94000" endPos="99000" dist="508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52781">
            <a:off x="168893" y="21912"/>
            <a:ext cx="915229" cy="9152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5432">
            <a:off x="4587085" y="5568320"/>
            <a:ext cx="752921" cy="75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45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11559" y="621802"/>
            <a:ext cx="7920880" cy="5450948"/>
          </a:xfrm>
          <a:prstGeom prst="rect">
            <a:avLst/>
          </a:prstGeom>
          <a:pattFill prst="lgGrid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20000"/>
                <a:lumOff val="80000"/>
              </a:schemeClr>
            </a:solidFill>
          </a:ln>
          <a:effectLst>
            <a:outerShdw blurRad="50800" dist="50800" dir="5400000" algn="ctr" rotWithShape="0">
              <a:srgbClr val="000000">
                <a:alpha val="6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smtClean="0">
                <a:ln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endParaRPr lang="ru-RU" i="1" dirty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Подводим итоги</a:t>
            </a:r>
            <a:endParaRPr lang="ru-RU" sz="3600" dirty="0">
              <a:ln w="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811858"/>
            <a:ext cx="4824536" cy="410773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в нашей жизни просто необходима, именно она является основным ключом к другим наукам. Без знания математики жить в современном мире почти невозможно!</a:t>
            </a:r>
            <a:r>
              <a:rPr lang="ru-RU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Потому что все доступные нам технологии, возможны благодаря математике! Именно с ее помощью мы описываем, моделируем, и планируем конкретные и реальные процессы. Все законы в нашем мире подчинены законам математики — машина едет, самолет летит, телевизор показывает изображение и т.п.</a:t>
            </a:r>
          </a:p>
          <a:p>
            <a:pPr marL="0" indent="0">
              <a:buNone/>
            </a:pPr>
            <a:r>
              <a:rPr lang="ru-RU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Математика очень важна в повседневной деятельности человека, она повсюду, нужно только уметь её увидеть.</a:t>
            </a:r>
          </a:p>
          <a:p>
            <a:pPr marL="0" indent="0">
              <a:buNone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30918">
            <a:off x="137017" y="5654"/>
            <a:ext cx="949085" cy="94908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3332" y="795910"/>
            <a:ext cx="3059832" cy="2178321"/>
          </a:xfrm>
          <a:prstGeom prst="rect">
            <a:avLst/>
          </a:prstGeom>
          <a:effectLst>
            <a:reflection stA="85000" endPos="78000" dist="50800" dir="5400000" sy="-100000" algn="bl" rotWithShape="0"/>
          </a:effectLst>
        </p:spPr>
      </p:pic>
      <p:sp>
        <p:nvSpPr>
          <p:cNvPr id="19" name="Прямоугольник 18"/>
          <p:cNvSpPr/>
          <p:nvPr/>
        </p:nvSpPr>
        <p:spPr>
          <a:xfrm>
            <a:off x="1619672" y="4848837"/>
            <a:ext cx="6804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>
                <a:ln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«Если вы хотите участвовать в большой жизни, то наполните свою голову математикой, пока есть к тому возможность. Она окажет вам потом огромную помощь во всей вашей работе»                                                          М. И. Калинин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08350">
            <a:off x="1058958" y="4855995"/>
            <a:ext cx="835995" cy="83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91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569814" y="726926"/>
            <a:ext cx="7947164" cy="5472608"/>
          </a:xfrm>
          <a:prstGeom prst="rect">
            <a:avLst/>
          </a:prstGeom>
          <a:pattFill prst="lgGrid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источники: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744" y="773109"/>
            <a:ext cx="7715304" cy="5311781"/>
          </a:xfrm>
        </p:spPr>
        <p:txBody>
          <a:bodyPr/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ru.wikipedia.org/wiki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/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История_математики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Википедия_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://ru.wikipedia.org/wiki/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Современная_математика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3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Философия математики - Высказывания великих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людей_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www.sites.google.com/site/filosofiamatematiki/interesnye-fakty-o-matematike-1/vyskazyvania-velikih-ludej-o-matematike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4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fb.ru/article/218171/rol-matematiki-v-jizni-cheloveka-dlya-chego-nujna-matematika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4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ofessiyah-nujna-matefb.ru/article/189460/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matematika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-v-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professiyah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-v-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kakih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-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prmatika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4"/>
            </a:endParaRPr>
          </a:p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Математика_картинки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_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https://ru.123rf.com/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Фото-со-стока/математика.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html?sti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=ocrp7v92xvrszbumad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|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4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4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  <a:hlinkClick r:id="rId4"/>
            </a:endParaRPr>
          </a:p>
          <a:p>
            <a:endParaRPr lang="ru-RU" dirty="0">
              <a:hlinkClick r:id="rId3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2275">
            <a:off x="611560" y="673601"/>
            <a:ext cx="515357" cy="5153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160">
            <a:off x="609845" y="1127865"/>
            <a:ext cx="515357" cy="51535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393" y="3103212"/>
            <a:ext cx="515357" cy="51535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0926">
            <a:off x="589677" y="1532588"/>
            <a:ext cx="515357" cy="51535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58" y="2507202"/>
            <a:ext cx="515357" cy="51535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58" y="3807478"/>
            <a:ext cx="515357" cy="51535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4797152"/>
            <a:ext cx="3859828" cy="1088901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6084168" y="4797152"/>
            <a:ext cx="936104" cy="216024"/>
          </a:xfrm>
          <a:prstGeom prst="rect">
            <a:avLst/>
          </a:prstGeom>
          <a:pattFill prst="lgGrid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2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7284" y="692696"/>
            <a:ext cx="7947164" cy="5472608"/>
          </a:xfrm>
          <a:prstGeom prst="rect">
            <a:avLst/>
          </a:prstGeom>
          <a:pattFill prst="lgGrid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8085584" cy="936104"/>
          </a:xfrm>
        </p:spPr>
        <p:txBody>
          <a:bodyPr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2000" b="1" i="1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Рано или поздно всякая правильная математическая идея находит применение в том или ином деле. (А.Н. Крылов)</a:t>
            </a:r>
            <a:br>
              <a:rPr lang="ru-RU" sz="2000" b="1" i="1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i="1" dirty="0">
              <a:ln/>
              <a:solidFill>
                <a:srgbClr val="2466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284" y="836713"/>
            <a:ext cx="4968552" cy="2880319"/>
          </a:xfrm>
        </p:spPr>
        <p:txBody>
          <a:bodyPr>
            <a:normAutofit fontScale="62500" lnSpcReduction="2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2600" b="1" i="1" u="sng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sz="2600" b="1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нашей повседневной жизни мы настолько привыкли к математике, что даже не замечаем, что пользуемся ею постоянно. </a:t>
            </a:r>
            <a:r>
              <a:rPr lang="ru-RU" sz="2600" b="1" dirty="0" smtClean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 продолжают задавать вопросы: </a:t>
            </a:r>
            <a:r>
              <a:rPr lang="ru-RU" sz="2600" b="1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«А зачем нам нужна математика? Только в магазин сходить?». Для чего нужны геометрические сведения? </a:t>
            </a:r>
            <a:r>
              <a:rPr lang="ru-RU" sz="2600" b="1" dirty="0" smtClean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600" b="1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будет, если математику совсем не знать? И чтобы ответить на эти вопросы, нам достаточно оглянуться. </a:t>
            </a:r>
            <a:r>
              <a:rPr lang="ru-RU" sz="2600" b="1" dirty="0" smtClean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Несмотря </a:t>
            </a:r>
            <a:r>
              <a:rPr lang="ru-RU" sz="2600" b="1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свою обыденность, математика имеет под собой очень веские основания. Математика в жизни людей занимает значительное место</a:t>
            </a:r>
            <a:r>
              <a:rPr lang="ru-RU" sz="2600" b="1" dirty="0" smtClean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3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n/>
              <a:solidFill>
                <a:schemeClr val="accent3"/>
              </a:solidFill>
            </a:endParaRPr>
          </a:p>
          <a:p>
            <a:endParaRPr lang="ru-RU" sz="2300" b="1" dirty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5934" y="958291"/>
            <a:ext cx="2311401" cy="230425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384382" y="3429000"/>
            <a:ext cx="45720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1600" b="1" i="1" u="sng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</a:t>
            </a:r>
            <a:r>
              <a:rPr lang="ru-RU" sz="1600" b="1" i="1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место и роль математики в жизни людей.</a:t>
            </a:r>
          </a:p>
          <a:p>
            <a:r>
              <a:rPr lang="ru-RU" sz="1600" b="1" i="1" u="sng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</a:t>
            </a:r>
            <a:r>
              <a:rPr lang="ru-RU" sz="1600" b="1" i="1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наука математика.</a:t>
            </a:r>
          </a:p>
          <a:p>
            <a:r>
              <a:rPr lang="ru-RU" sz="1600" b="1" i="1" u="sng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исследования:</a:t>
            </a:r>
            <a:r>
              <a:rPr lang="ru-RU" sz="1600" b="1" i="1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изучить, где математика встречается в жизни и доказать ее необходимость.</a:t>
            </a:r>
          </a:p>
          <a:p>
            <a:r>
              <a:rPr lang="ru-RU" sz="1600" b="1" i="1" u="sng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1600" b="1" u="sng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Ответить на вопросы: зачем нужна математика? Что может дать математика в нашей жизни:?</a:t>
            </a:r>
          </a:p>
        </p:txBody>
      </p:sp>
    </p:spTree>
    <p:extLst>
      <p:ext uri="{BB962C8B-B14F-4D97-AF65-F5344CB8AC3E}">
        <p14:creationId xmlns:p14="http://schemas.microsoft.com/office/powerpoint/2010/main" val="353169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654032"/>
            <a:ext cx="5095565" cy="55548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654032"/>
            <a:ext cx="7920880" cy="555846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654032"/>
          </a:xfrm>
        </p:spPr>
        <p:txBody>
          <a:bodyPr>
            <a:normAutofit fontScale="9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i="1" dirty="0">
                <a:ln/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в жизни человека</a:t>
            </a:r>
            <a:endParaRPr lang="en-US" b="1" i="1" dirty="0">
              <a:ln/>
              <a:solidFill>
                <a:srgbClr val="2466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873" y="635402"/>
            <a:ext cx="5038252" cy="5573462"/>
          </a:xfrm>
          <a:pattFill prst="lgGrid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окружает нас везде. Благодаря ей, мы решаем множество вопросов в повседневной жизни. </a:t>
            </a:r>
            <a:r>
              <a:rPr lang="ru-RU" sz="16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sz="16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окружает нас с первых дней </a:t>
            </a:r>
            <a:r>
              <a:rPr lang="ru-RU" sz="16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жизни. Любой ребенок даже, который не изучал арифметику, сталкивался с цифрами. С </a:t>
            </a:r>
            <a:r>
              <a:rPr lang="ru-RU" sz="16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возрастом мы решаем все больше и больше </a:t>
            </a:r>
            <a:r>
              <a:rPr lang="ru-RU" sz="16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задач.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школе мы изучаем математику с первого класса и до окончания школы, потом математике нас учат в </a:t>
            </a:r>
            <a:r>
              <a:rPr lang="ru-RU" sz="16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университете, и наконец, мы учимся математике и применяем её в жизни. С </a:t>
            </a:r>
            <a:r>
              <a:rPr lang="ru-RU" sz="16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каждым годом курс расширяется, становится более углубленным, все больше предметов связанно с математикой. В средней школе у нас появляется алгебра и геометрия в замен арифметике. Наш кругозор расширяется. </a:t>
            </a:r>
            <a:r>
              <a:rPr lang="ru-RU" sz="16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Математические </a:t>
            </a:r>
            <a:r>
              <a:rPr lang="ru-RU" sz="16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науки развивают наше </a:t>
            </a:r>
            <a:r>
              <a:rPr lang="ru-RU" sz="16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мышление. Без </a:t>
            </a:r>
            <a:r>
              <a:rPr lang="ru-RU" sz="16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математики вся современная жизнь была бы невозможна. </a:t>
            </a:r>
            <a:r>
              <a:rPr lang="ru-RU" sz="16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Множество профессий связано с математикой. Например: Программист, Архитектор,  Инженер, Портной, математика есть и в кулинарии , в музыке, в поэзии, я уже не говорю о таких профессиях, как Экономист, Бухгалтер, Продавец и др.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5795" y="734804"/>
            <a:ext cx="2603495" cy="18301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6027" y="4507928"/>
            <a:ext cx="2615084" cy="170457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6027" y="2645676"/>
            <a:ext cx="2634852" cy="1750207"/>
          </a:xfrm>
          <a:prstGeom prst="rect">
            <a:avLst/>
          </a:prstGeom>
          <a:scene3d>
            <a:camera prst="obliqueBottomRight"/>
            <a:lightRig rig="threePt" dir="t"/>
          </a:scene3d>
          <a:sp3d>
            <a:bevelT/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08762" y="654032"/>
            <a:ext cx="7947164" cy="5472608"/>
          </a:xfrm>
          <a:prstGeom prst="rect">
            <a:avLst/>
          </a:prstGeom>
          <a:pattFill prst="lgGrid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5403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endParaRPr lang="ru-RU" sz="3600" b="1" dirty="0">
              <a:solidFill>
                <a:srgbClr val="2466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465457"/>
            <a:ext cx="3435165" cy="2118622"/>
          </a:xfr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65457"/>
            <a:ext cx="3456384" cy="211862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cxnSp>
        <p:nvCxnSpPr>
          <p:cNvPr id="7" name="Прямая со стрелкой 6"/>
          <p:cNvCxnSpPr/>
          <p:nvPr/>
        </p:nvCxnSpPr>
        <p:spPr>
          <a:xfrm>
            <a:off x="4981414" y="620745"/>
            <a:ext cx="1102754" cy="82174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699792" y="634635"/>
            <a:ext cx="1008112" cy="8078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683568" y="3727723"/>
            <a:ext cx="7704856" cy="203132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профессии бухгалтера математика просто необходима. Профессия бухгалтера требует от человека разнообразных знаний и умений: он должен вести учет и контроль основных средств организации или предприятия (товарно-материальных, хозяйственных), контролировать затраты на производство, а также реализацию товаров, которые выпускаются предприятием</a:t>
            </a:r>
            <a:r>
              <a:rPr lang="ru-RU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Бухгалтер </a:t>
            </a:r>
            <a:r>
              <a:rPr lang="ru-RU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начисляет зарплату, пособия, отпускные, исчисляет налоги, страховые взносы и т.п.</a:t>
            </a:r>
          </a:p>
        </p:txBody>
      </p:sp>
    </p:spTree>
    <p:extLst>
      <p:ext uri="{BB962C8B-B14F-4D97-AF65-F5344CB8AC3E}">
        <p14:creationId xmlns:p14="http://schemas.microsoft.com/office/powerpoint/2010/main" val="69905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07418" y="706488"/>
            <a:ext cx="7947164" cy="5472608"/>
          </a:xfrm>
          <a:prstGeom prst="rect">
            <a:avLst/>
          </a:prstGeom>
          <a:pattFill prst="lgGrid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endParaRPr lang="ru-RU" sz="3600" b="1" dirty="0">
              <a:solidFill>
                <a:srgbClr val="2466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159" y="1484784"/>
            <a:ext cx="3403460" cy="2149602"/>
          </a:xfr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469196"/>
            <a:ext cx="3403461" cy="214960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2555776" y="633763"/>
            <a:ext cx="1020991" cy="7815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037361" y="633763"/>
            <a:ext cx="1118815" cy="7659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769158" y="3688293"/>
            <a:ext cx="7619266" cy="2585323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Математика в кулинарии имеет большое значение, так как для приготовления любого блюда должен соблюдаться рецепт. В рецепте указывается точное соотношение продуктов, которое необходимо соблюдать в процессе приготовления. При взвешивании продуктов в кулинарии используются математические величины масса и объём. Ими тоже необходимо уметь пользоваться. Единицы времени играют далеко не последнюю роль в приготовлении блюд.  Приготовленные блюда нужно умело делить на порции, в чём нам опять же поможет математика.</a:t>
            </a:r>
            <a:endParaRPr lang="ru-RU" b="1" dirty="0">
              <a:solidFill>
                <a:srgbClr val="2466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3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71619" y="654008"/>
            <a:ext cx="7947164" cy="5472608"/>
          </a:xfrm>
          <a:prstGeom prst="rect">
            <a:avLst/>
          </a:prstGeom>
          <a:pattFill prst="lgGrid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endParaRPr lang="ru-RU" sz="3600" b="1" dirty="0">
              <a:solidFill>
                <a:srgbClr val="2466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744" y="3933056"/>
            <a:ext cx="7715304" cy="187220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строительстве без математики никак не обойтись. Нужно уметь измерять высоту, ширину, длину предметов.  Так же уметь вычислять размеры дверей, окон, комнат, квартир. Подсчитать количество нужного строительного материала.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987824" y="654008"/>
            <a:ext cx="948984" cy="7815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5148064" y="654008"/>
            <a:ext cx="936104" cy="7815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521370"/>
            <a:ext cx="3384376" cy="212977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556791"/>
            <a:ext cx="3456384" cy="212977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973048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3087" y="650177"/>
            <a:ext cx="7800618" cy="5609659"/>
          </a:xfrm>
          <a:prstGeom prst="rect">
            <a:avLst/>
          </a:prstGeom>
          <a:pattFill prst="lgGrid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endParaRPr lang="ru-RU" sz="3600" b="1" dirty="0">
              <a:solidFill>
                <a:srgbClr val="2466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317" y="1329730"/>
            <a:ext cx="3279081" cy="2459310"/>
          </a:xfr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329730"/>
            <a:ext cx="3348806" cy="2511604"/>
          </a:xfrm>
          <a:scene3d>
            <a:camera prst="orthographicFront"/>
            <a:lightRig rig="threePt" dir="t"/>
          </a:scene3d>
          <a:sp3d>
            <a:bevelT/>
          </a:sp3d>
        </p:spPr>
      </p:pic>
      <p:cxnSp>
        <p:nvCxnSpPr>
          <p:cNvPr id="7" name="Прямая со стрелкой 6"/>
          <p:cNvCxnSpPr/>
          <p:nvPr/>
        </p:nvCxnSpPr>
        <p:spPr>
          <a:xfrm flipH="1">
            <a:off x="3058731" y="648475"/>
            <a:ext cx="948984" cy="7815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716016" y="648475"/>
            <a:ext cx="923224" cy="82959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643087" y="3789040"/>
            <a:ext cx="7800618" cy="2585323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Там мы поём, играем на фортепиано и аккордеоне. Начиная разучивать какое-то музыкальное произведение, мы «считаем». Это необходимо, чтобы правильно сыграть произведение, так как ноты могут быть разными по длительности.</a:t>
            </a:r>
          </a:p>
          <a:p>
            <a:r>
              <a:rPr lang="ru-RU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Длительность нот — условная продолжительность звуков, измеряемая долями, не зависящая от времени. Четвертная нота равняется одному удару. Восьмая нота - это половина от четвертной ноты, следовательно, в одном ударе (шаге) две восьмые ноты.   Для того чтобы правильно играть, нам нужно отсчитывать эти доли.</a:t>
            </a:r>
            <a:endParaRPr lang="ru-RU" b="1" i="0" dirty="0">
              <a:solidFill>
                <a:srgbClr val="2466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5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66926" y="652750"/>
            <a:ext cx="7947164" cy="5472608"/>
          </a:xfrm>
          <a:prstGeom prst="rect">
            <a:avLst/>
          </a:prstGeom>
          <a:pattFill prst="lgGrid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endParaRPr lang="ru-RU" sz="3600" b="1" dirty="0">
              <a:solidFill>
                <a:srgbClr val="2466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744" y="4141628"/>
            <a:ext cx="7715304" cy="1806011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34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4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атематика </a:t>
            </a:r>
            <a:r>
              <a:rPr lang="ru-RU" sz="34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жизни незримо присутствует практически постоянно. Причем чаще всего мы этого даже не замечаем. Математика в жизни общества и отдельного человека затрагивает огромное количество областей. Некоторые профессии без нее немыслимы, многие появились только благодаря развитию отдельных ее направлений.</a:t>
            </a:r>
          </a:p>
          <a:p>
            <a:pPr marL="0" indent="0">
              <a:buNone/>
            </a:pPr>
            <a:r>
              <a:rPr lang="ru-RU" sz="34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технический прогресс тесно связан с усложнением и развитием математического аппарата. Компьютеры и телефоны, самолеты и космические аппараты никогда бы не появились, не будь людям известна царица наук.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76567">
            <a:off x="2308525" y="2089791"/>
            <a:ext cx="3217052" cy="2144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75175">
            <a:off x="736677" y="821226"/>
            <a:ext cx="2985306" cy="2032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6135" y="2389151"/>
            <a:ext cx="1794818" cy="1822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33906">
            <a:off x="4939333" y="768193"/>
            <a:ext cx="3279061" cy="2039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4523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15422" y="678544"/>
            <a:ext cx="8521073" cy="5544616"/>
          </a:xfrm>
          <a:prstGeom prst="rect">
            <a:avLst/>
          </a:prstGeom>
          <a:pattFill prst="lgGrid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возникновения математики</a:t>
            </a:r>
            <a:endParaRPr lang="ru-RU" sz="3600" b="1" dirty="0">
              <a:solidFill>
                <a:srgbClr val="2466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2018" y="692696"/>
            <a:ext cx="4918006" cy="57273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— самая древняя и в то же время самая юная из наук. Она стала </a:t>
            </a:r>
            <a:r>
              <a:rPr lang="ru-RU" sz="16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складываться </a:t>
            </a:r>
            <a:r>
              <a:rPr lang="ru-RU" sz="16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 втором тысячелетии до нашей Эры, когда потребности торговли, землемерия и </a:t>
            </a:r>
            <a:r>
              <a:rPr lang="ru-RU" sz="16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мореплавания </a:t>
            </a:r>
            <a:r>
              <a:rPr lang="ru-RU" sz="16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заставили упорядочить приёмы счета и измерения, начало которых уходит в ещё более глубокую древность. Уже строители египетских пирамид владели математическими знаниями</a:t>
            </a:r>
            <a:r>
              <a:rPr lang="ru-RU" sz="16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Самой </a:t>
            </a:r>
            <a:r>
              <a:rPr lang="ru-RU" sz="16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древней математической деятельностью был счет. Счет был необходим, чтобы следить за поголовьем скота и вести торговлю. Некоторые первобытные племена подсчитывали количество предметов, соотнося их с различными частями тела, главным образом пальцами рук и ног. </a:t>
            </a:r>
            <a:r>
              <a:rPr lang="ru-RU" sz="16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Первыми </a:t>
            </a:r>
            <a:r>
              <a:rPr lang="ru-RU" sz="1600" b="1" dirty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существенными успехами в арифметике стали концептуализация числа и изобретение четырех основных действий: сложения, вычитания, умножения и деления. </a:t>
            </a:r>
            <a:r>
              <a:rPr lang="ru-RU" sz="1600" b="1" dirty="0" smtClean="0">
                <a:solidFill>
                  <a:srgbClr val="2466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достижения геометрии связаны с такими простыми понятиями, как прямая и окружность. Дальнейшее развитие математики началось примерно в 3000 до н.э. благодаря вавилонянам и египтянам.</a:t>
            </a:r>
            <a:endParaRPr lang="ru-RU" sz="1600" b="1" dirty="0">
              <a:solidFill>
                <a:srgbClr val="24663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692696"/>
            <a:ext cx="3286370" cy="1846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9887" y="2529059"/>
            <a:ext cx="1882264" cy="1859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2687" y="2555728"/>
            <a:ext cx="2141313" cy="2965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96315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_mat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rovalStatus xmlns="9d035d7d-02e5-4a00-8b62-9a556aabc7b5">InProgress</ApprovalStatus>
    <EditorialTags xmlns="9d035d7d-02e5-4a00-8b62-9a556aabc7b5" xsi:nil="true"/>
    <MarketSpecific xmlns="9d035d7d-02e5-4a00-8b62-9a556aabc7b5">true</MarketSpecific>
    <TPLaunchHelpLinkType xmlns="9d035d7d-02e5-4a00-8b62-9a556aabc7b5">Template</TPLaunchHelpLinkType>
    <TPNamespace xmlns="9d035d7d-02e5-4a00-8b62-9a556aabc7b5" xsi:nil="true"/>
    <TemplateTemplateType xmlns="9d035d7d-02e5-4a00-8b62-9a556aabc7b5">PowerPoint 12 Default</TemplateTemplateType>
    <UANotes xmlns="9d035d7d-02e5-4a00-8b62-9a556aabc7b5" xsi:nil="true"/>
    <VoteCount xmlns="9d035d7d-02e5-4a00-8b62-9a556aabc7b5" xsi:nil="true"/>
    <HandoffToMSDN xmlns="9d035d7d-02e5-4a00-8b62-9a556aabc7b5" xsi:nil="true"/>
    <OriginAsset xmlns="9d035d7d-02e5-4a00-8b62-9a556aabc7b5" xsi:nil="true"/>
    <PublishTargets xmlns="9d035d7d-02e5-4a00-8b62-9a556aabc7b5">OfficeOnline</PublishTargets>
    <AssetType xmlns="9d035d7d-02e5-4a00-8b62-9a556aabc7b5">TP</AssetType>
    <IntlLangReview xmlns="9d035d7d-02e5-4a00-8b62-9a556aabc7b5" xsi:nil="true"/>
    <NumericId xmlns="9d035d7d-02e5-4a00-8b62-9a556aabc7b5" xsi:nil="true"/>
    <OOCacheId xmlns="9d035d7d-02e5-4a00-8b62-9a556aabc7b5" xsi:nil="true"/>
    <ClipArtFilename xmlns="9d035d7d-02e5-4a00-8b62-9a556aabc7b5" xsi:nil="true"/>
    <OpenTemplate xmlns="9d035d7d-02e5-4a00-8b62-9a556aabc7b5">true</OpenTemplate>
    <TPExecutable xmlns="9d035d7d-02e5-4a00-8b62-9a556aabc7b5" xsi:nil="true"/>
    <LastHandOff xmlns="9d035d7d-02e5-4a00-8b62-9a556aabc7b5" xsi:nil="true"/>
    <TPLaunchHelpLink xmlns="9d035d7d-02e5-4a00-8b62-9a556aabc7b5" xsi:nil="true"/>
    <Providers xmlns="9d035d7d-02e5-4a00-8b62-9a556aabc7b5" xsi:nil="true"/>
    <TPAppVersion xmlns="9d035d7d-02e5-4a00-8b62-9a556aabc7b5" xsi:nil="true"/>
    <IsSearchable xmlns="9d035d7d-02e5-4a00-8b62-9a556aabc7b5">true</IsSearchable>
    <EditorialStatus xmlns="9d035d7d-02e5-4a00-8b62-9a556aabc7b5">Complete</EditorialStatus>
    <UALocComments xmlns="9d035d7d-02e5-4a00-8b62-9a556aabc7b5" xsi:nil="true"/>
    <CSXHash xmlns="9d035d7d-02e5-4a00-8b62-9a556aabc7b5" xsi:nil="true"/>
    <DirectSourceMarket xmlns="9d035d7d-02e5-4a00-8b62-9a556aabc7b5" xsi:nil="true"/>
    <DSATActionTaken xmlns="9d035d7d-02e5-4a00-8b62-9a556aabc7b5" xsi:nil="true"/>
    <PolicheckWords xmlns="9d035d7d-02e5-4a00-8b62-9a556aabc7b5" xsi:nil="true"/>
    <BugNumber xmlns="9d035d7d-02e5-4a00-8b62-9a556aabc7b5" xsi:nil="true"/>
    <Downloads xmlns="9d035d7d-02e5-4a00-8b62-9a556aabc7b5">0</Downloads>
    <ThumbnailAssetId xmlns="9d035d7d-02e5-4a00-8b62-9a556aabc7b5" xsi:nil="true"/>
    <TrustLevel xmlns="9d035d7d-02e5-4a00-8b62-9a556aabc7b5">1 Microsoft Managed Content</TrustLevel>
    <UALocRecommendation xmlns="9d035d7d-02e5-4a00-8b62-9a556aabc7b5">Localize</UALocRecommendation>
    <TPApplication xmlns="9d035d7d-02e5-4a00-8b62-9a556aabc7b5" xsi:nil="true"/>
    <AssetId xmlns="9d035d7d-02e5-4a00-8b62-9a556aabc7b5">TP101908666</AssetId>
    <APEditor xmlns="9d035d7d-02e5-4a00-8b62-9a556aabc7b5">
      <UserInfo>
        <DisplayName/>
        <AccountId xsi:nil="true"/>
        <AccountType/>
      </UserInfo>
    </APEditor>
    <PrimaryImageGen xmlns="9d035d7d-02e5-4a00-8b62-9a556aabc7b5">true</PrimaryImageGen>
    <TPInstallLocation xmlns="9d035d7d-02e5-4a00-8b62-9a556aabc7b5" xsi:nil="true"/>
    <Manager xmlns="9d035d7d-02e5-4a00-8b62-9a556aabc7b5" xsi:nil="true"/>
    <ParentAssetId xmlns="9d035d7d-02e5-4a00-8b62-9a556aabc7b5" xsi:nil="true"/>
    <SubmitterId xmlns="9d035d7d-02e5-4a00-8b62-9a556aabc7b5" xsi:nil="true"/>
    <TemplateStatus xmlns="9d035d7d-02e5-4a00-8b62-9a556aabc7b5">Complete</TemplateStatus>
    <APAuthor xmlns="9d035d7d-02e5-4a00-8b62-9a556aabc7b5">
      <UserInfo>
        <DisplayName>FAREAST\v-thjoth</DisplayName>
        <AccountId>39</AccountId>
        <AccountType/>
      </UserInfo>
    </APAuthor>
    <TPCommandLine xmlns="9d035d7d-02e5-4a00-8b62-9a556aabc7b5" xsi:nil="true"/>
    <APDescription xmlns="9d035d7d-02e5-4a00-8b62-9a556aabc7b5" xsi:nil="true"/>
    <UAProjectedTotalWords xmlns="9d035d7d-02e5-4a00-8b62-9a556aabc7b5" xsi:nil="true"/>
    <Provider xmlns="9d035d7d-02e5-4a00-8b62-9a556aabc7b5" xsi:nil="true"/>
    <ApprovalLog xmlns="9d035d7d-02e5-4a00-8b62-9a556aabc7b5" xsi:nil="true"/>
    <Component xmlns="91e8d559-4d54-460d-ba58-5d5027f88b4d" xsi:nil="true"/>
    <LastPublishResultLookup xmlns="9d035d7d-02e5-4a00-8b62-9a556aabc7b5" xsi:nil="true"/>
    <BusinessGroup xmlns="9d035d7d-02e5-4a00-8b62-9a556aabc7b5" xsi:nil="true"/>
    <PublishStatusLookup xmlns="9d035d7d-02e5-4a00-8b62-9a556aabc7b5">
      <Value>267179</Value>
      <Value>407249</Value>
    </PublishStatusLookup>
    <SourceTitle xmlns="9d035d7d-02e5-4a00-8b62-9a556aabc7b5" xsi:nil="true"/>
    <AcquiredFrom xmlns="9d035d7d-02e5-4a00-8b62-9a556aabc7b5">Internal MS</AcquiredFrom>
    <CSXSubmissionMarket xmlns="9d035d7d-02e5-4a00-8b62-9a556aabc7b5" xsi:nil="true"/>
    <Markets xmlns="9d035d7d-02e5-4a00-8b62-9a556aabc7b5"/>
    <OriginalSourceMarket xmlns="9d035d7d-02e5-4a00-8b62-9a556aabc7b5" xsi:nil="true"/>
    <ArtSampleDocs xmlns="9d035d7d-02e5-4a00-8b62-9a556aabc7b5" xsi:nil="true"/>
    <ShowIn xmlns="9d035d7d-02e5-4a00-8b62-9a556aabc7b5">Show everywhere</ShowIn>
    <TPClientViewer xmlns="9d035d7d-02e5-4a00-8b62-9a556aabc7b5" xsi:nil="true"/>
    <IntlLangReviewDate xmlns="9d035d7d-02e5-4a00-8b62-9a556aabc7b5" xsi:nil="true"/>
    <TPFriendlyName xmlns="9d035d7d-02e5-4a00-8b62-9a556aabc7b5" xsi:nil="true"/>
    <AverageRating xmlns="9d035d7d-02e5-4a00-8b62-9a556aabc7b5" xsi:nil="true"/>
    <AssetStart xmlns="9d035d7d-02e5-4a00-8b62-9a556aabc7b5">2010-06-18T10:05:00+00:00</AssetStart>
    <TPComponent xmlns="9d035d7d-02e5-4a00-8b62-9a556aabc7b5" xsi:nil="true"/>
    <CrawlForDependencies xmlns="9d035d7d-02e5-4a00-8b62-9a556aabc7b5">false</CrawlForDependencies>
    <FriendlyTitle xmlns="9d035d7d-02e5-4a00-8b62-9a556aabc7b5" xsi:nil="true"/>
    <LastModifiedDateTime xmlns="9d035d7d-02e5-4a00-8b62-9a556aabc7b5" xsi:nil="true"/>
    <LegacyData xmlns="9d035d7d-02e5-4a00-8b62-9a556aabc7b5" xsi:nil="true"/>
    <Milestone xmlns="9d035d7d-02e5-4a00-8b62-9a556aabc7b5" xsi:nil="true"/>
    <TimesCloned xmlns="9d035d7d-02e5-4a00-8b62-9a556aabc7b5" xsi:nil="true"/>
    <ContentItem xmlns="9d035d7d-02e5-4a00-8b62-9a556aabc7b5" xsi:nil="true"/>
    <IsDeleted xmlns="9d035d7d-02e5-4a00-8b62-9a556aabc7b5">false</IsDeleted>
    <UACurrentWords xmlns="9d035d7d-02e5-4a00-8b62-9a556aabc7b5" xsi:nil="true"/>
    <AssetExpire xmlns="9d035d7d-02e5-4a00-8b62-9a556aabc7b5">2100-01-01T08:00:00+00:00</AssetExpire>
    <Description0 xmlns="91e8d559-4d54-460d-ba58-5d5027f88b4d" xsi:nil="true"/>
    <MachineTranslated xmlns="9d035d7d-02e5-4a00-8b62-9a556aabc7b5">false</MachineTranslated>
    <OutputCachingOn xmlns="9d035d7d-02e5-4a00-8b62-9a556aabc7b5">true</OutputCachingOn>
    <PlannedPubDate xmlns="9d035d7d-02e5-4a00-8b62-9a556aabc7b5" xsi:nil="true"/>
    <CSXUpdate xmlns="9d035d7d-02e5-4a00-8b62-9a556aabc7b5">false</CSXUpdate>
    <IntlLangReviewer xmlns="9d035d7d-02e5-4a00-8b62-9a556aabc7b5" xsi:nil="true"/>
    <IntlLocPriority xmlns="9d035d7d-02e5-4a00-8b62-9a556aabc7b5" xsi:nil="true"/>
    <CSXSubmissionDate xmlns="9d035d7d-02e5-4a00-8b62-9a556aabc7b5" xsi:nil="true"/>
    <BlockPublish xmlns="9d035d7d-02e5-4a00-8b62-9a556aabc7b5" xsi:nil="true"/>
    <InternalTagsTaxHTField0 xmlns="9d035d7d-02e5-4a00-8b62-9a556aabc7b5">
      <Terms xmlns="http://schemas.microsoft.com/office/infopath/2007/PartnerControls"/>
    </InternalTagsTaxHTField0>
    <LocComments xmlns="9d035d7d-02e5-4a00-8b62-9a556aabc7b5" xsi:nil="true"/>
    <OriginalRelease xmlns="9d035d7d-02e5-4a00-8b62-9a556aabc7b5">14</OriginalRelease>
    <LocLastLocAttemptVersionLookup xmlns="9d035d7d-02e5-4a00-8b62-9a556aabc7b5">184656</LocLastLocAttemptVersionLookup>
    <CampaignTagsTaxHTField0 xmlns="9d035d7d-02e5-4a00-8b62-9a556aabc7b5">
      <Terms xmlns="http://schemas.microsoft.com/office/infopath/2007/PartnerControls"/>
    </CampaignTagsTaxHTField0>
    <TaxCatchAll xmlns="9d035d7d-02e5-4a00-8b62-9a556aabc7b5"/>
    <LocRecommendedHandoff xmlns="9d035d7d-02e5-4a00-8b62-9a556aabc7b5" xsi:nil="true"/>
    <LocalizationTagsTaxHTField0 xmlns="9d035d7d-02e5-4a00-8b62-9a556aabc7b5">
      <Terms xmlns="http://schemas.microsoft.com/office/infopath/2007/PartnerControls"/>
    </LocalizationTagsTaxHTField0>
    <RecommendationsModifier xmlns="9d035d7d-02e5-4a00-8b62-9a556aabc7b5" xsi:nil="true"/>
    <LocManualTestRequired xmlns="9d035d7d-02e5-4a00-8b62-9a556aabc7b5">false</LocManualTestRequired>
    <ScenarioTagsTaxHTField0 xmlns="9d035d7d-02e5-4a00-8b62-9a556aabc7b5">
      <Terms xmlns="http://schemas.microsoft.com/office/infopath/2007/PartnerControls"/>
    </ScenarioTagsTaxHTField0>
    <FeatureTagsTaxHTField0 xmlns="9d035d7d-02e5-4a00-8b62-9a556aabc7b5">
      <Terms xmlns="http://schemas.microsoft.com/office/infopath/2007/PartnerControls"/>
    </FeatureTagsTaxHTField0>
    <LocMarketGroupTiers2 xmlns="9d035d7d-02e5-4a00-8b62-9a556aabc7b5" xsi:nil="true"/>
  </documentManagement>
</p:properties>
</file>

<file path=customXml/itemProps1.xml><?xml version="1.0" encoding="utf-8"?>
<ds:datastoreItem xmlns:ds="http://schemas.openxmlformats.org/officeDocument/2006/customXml" ds:itemID="{94BCFCE8-E557-45A0-92C6-0E21D0019E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A21926C-F056-483B-B3E8-AE1F1A8F88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954BF4-6556-442C-BFED-59C91ECA896B}">
  <ds:schemaRefs>
    <ds:schemaRef ds:uri="http://schemas.microsoft.com/office/2006/metadata/properties"/>
    <ds:schemaRef ds:uri="http://schemas.microsoft.com/office/infopath/2007/PartnerControls"/>
    <ds:schemaRef ds:uri="9d035d7d-02e5-4a00-8b62-9a556aabc7b5"/>
    <ds:schemaRef ds:uri="91e8d559-4d54-460d-ba58-5d5027f88b4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tf01908703_win32</Template>
  <TotalTime>864</TotalTime>
  <Words>1087</Words>
  <Application>Microsoft Office PowerPoint</Application>
  <PresentationFormat>Экран (4:3)</PresentationFormat>
  <Paragraphs>65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8_math</vt:lpstr>
      <vt:lpstr>«Математика в быту и повседневной жизни человека»</vt:lpstr>
      <vt:lpstr>Рано или поздно всякая правильная математическая идея находит применение в том или ином деле. (А.Н. Крылов) </vt:lpstr>
      <vt:lpstr>Математика в жизни человека</vt:lpstr>
      <vt:lpstr>Математика</vt:lpstr>
      <vt:lpstr>Математика</vt:lpstr>
      <vt:lpstr>Математика</vt:lpstr>
      <vt:lpstr>Математика</vt:lpstr>
      <vt:lpstr>Математика</vt:lpstr>
      <vt:lpstr>История возникновения математики</vt:lpstr>
      <vt:lpstr>В Египте и Вавилоне были заложены основы геометрии. Человек впервые:</vt:lpstr>
      <vt:lpstr>Математика в быту</vt:lpstr>
      <vt:lpstr>Практическая часть</vt:lpstr>
      <vt:lpstr>Математика – очень важная наука</vt:lpstr>
      <vt:lpstr>Подводим итоги</vt:lpstr>
      <vt:lpstr>Информационные источники: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«Математика в быту и повседневной жизни человека»</dc:title>
  <dc:subject>Шаблон оформления</dc:subject>
  <dc:creator>1</dc:creator>
  <cp:keywords>Шаблон оформления</cp:keywords>
  <dc:description>Шаблон оформления
Корпорация Майкрософт</dc:description>
  <cp:lastModifiedBy>Лозе Илья</cp:lastModifiedBy>
  <cp:revision>78</cp:revision>
  <dcterms:created xsi:type="dcterms:W3CDTF">2021-03-14T06:28:40Z</dcterms:created>
  <dcterms:modified xsi:type="dcterms:W3CDTF">2022-11-21T19:34:41Z</dcterms:modified>
  <cp:category>Шаблон оформления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0x010100BB2780C3CC07BD4BAA623FF9571645580400D1570604EA743043A2641365C0E91715</vt:lpwstr>
  </property>
</Properties>
</file>