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309" r:id="rId4"/>
    <p:sldId id="306" r:id="rId5"/>
    <p:sldId id="291" r:id="rId6"/>
    <p:sldId id="270" r:id="rId7"/>
    <p:sldId id="273" r:id="rId8"/>
    <p:sldId id="304" r:id="rId9"/>
    <p:sldId id="305" r:id="rId10"/>
    <p:sldId id="307" r:id="rId11"/>
    <p:sldId id="287" r:id="rId12"/>
    <p:sldId id="297" r:id="rId13"/>
    <p:sldId id="29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CBE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27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F2712-9160-4933-9328-51E995C44093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88EAB-556D-4352-80AD-A6678BF133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BD104-2E44-4041-9E82-792F4406F62E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099AA-42B3-4F26-B893-CAFF73420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23F3E-99A3-4C9C-95E9-704FA96088F8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B949A-9495-41B1-9F9F-D96DCC9F51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EA983-FE70-43D5-8D44-D7EC23A68E38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575EB-DAA6-44A6-9C2B-F4F2F9D11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EEF7-D5AD-4958-BDDC-9086731C405E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FF88A-7ED2-4FEC-9A0B-E261F31F6D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5C404-A72E-4B5D-A8CF-C4171BB0ECD8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FD28E-7BC9-4190-8E20-47838B902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05BDC-64F5-4079-90E1-09FAD0AE26E4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BE6BF-FF1C-49DE-B037-5BD9C9184A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D777D-0FE2-455D-931D-2E79B37B7CFC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A8BFE-D489-4300-87B6-519FF0757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B1984-BD8B-4B05-92BB-1D2E2F1B2C1C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BC773-AB5C-4BF2-A8FE-E75010BF30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A9632-557D-4E4F-8A92-0F33CC4675BF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2D502-01BD-4FFA-AE17-A52A8A4D99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F9DCF-A5B8-4314-8D9A-0526211DA96B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B2522-F866-40AA-8970-06EFD45419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6FAC4D-F397-446D-B86B-C3F3C03D481B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617FAC-907E-40FF-B47F-CC50358D53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2" descr="D:\фоны и шаблоны\e81ea92f2e2d.jpg"/>
          <p:cNvPicPr>
            <a:picLocks noChangeAspect="1" noChangeArrowheads="1"/>
          </p:cNvPicPr>
          <p:nvPr userDrawn="1"/>
        </p:nvPicPr>
        <p:blipFill>
          <a:blip r:embed="rId14"/>
          <a:srcRect l="12263" r="73940"/>
          <a:stretch>
            <a:fillRect/>
          </a:stretch>
        </p:blipFill>
        <p:spPr bwMode="auto">
          <a:xfrm>
            <a:off x="0" y="0"/>
            <a:ext cx="1225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im3-tub-ru.yandex.net/i?id=68a48d2630c4b3a30725aca44b8c2459&amp;n=33&amp;h=215&amp;w=329" TargetMode="External"/><Relationship Id="rId3" Type="http://schemas.openxmlformats.org/officeDocument/2006/relationships/hyperlink" Target="http://muzaart.ru/tajny-numerologii-chislo-13/" TargetMode="External"/><Relationship Id="rId7" Type="http://schemas.openxmlformats.org/officeDocument/2006/relationships/hyperlink" Target="http://ippocyprus.ru/fotos/ikoni%20iz%20stav..jpg" TargetMode="External"/><Relationship Id="rId12" Type="http://schemas.openxmlformats.org/officeDocument/2006/relationships/hyperlink" Target="http://pro100news.info/wp-content/uploads/l43-110322120438_big.jpg" TargetMode="External"/><Relationship Id="rId2" Type="http://schemas.openxmlformats.org/officeDocument/2006/relationships/hyperlink" Target="http://webfacts.ru/interesnye-facty/raznoe/interesnye-fakty-o-chisle-13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3-tub-ru.yandex.net/i?id=d2382e2f6ddc88bb6c192c9e91c24a58&amp;n=33&amp;h=215&amp;w=314" TargetMode="External"/><Relationship Id="rId11" Type="http://schemas.openxmlformats.org/officeDocument/2006/relationships/hyperlink" Target="https://t1.ftcdn.net/jpg/00/79/78/38/500_F_79783897_qrkGVa3GlKGUE6goKPa3tPVIPJXliaXO.jpg" TargetMode="External"/><Relationship Id="rId5" Type="http://schemas.openxmlformats.org/officeDocument/2006/relationships/hyperlink" Target="https://mobile.lotolev.ru/uploads/assets/LOTOTEKA/February_2015/pyatnica_13.jpg" TargetMode="External"/><Relationship Id="rId10" Type="http://schemas.openxmlformats.org/officeDocument/2006/relationships/hyperlink" Target="http://www.playing-field.ru/img/2015/052222/4508274" TargetMode="External"/><Relationship Id="rId4" Type="http://schemas.openxmlformats.org/officeDocument/2006/relationships/hyperlink" Target="http://admin.sarafan.cc/static/images/previews/5/55130-0.jpg" TargetMode="External"/><Relationship Id="rId9" Type="http://schemas.openxmlformats.org/officeDocument/2006/relationships/hyperlink" Target="http://www.awaytravel.ru/sites/default/files/imagecache/big/img/usa.gi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31913" y="549275"/>
            <a:ext cx="7270750" cy="3095625"/>
          </a:xfrm>
        </p:spPr>
        <p:txBody>
          <a:bodyPr/>
          <a:lstStyle/>
          <a:p>
            <a:pPr eaLnBrk="1" hangingPunct="1"/>
            <a:r>
              <a:rPr lang="ru-RU" sz="6600" b="1" smtClean="0">
                <a:solidFill>
                  <a:srgbClr val="FFFF00"/>
                </a:solidFill>
              </a:rPr>
              <a:t>Число </a:t>
            </a:r>
            <a:r>
              <a:rPr lang="ru-RU" sz="8800" b="1" smtClean="0">
                <a:solidFill>
                  <a:srgbClr val="FFFF00"/>
                </a:solidFill>
              </a:rPr>
              <a:t>13</a:t>
            </a:r>
            <a:r>
              <a:rPr lang="ru-RU" sz="6600" b="1" smtClean="0">
                <a:solidFill>
                  <a:srgbClr val="7030A0"/>
                </a:solidFill>
              </a:rPr>
              <a:t/>
            </a:r>
            <a:br>
              <a:rPr lang="ru-RU" sz="6600" b="1" smtClean="0">
                <a:solidFill>
                  <a:srgbClr val="7030A0"/>
                </a:solidFill>
              </a:rPr>
            </a:br>
            <a:r>
              <a:rPr lang="ru-RU" sz="6600" b="1" smtClean="0">
                <a:solidFill>
                  <a:srgbClr val="FFFF00"/>
                </a:solidFill>
              </a:rPr>
              <a:t>бояться или нет?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165725" y="4868863"/>
            <a:ext cx="3697288" cy="1223962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r" eaLnBrk="1" hangingPunct="1">
              <a:buFont typeface="Arial" charset="0"/>
              <a:buNone/>
              <a:defRPr/>
            </a:pPr>
            <a:r>
              <a:rPr lang="ru-RU" sz="1400" b="1" dirty="0" smtClean="0"/>
              <a:t>                 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Сырцова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Карина, </a:t>
            </a:r>
          </a:p>
          <a:p>
            <a:pPr algn="r" eaLnBrk="1" hangingPunct="1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ученица 3 класса </a:t>
            </a:r>
          </a:p>
          <a:p>
            <a:pPr algn="r" eaLnBrk="1" hangingPunct="1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МБОУ «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Карапсельская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СОШ №13»</a:t>
            </a:r>
          </a:p>
          <a:p>
            <a:pPr algn="r" eaLnBrk="1" hangingPunct="1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Руководитель: Боровикова О.В.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8100" y="3573463"/>
            <a:ext cx="328612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87450" y="6669088"/>
            <a:ext cx="7956550" cy="1889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2700338" y="476250"/>
            <a:ext cx="4691062" cy="725488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Мои исследования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6725" y="1628775"/>
            <a:ext cx="665638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2700338" y="260350"/>
            <a:ext cx="4691062" cy="725488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Мои исследования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412875"/>
            <a:ext cx="7380288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2843213" y="188913"/>
            <a:ext cx="4619625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Мои выводы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8175" y="1916113"/>
            <a:ext cx="6840538" cy="1584325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  <a:defRPr/>
            </a:pPr>
            <a:r>
              <a:rPr lang="ru-RU" b="1" dirty="0" smtClean="0">
                <a:solidFill>
                  <a:srgbClr val="190CBE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Верьте </a:t>
            </a:r>
            <a:r>
              <a:rPr lang="ru-RU" b="1" dirty="0">
                <a:solidFill>
                  <a:srgbClr val="190CBE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в себя, и в Вашей жизни </a:t>
            </a:r>
            <a:endParaRPr lang="ru-RU" b="1" dirty="0" smtClean="0">
              <a:solidFill>
                <a:srgbClr val="190CBE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ru-RU" b="1" dirty="0" smtClean="0">
                <a:solidFill>
                  <a:srgbClr val="190CBE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будет </a:t>
            </a:r>
            <a:r>
              <a:rPr lang="ru-RU" b="1" dirty="0">
                <a:solidFill>
                  <a:srgbClr val="190CBE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больше счастливых дней.</a:t>
            </a:r>
          </a:p>
          <a:p>
            <a:pPr algn="ctr" eaLnBrk="1" hangingPunct="1">
              <a:defRPr/>
            </a:pPr>
            <a:endParaRPr lang="ru-RU" b="1" dirty="0">
              <a:solidFill>
                <a:srgbClr val="190CBE"/>
              </a:solidFill>
            </a:endParaRPr>
          </a:p>
        </p:txBody>
      </p:sp>
      <p:pic>
        <p:nvPicPr>
          <p:cNvPr id="24579" name="Picture 5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2916238" y="3500438"/>
            <a:ext cx="41148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2627313" y="260350"/>
            <a:ext cx="4475162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Источники: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913" y="1916113"/>
            <a:ext cx="7561262" cy="360045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457200" indent="-457200" eaLnBrk="1" hangingPunct="1">
              <a:buFont typeface="Tahoma" pitchFamily="34" charset="0"/>
              <a:buAutoNum type="arabicPeriod"/>
              <a:defRPr/>
            </a:pPr>
            <a:endParaRPr lang="ru-RU" sz="1300" dirty="0" smtClean="0">
              <a:latin typeface="inherit"/>
              <a:cs typeface="Times New Roman" pitchFamily="18" charset="0"/>
            </a:endParaRPr>
          </a:p>
          <a:p>
            <a:pPr marL="457200" indent="-457200" eaLnBrk="1" hangingPunct="1">
              <a:buFont typeface="Tahoma" pitchFamily="34" charset="0"/>
              <a:buAutoNum type="arabicPeriod"/>
              <a:defRPr/>
            </a:pPr>
            <a:r>
              <a:rPr lang="ru-RU" sz="1300" dirty="0" smtClean="0">
                <a:latin typeface="inherit"/>
                <a:cs typeface="Times New Roman" pitchFamily="18" charset="0"/>
              </a:rPr>
              <a:t>Энциклопедический словарь юного математика. Москва, «Педагогика», 1989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hangingPunct="1">
              <a:buFont typeface="Tahoma" pitchFamily="34" charset="0"/>
              <a:buAutoNum type="arabicPeriod"/>
              <a:defRPr/>
            </a:pPr>
            <a:r>
              <a:rPr lang="ru-RU" sz="1300" dirty="0" smtClean="0">
                <a:latin typeface="inherit"/>
                <a:cs typeface="Times New Roman" pitchFamily="18" charset="0"/>
              </a:rPr>
              <a:t>Д.Дорохов «О правде и выдумках». </a:t>
            </a:r>
            <a:r>
              <a:rPr lang="ru-RU" sz="1300" dirty="0" err="1" smtClean="0">
                <a:latin typeface="inherit"/>
                <a:cs typeface="Times New Roman" pitchFamily="18" charset="0"/>
              </a:rPr>
              <a:t>М.,Издательство</a:t>
            </a:r>
            <a:r>
              <a:rPr lang="ru-RU" sz="1300" dirty="0" smtClean="0">
                <a:latin typeface="inherit"/>
                <a:cs typeface="Times New Roman" pitchFamily="18" charset="0"/>
              </a:rPr>
              <a:t> «Детская литература», 1977</a:t>
            </a:r>
          </a:p>
          <a:p>
            <a:pPr algn="just" eaLnBrk="1" hangingPunct="1"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ru-RU" sz="1300" u="sng" dirty="0" smtClean="0">
                <a:latin typeface="inherit"/>
                <a:ea typeface="Times New Roman"/>
                <a:hlinkClick r:id="rId2"/>
              </a:rPr>
              <a:t>http://webfacts.ru/interesnye-facty/raznoe/interesnye-fakty-o-chisle-13.html</a:t>
            </a:r>
            <a:endParaRPr lang="ru-RU" sz="1300" dirty="0" smtClean="0">
              <a:latin typeface="Times New Roman"/>
              <a:ea typeface="Times New Roman"/>
            </a:endParaRPr>
          </a:p>
          <a:p>
            <a:pPr algn="just" eaLnBrk="1" hangingPunct="1"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ru-RU" sz="1300" dirty="0" smtClean="0">
                <a:latin typeface="inherit"/>
                <a:ea typeface="Times New Roman"/>
              </a:rPr>
              <a:t> </a:t>
            </a:r>
            <a:r>
              <a:rPr lang="ru-RU" sz="1300" u="sng" dirty="0" smtClean="0">
                <a:latin typeface="inherit"/>
                <a:ea typeface="Times New Roman"/>
                <a:hlinkClick r:id="rId3"/>
              </a:rPr>
              <a:t>http://muzaart.ru/tajny-numerologii-chislo-13/</a:t>
            </a:r>
            <a:endParaRPr lang="ru-RU" sz="1300" u="sng" dirty="0" smtClean="0">
              <a:latin typeface="inherit"/>
              <a:ea typeface="Times New Roman"/>
            </a:endParaRPr>
          </a:p>
          <a:p>
            <a:pPr algn="just" eaLnBrk="1" hangingPunct="1"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en-US" sz="1300" dirty="0" smtClean="0">
                <a:latin typeface="Times New Roman"/>
                <a:ea typeface="Times New Roman"/>
                <a:hlinkClick r:id="rId4"/>
              </a:rPr>
              <a:t>http://admin.sarafan.cc/static/images/previews/5/55130-0.jpg</a:t>
            </a:r>
            <a:endParaRPr lang="ru-RU" sz="1300" dirty="0" smtClean="0">
              <a:latin typeface="Times New Roman"/>
              <a:ea typeface="Times New Roman"/>
            </a:endParaRPr>
          </a:p>
          <a:p>
            <a:pPr algn="just" eaLnBrk="1" hangingPunct="1"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en-US" sz="1300" dirty="0" smtClean="0">
                <a:latin typeface="Times New Roman"/>
                <a:ea typeface="Times New Roman"/>
                <a:hlinkClick r:id="rId5"/>
              </a:rPr>
              <a:t>https://mobile.lotolev.ru/uploads/assets/LOTOTEKA/February_2015/pyatnica_13.jpg</a:t>
            </a:r>
            <a:endParaRPr lang="ru-RU" sz="1300" dirty="0" smtClean="0">
              <a:latin typeface="Times New Roman"/>
              <a:ea typeface="Times New Roman"/>
            </a:endParaRPr>
          </a:p>
          <a:p>
            <a:pPr algn="just" eaLnBrk="1" hangingPunct="1"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en-US" sz="1300" dirty="0" smtClean="0">
                <a:latin typeface="Times New Roman"/>
                <a:ea typeface="Times New Roman"/>
                <a:hlinkClick r:id="rId6"/>
              </a:rPr>
              <a:t>https://im3-tub-ru.yandex.net/i?id=d2382e2f6ddc88bb6c192c9e91c24a58&amp;n=33&amp;h=215&amp;w=314</a:t>
            </a:r>
            <a:endParaRPr lang="ru-RU" sz="1300" dirty="0" smtClean="0">
              <a:latin typeface="Times New Roman"/>
              <a:ea typeface="Times New Roman"/>
            </a:endParaRPr>
          </a:p>
          <a:p>
            <a:pPr algn="just" eaLnBrk="1" hangingPunct="1"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en-US" sz="1300" dirty="0" smtClean="0">
                <a:latin typeface="Times New Roman"/>
                <a:ea typeface="Times New Roman"/>
                <a:hlinkClick r:id="rId7"/>
              </a:rPr>
              <a:t>http://ippocyprus.ru/fotos/ikoni%20iz%20stav..jpg</a:t>
            </a:r>
            <a:endParaRPr lang="ru-RU" sz="1300" dirty="0" smtClean="0">
              <a:latin typeface="Times New Roman"/>
              <a:ea typeface="Times New Roman"/>
            </a:endParaRPr>
          </a:p>
          <a:p>
            <a:pPr algn="just" eaLnBrk="1" hangingPunct="1"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en-US" sz="1300" dirty="0" smtClean="0">
                <a:latin typeface="Times New Roman"/>
                <a:ea typeface="Times New Roman"/>
                <a:hlinkClick r:id="rId8"/>
              </a:rPr>
              <a:t>https://im3-tub-ru.yandex.net/i?id=68a48d2630c4b3a30725aca44b8c2459&amp;n=33&amp;h=215&amp;w=329</a:t>
            </a:r>
            <a:endParaRPr lang="ru-RU" sz="1300" dirty="0" smtClean="0">
              <a:latin typeface="Times New Roman"/>
              <a:ea typeface="Times New Roman"/>
            </a:endParaRPr>
          </a:p>
          <a:p>
            <a:pPr algn="just" eaLnBrk="1" hangingPunct="1"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en-US" sz="1300" dirty="0" smtClean="0">
                <a:latin typeface="Times New Roman"/>
                <a:ea typeface="Times New Roman"/>
                <a:hlinkClick r:id="rId9"/>
              </a:rPr>
              <a:t>http://www.awaytravel.ru/sites/default/files/imagecache/big/img/usa.gif</a:t>
            </a:r>
            <a:endParaRPr lang="ru-RU" sz="1300" dirty="0" smtClean="0">
              <a:latin typeface="Times New Roman"/>
              <a:ea typeface="Times New Roman"/>
            </a:endParaRPr>
          </a:p>
          <a:p>
            <a:pPr algn="just" eaLnBrk="1" hangingPunct="1"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en-US" sz="1300" dirty="0" smtClean="0">
                <a:latin typeface="Times New Roman"/>
                <a:ea typeface="Times New Roman"/>
                <a:hlinkClick r:id="rId10"/>
              </a:rPr>
              <a:t>http://www.playing-field.ru/img/2015/052222/4508274</a:t>
            </a:r>
            <a:endParaRPr lang="ru-RU" sz="1300" dirty="0" smtClean="0">
              <a:latin typeface="Times New Roman"/>
              <a:ea typeface="Times New Roman"/>
            </a:endParaRPr>
          </a:p>
          <a:p>
            <a:pPr algn="just" eaLnBrk="1" hangingPunct="1"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en-US" sz="1300" dirty="0" smtClean="0">
                <a:latin typeface="Times New Roman"/>
                <a:ea typeface="Times New Roman"/>
                <a:hlinkClick r:id="rId11"/>
              </a:rPr>
              <a:t>https://t1.ftcdn.net/jpg/00/79/78/38/500_F_79783897_qrkGVa3GlKGUE6goKPa3tPVIPJXliaXO.jpg</a:t>
            </a:r>
            <a:endParaRPr lang="ru-RU" sz="1300" dirty="0" smtClean="0">
              <a:latin typeface="Times New Roman"/>
              <a:ea typeface="Times New Roman"/>
            </a:endParaRPr>
          </a:p>
          <a:p>
            <a:pPr algn="just" eaLnBrk="1" hangingPunct="1"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en-US" sz="1300" dirty="0" smtClean="0">
                <a:latin typeface="Times New Roman"/>
                <a:ea typeface="Times New Roman"/>
                <a:hlinkClick r:id="rId12"/>
              </a:rPr>
              <a:t>http://pro100news.info/wp-content/uploads/l43-110322120438_big.jpg</a:t>
            </a:r>
            <a:endParaRPr lang="ru-RU" sz="1300" dirty="0" smtClean="0">
              <a:latin typeface="Times New Roman"/>
              <a:ea typeface="Times New Roman"/>
            </a:endParaRPr>
          </a:p>
          <a:p>
            <a:pPr eaLnBrk="1" hangingPunct="1">
              <a:defRPr/>
            </a:pPr>
            <a:endParaRPr lang="ru-RU" sz="1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3789363"/>
            <a:ext cx="2970212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 descr="C:\Users\User\Desktop\Карина число 13\20180413_150100-1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333375"/>
            <a:ext cx="4268787" cy="313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C:\Users\User\Desktop\Карина число 13\20180413_164424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2419350"/>
            <a:ext cx="3243263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ьная выноска 9"/>
          <p:cNvSpPr/>
          <p:nvPr/>
        </p:nvSpPr>
        <p:spPr>
          <a:xfrm rot="2035658">
            <a:off x="6440488" y="627063"/>
            <a:ext cx="2195512" cy="1943100"/>
          </a:xfrm>
          <a:prstGeom prst="wedgeEllipseCallout">
            <a:avLst>
              <a:gd name="adj1" fmla="val -24618"/>
              <a:gd name="adj2" fmla="val 8102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Объект</a:t>
            </a:r>
          </a:p>
        </p:txBody>
      </p:sp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6078168">
            <a:off x="584994" y="507206"/>
            <a:ext cx="2420938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010188">
            <a:off x="6288088" y="2776538"/>
            <a:ext cx="2500312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3275" y="3071813"/>
            <a:ext cx="22320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880915">
            <a:off x="3275807" y="262731"/>
            <a:ext cx="2846388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500" y="476250"/>
            <a:ext cx="1697038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Прямоугольник 10"/>
          <p:cNvSpPr>
            <a:spLocks noChangeArrowheads="1"/>
          </p:cNvSpPr>
          <p:nvPr/>
        </p:nvSpPr>
        <p:spPr bwMode="auto">
          <a:xfrm rot="-1418104">
            <a:off x="801688" y="1077913"/>
            <a:ext cx="19669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Актуальность</a:t>
            </a:r>
          </a:p>
        </p:txBody>
      </p:sp>
      <p:sp>
        <p:nvSpPr>
          <p:cNvPr id="15368" name="Прямоугольник 11"/>
          <p:cNvSpPr>
            <a:spLocks noChangeArrowheads="1"/>
          </p:cNvSpPr>
          <p:nvPr/>
        </p:nvSpPr>
        <p:spPr bwMode="auto">
          <a:xfrm rot="-1652462">
            <a:off x="1317625" y="3938588"/>
            <a:ext cx="9699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Цель</a:t>
            </a:r>
          </a:p>
        </p:txBody>
      </p:sp>
      <p:sp>
        <p:nvSpPr>
          <p:cNvPr id="15369" name="Прямоугольник 12"/>
          <p:cNvSpPr>
            <a:spLocks noChangeArrowheads="1"/>
          </p:cNvSpPr>
          <p:nvPr/>
        </p:nvSpPr>
        <p:spPr bwMode="auto">
          <a:xfrm rot="1697474">
            <a:off x="7058025" y="3816350"/>
            <a:ext cx="1093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Задачи</a:t>
            </a:r>
          </a:p>
        </p:txBody>
      </p:sp>
      <p:sp>
        <p:nvSpPr>
          <p:cNvPr id="15370" name="TextBox 13"/>
          <p:cNvSpPr txBox="1">
            <a:spLocks noChangeArrowheads="1"/>
          </p:cNvSpPr>
          <p:nvPr/>
        </p:nvSpPr>
        <p:spPr bwMode="auto">
          <a:xfrm rot="-1859064">
            <a:off x="3263900" y="2513013"/>
            <a:ext cx="5143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/>
              <a:t>?</a:t>
            </a:r>
          </a:p>
        </p:txBody>
      </p:sp>
      <p:pic>
        <p:nvPicPr>
          <p:cNvPr id="15371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460896">
            <a:off x="3894138" y="1795463"/>
            <a:ext cx="16002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2" name="TextBox 23"/>
          <p:cNvSpPr txBox="1">
            <a:spLocks noChangeArrowheads="1"/>
          </p:cNvSpPr>
          <p:nvPr/>
        </p:nvSpPr>
        <p:spPr bwMode="auto">
          <a:xfrm rot="1337201">
            <a:off x="5853113" y="2720975"/>
            <a:ext cx="6254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/>
              <a:t>?</a:t>
            </a:r>
          </a:p>
        </p:txBody>
      </p:sp>
      <p:pic>
        <p:nvPicPr>
          <p:cNvPr id="15373" name="Picture 2" descr="C:\Users\User\Desktop\Карина число 13\20180413_100657-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59150" y="3375025"/>
            <a:ext cx="2670175" cy="322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1916113"/>
            <a:ext cx="7561263" cy="784225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ru-RU" sz="2400" b="1" i="1" dirty="0" smtClean="0"/>
              <a:t>Отношение одноклассников  и родителей  к числу 13?</a:t>
            </a:r>
            <a:endParaRPr lang="ru-RU" sz="2400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47813" y="2852738"/>
          <a:ext cx="7345362" cy="2243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3240360"/>
                <a:gridCol w="2592288"/>
              </a:tblGrid>
              <a:tr h="4247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Calibri"/>
                          <a:cs typeface="Times New Roman"/>
                        </a:rPr>
                        <a:t>Одноклассники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Calibri"/>
                          <a:cs typeface="Times New Roman"/>
                        </a:rPr>
                        <a:t>Родители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1 место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2 место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Calibri"/>
                          <a:cs typeface="Times New Roman"/>
                        </a:rPr>
                        <a:t>33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3 место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16408" name="TextBox 2"/>
          <p:cNvSpPr txBox="1">
            <a:spLocks noChangeArrowheads="1"/>
          </p:cNvSpPr>
          <p:nvPr/>
        </p:nvSpPr>
        <p:spPr bwMode="auto">
          <a:xfrm>
            <a:off x="2339975" y="771525"/>
            <a:ext cx="5243513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Результаты опроса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7737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Страх перед числом 13 </a:t>
            </a:r>
            <a:r>
              <a:rPr lang="ru-RU" sz="4000" b="1" smtClean="0">
                <a:solidFill>
                  <a:srgbClr val="7030A0"/>
                </a:solidFill>
              </a:rPr>
              <a:t/>
            </a:r>
            <a:br>
              <a:rPr lang="ru-RU" sz="4000" b="1" smtClean="0">
                <a:solidFill>
                  <a:srgbClr val="7030A0"/>
                </a:solidFill>
              </a:rPr>
            </a:br>
            <a:r>
              <a:rPr lang="ru-RU" sz="4000" b="1" i="1" u="sng" smtClean="0">
                <a:solidFill>
                  <a:srgbClr val="FF0000"/>
                </a:solidFill>
              </a:rPr>
              <a:t>Трис-кай-де-ка-фо-би-я</a:t>
            </a:r>
            <a:r>
              <a:rPr lang="ru-RU" sz="4000" b="1" i="1" smtClean="0">
                <a:solidFill>
                  <a:srgbClr val="FF0000"/>
                </a:solidFill>
              </a:rPr>
              <a:t>.</a:t>
            </a:r>
            <a:br>
              <a:rPr lang="ru-RU" sz="4000" b="1" i="1" smtClean="0">
                <a:solidFill>
                  <a:srgbClr val="FF0000"/>
                </a:solidFill>
              </a:rPr>
            </a:br>
            <a:endParaRPr lang="ru-RU" sz="4000" b="1" smtClean="0">
              <a:solidFill>
                <a:srgbClr val="FF0000"/>
              </a:solidFill>
            </a:endParaRPr>
          </a:p>
        </p:txBody>
      </p:sp>
      <p:pic>
        <p:nvPicPr>
          <p:cNvPr id="17410" name="Рисунок 3" descr="13 числ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2565400"/>
            <a:ext cx="65532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3529012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84625" y="260350"/>
            <a:ext cx="4738688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881313"/>
            <a:ext cx="3529012" cy="363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84625" y="2852738"/>
            <a:ext cx="4738688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4" descr="http://a0.cdnfan.com/images/M/5/8/8/2/_hd_261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3500438"/>
            <a:ext cx="6608763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260350"/>
            <a:ext cx="5778500" cy="280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3" descr="C:\Documents and Settings\Кристина.31C94A129D954CA\Рабочий стол\13\united_states_emble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404813"/>
            <a:ext cx="7143750" cy="611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idx="1"/>
          </p:nvPr>
        </p:nvSpPr>
        <p:spPr>
          <a:xfrm>
            <a:off x="1500188" y="188913"/>
            <a:ext cx="6600825" cy="6286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4000" b="1" smtClean="0">
                <a:solidFill>
                  <a:srgbClr val="FF0000"/>
                </a:solidFill>
              </a:rPr>
              <a:t>Цирка  на Цветном бульваре</a:t>
            </a:r>
          </a:p>
        </p:txBody>
      </p:sp>
      <p:pic>
        <p:nvPicPr>
          <p:cNvPr id="21506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88" y="1130300"/>
            <a:ext cx="6786562" cy="532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112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Times New Roman</vt:lpstr>
      <vt:lpstr>inherit</vt:lpstr>
      <vt:lpstr>Tahoma</vt:lpstr>
      <vt:lpstr>Тема Office</vt:lpstr>
      <vt:lpstr>Тема Office</vt:lpstr>
      <vt:lpstr>Число 13 бояться или нет?</vt:lpstr>
      <vt:lpstr>Слайд 2</vt:lpstr>
      <vt:lpstr>Слайд 3</vt:lpstr>
      <vt:lpstr>Отношение одноклассников  и родителей  к числу 13?</vt:lpstr>
      <vt:lpstr>Страх перед числом 13  Трис-кай-де-ка-фо-би-я. </vt:lpstr>
      <vt:lpstr>Слайд 6</vt:lpstr>
      <vt:lpstr>Слайд 7</vt:lpstr>
      <vt:lpstr>Слайд 8</vt:lpstr>
      <vt:lpstr>Слайд 9</vt:lpstr>
      <vt:lpstr>Мои исследования</vt:lpstr>
      <vt:lpstr>Мои исследования</vt:lpstr>
      <vt:lpstr>Мои выводы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</dc:creator>
  <cp:lastModifiedBy>ВВС</cp:lastModifiedBy>
  <cp:revision>56</cp:revision>
  <dcterms:created xsi:type="dcterms:W3CDTF">2012-04-18T16:40:25Z</dcterms:created>
  <dcterms:modified xsi:type="dcterms:W3CDTF">2022-11-21T15:21:43Z</dcterms:modified>
</cp:coreProperties>
</file>