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8" autoAdjust="0"/>
    <p:restoredTop sz="94660"/>
  </p:normalViewPr>
  <p:slideViewPr>
    <p:cSldViewPr snapToGrid="0">
      <p:cViewPr varScale="1">
        <p:scale>
          <a:sx n="57" d="100"/>
          <a:sy n="57" d="100"/>
        </p:scale>
        <p:origin x="78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58B5C-83DE-49E3-B06A-D6A405E51CA6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F77F-65F3-4403-8E93-D4E569D3D46C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6070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58B5C-83DE-49E3-B06A-D6A405E51CA6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F77F-65F3-4403-8E93-D4E569D3D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2422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58B5C-83DE-49E3-B06A-D6A405E51CA6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F77F-65F3-4403-8E93-D4E569D3D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88016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58B5C-83DE-49E3-B06A-D6A405E51CA6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F77F-65F3-4403-8E93-D4E569D3D46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815662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58B5C-83DE-49E3-B06A-D6A405E51CA6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F77F-65F3-4403-8E93-D4E569D3D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06967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58B5C-83DE-49E3-B06A-D6A405E51CA6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F77F-65F3-4403-8E93-D4E569D3D46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589612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58B5C-83DE-49E3-B06A-D6A405E51CA6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F77F-65F3-4403-8E93-D4E569D3D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879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58B5C-83DE-49E3-B06A-D6A405E51CA6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F77F-65F3-4403-8E93-D4E569D3D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7947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58B5C-83DE-49E3-B06A-D6A405E51CA6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F77F-65F3-4403-8E93-D4E569D3D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7474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58B5C-83DE-49E3-B06A-D6A405E51CA6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F77F-65F3-4403-8E93-D4E569D3D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4999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58B5C-83DE-49E3-B06A-D6A405E51CA6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F77F-65F3-4403-8E93-D4E569D3D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7991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58B5C-83DE-49E3-B06A-D6A405E51CA6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F77F-65F3-4403-8E93-D4E569D3D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6645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58B5C-83DE-49E3-B06A-D6A405E51CA6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F77F-65F3-4403-8E93-D4E569D3D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9020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58B5C-83DE-49E3-B06A-D6A405E51CA6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F77F-65F3-4403-8E93-D4E569D3D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035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58B5C-83DE-49E3-B06A-D6A405E51CA6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F77F-65F3-4403-8E93-D4E569D3D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2431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58B5C-83DE-49E3-B06A-D6A405E51CA6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F77F-65F3-4403-8E93-D4E569D3D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5597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58B5C-83DE-49E3-B06A-D6A405E51CA6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F77F-65F3-4403-8E93-D4E569D3D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0018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A758B5C-83DE-49E3-B06A-D6A405E51CA6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2DB0F77F-65F3-4403-8E93-D4E569D3D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11523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6801" y="1236134"/>
            <a:ext cx="7772400" cy="2760131"/>
          </a:xfrm>
        </p:spPr>
        <p:txBody>
          <a:bodyPr>
            <a:normAutofit fontScale="90000"/>
          </a:bodyPr>
          <a:lstStyle/>
          <a:p>
            <a:r>
              <a:rPr lang="ru-RU" dirty="0"/>
              <a:t>Диагностика эмоционального напряжения и </a:t>
            </a:r>
            <a:r>
              <a:rPr lang="ru-RU" dirty="0" smtClean="0"/>
              <a:t>стресса </a:t>
            </a:r>
            <a:br>
              <a:rPr lang="ru-RU" dirty="0" smtClean="0"/>
            </a:br>
            <a:r>
              <a:rPr lang="ru-RU" dirty="0" smtClean="0"/>
              <a:t>у </a:t>
            </a:r>
            <a:r>
              <a:rPr lang="ru-RU" dirty="0"/>
              <a:t>людей с </a:t>
            </a:r>
            <a:r>
              <a:rPr lang="ru-RU" dirty="0" smtClean="0"/>
              <a:t>ОВЗ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1735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685800"/>
            <a:ext cx="11084456" cy="2252133"/>
          </a:xfrm>
        </p:spPr>
        <p:txBody>
          <a:bodyPr>
            <a:normAutofit fontScale="90000"/>
          </a:bodyPr>
          <a:lstStyle/>
          <a:p>
            <a:r>
              <a:rPr lang="ru-RU" sz="3100" dirty="0"/>
              <a:t>Для снижения повышенной тревожности, как относительно устойчивого образования, снятия эмоционального и нервно-психического напряжения рекомендуется работа по расширению функциональных возможностей: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2633134"/>
            <a:ext cx="8534400" cy="3615267"/>
          </a:xfrm>
        </p:spPr>
        <p:txBody>
          <a:bodyPr>
            <a:normAutofit/>
          </a:bodyPr>
          <a:lstStyle/>
          <a:p>
            <a:pPr lvl="0"/>
            <a:r>
              <a:rPr lang="ru-RU" sz="3200" dirty="0"/>
              <a:t>развитие внимания;</a:t>
            </a:r>
          </a:p>
          <a:p>
            <a:pPr lvl="0"/>
            <a:r>
              <a:rPr lang="ru-RU" sz="3200" dirty="0"/>
              <a:t>обучение избирательности;</a:t>
            </a:r>
          </a:p>
          <a:p>
            <a:pPr lvl="0"/>
            <a:r>
              <a:rPr lang="ru-RU" sz="3200" dirty="0"/>
              <a:t>умению отделить главное от второстепенного;</a:t>
            </a:r>
          </a:p>
          <a:p>
            <a:pPr lvl="0"/>
            <a:r>
              <a:rPr lang="ru-RU" sz="3200" dirty="0"/>
              <a:t>приемам психогимнастики.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9087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6690" y="829734"/>
            <a:ext cx="10789709" cy="4859866"/>
          </a:xfrm>
        </p:spPr>
        <p:txBody>
          <a:bodyPr/>
          <a:lstStyle/>
          <a:p>
            <a:pPr marL="0" indent="0">
              <a:buNone/>
            </a:pPr>
            <a:r>
              <a:rPr lang="ru-RU" sz="4000" dirty="0"/>
              <a:t>Стресс – общее напряжение организма, возникающие под воздействием чрезвычайного раздражителя (стрессора).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0548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ru-RU" dirty="0"/>
              <a:t>Профилактика стресса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9491" y="1634067"/>
            <a:ext cx="10010776" cy="43095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/>
              <a:t>Основным направлением профилактики стресса является изменение личностных установок, их перевод из негативных в более позитивные по отношению к жизни, к себе как личности.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9355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1145" y="1015999"/>
            <a:ext cx="8534400" cy="1507067"/>
          </a:xfrm>
        </p:spPr>
        <p:txBody>
          <a:bodyPr>
            <a:normAutofit fontScale="90000"/>
          </a:bodyPr>
          <a:lstStyle/>
          <a:p>
            <a:r>
              <a:rPr lang="ru-RU" dirty="0"/>
              <a:t>Выделяются четыре группы симптомов стресса.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60612" y="2150533"/>
            <a:ext cx="7223655" cy="3179232"/>
          </a:xfrm>
        </p:spPr>
        <p:txBody>
          <a:bodyPr>
            <a:normAutofit/>
          </a:bodyPr>
          <a:lstStyle/>
          <a:p>
            <a:pPr lvl="0"/>
            <a:r>
              <a:rPr lang="ru-RU" sz="3200" dirty="0"/>
              <a:t>физиологические </a:t>
            </a:r>
            <a:r>
              <a:rPr lang="ru-RU" sz="3200" dirty="0" smtClean="0"/>
              <a:t>симптомы</a:t>
            </a:r>
            <a:endParaRPr lang="ru-RU" sz="3200" dirty="0"/>
          </a:p>
          <a:p>
            <a:r>
              <a:rPr lang="ru-RU" sz="3200" dirty="0"/>
              <a:t>и</a:t>
            </a:r>
            <a:r>
              <a:rPr lang="ru-RU" sz="3200" dirty="0" smtClean="0"/>
              <a:t>нтеллектуальные симптомы</a:t>
            </a:r>
          </a:p>
          <a:p>
            <a:r>
              <a:rPr lang="ru-RU" sz="3200" dirty="0"/>
              <a:t>э</a:t>
            </a:r>
            <a:r>
              <a:rPr lang="ru-RU" sz="3200" dirty="0" smtClean="0"/>
              <a:t>моциональные симптомы</a:t>
            </a:r>
          </a:p>
          <a:p>
            <a:r>
              <a:rPr lang="ru-RU" sz="3200" dirty="0"/>
              <a:t>п</a:t>
            </a:r>
            <a:r>
              <a:rPr lang="ru-RU" sz="3200" dirty="0" smtClean="0"/>
              <a:t>оведенческие </a:t>
            </a:r>
            <a:r>
              <a:rPr lang="ru-RU" sz="3200" dirty="0"/>
              <a:t>симптомы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31259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Физиологические симптомы: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1" y="685800"/>
            <a:ext cx="11389255" cy="3615267"/>
          </a:xfrm>
        </p:spPr>
        <p:txBody>
          <a:bodyPr>
            <a:noAutofit/>
          </a:bodyPr>
          <a:lstStyle/>
          <a:p>
            <a:pPr lvl="0"/>
            <a:r>
              <a:rPr lang="ru-RU" sz="2400" dirty="0"/>
              <a:t>стойкие головные боли;</a:t>
            </a:r>
          </a:p>
          <a:p>
            <a:pPr lvl="0"/>
            <a:r>
              <a:rPr lang="ru-RU" sz="2400" dirty="0"/>
              <a:t>неопределенные болевые ощущения;</a:t>
            </a:r>
          </a:p>
          <a:p>
            <a:pPr lvl="0"/>
            <a:r>
              <a:rPr lang="ru-RU" sz="2400" dirty="0"/>
              <a:t>нарушения пищеварения;</a:t>
            </a:r>
          </a:p>
          <a:p>
            <a:pPr lvl="0"/>
            <a:r>
              <a:rPr lang="ru-RU" sz="2400" dirty="0"/>
              <a:t>спазматические, резкие боли в области живота;</a:t>
            </a:r>
          </a:p>
          <a:p>
            <a:pPr lvl="0"/>
            <a:r>
              <a:rPr lang="ru-RU" sz="2400" dirty="0"/>
              <a:t>нарушение функционирования кишечника;</a:t>
            </a:r>
          </a:p>
          <a:p>
            <a:pPr lvl="0"/>
            <a:r>
              <a:rPr lang="ru-RU" sz="2400" dirty="0"/>
              <a:t>сердцебиения (ощущение, что сердце бьется сильно, нерегулярно, часто);</a:t>
            </a:r>
          </a:p>
          <a:p>
            <a:pPr lvl="0"/>
            <a:r>
              <a:rPr lang="ru-RU" sz="2400" dirty="0"/>
              <a:t>чувство нехватки воздуха на вдохе;</a:t>
            </a:r>
          </a:p>
          <a:p>
            <a:pPr lvl="0"/>
            <a:r>
              <a:rPr lang="ru-RU" sz="2400" dirty="0"/>
              <a:t>тошнота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55907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Интеллектуальные симптомы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800" dirty="0"/>
              <a:t>нерешительность;</a:t>
            </a:r>
          </a:p>
          <a:p>
            <a:pPr lvl="0"/>
            <a:r>
              <a:rPr lang="ru-RU" sz="2800" dirty="0"/>
              <a:t>ослабление памяти;</a:t>
            </a:r>
          </a:p>
          <a:p>
            <a:pPr lvl="0"/>
            <a:r>
              <a:rPr lang="ru-RU" sz="2800" dirty="0"/>
              <a:t>ухудшение концентрации внимания;</a:t>
            </a:r>
          </a:p>
          <a:p>
            <a:pPr lvl="0"/>
            <a:r>
              <a:rPr lang="ru-RU" sz="2800" dirty="0"/>
              <a:t>повышенная отвлекаемость;</a:t>
            </a:r>
          </a:p>
          <a:p>
            <a:pPr lvl="0"/>
            <a:r>
              <a:rPr lang="ru-RU" sz="2800" dirty="0"/>
              <a:t>«туннельное» зрение (нарушение периферического зрения</a:t>
            </a:r>
            <a:r>
              <a:rPr lang="ru-RU" sz="2800" dirty="0" smtClean="0"/>
              <a:t>).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859884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5113867"/>
            <a:ext cx="8534400" cy="1507067"/>
          </a:xfrm>
        </p:spPr>
        <p:txBody>
          <a:bodyPr/>
          <a:lstStyle/>
          <a:p>
            <a:r>
              <a:rPr lang="ru-RU" dirty="0"/>
              <a:t>Эмоциональные симптомы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685800"/>
            <a:ext cx="8534400" cy="4428067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беспричинная повышенная раздражительность;</a:t>
            </a:r>
          </a:p>
          <a:p>
            <a:pPr lvl="0"/>
            <a:r>
              <a:rPr lang="ru-RU" dirty="0"/>
              <a:t>необоснованное беспокойство;</a:t>
            </a:r>
          </a:p>
          <a:p>
            <a:pPr lvl="0"/>
            <a:r>
              <a:rPr lang="ru-RU" dirty="0"/>
              <a:t>подозрительность;</a:t>
            </a:r>
          </a:p>
          <a:p>
            <a:pPr lvl="0"/>
            <a:r>
              <a:rPr lang="ru-RU" dirty="0"/>
              <a:t>мрачные настроения, депрессии;</a:t>
            </a:r>
          </a:p>
          <a:p>
            <a:pPr lvl="0"/>
            <a:r>
              <a:rPr lang="ru-RU" dirty="0"/>
              <a:t>суетливость в движениях, действиях;</a:t>
            </a:r>
          </a:p>
          <a:p>
            <a:pPr lvl="0"/>
            <a:r>
              <a:rPr lang="ru-RU" dirty="0"/>
              <a:t>ощущения напряжения;</a:t>
            </a:r>
          </a:p>
          <a:p>
            <a:pPr lvl="0"/>
            <a:r>
              <a:rPr lang="ru-RU" dirty="0"/>
              <a:t>нервная истощенность;</a:t>
            </a:r>
          </a:p>
          <a:p>
            <a:pPr lvl="0"/>
            <a:r>
              <a:rPr lang="ru-RU" dirty="0"/>
              <a:t>подверженность приступам гнева;</a:t>
            </a:r>
          </a:p>
          <a:p>
            <a:pPr lvl="0"/>
            <a:r>
              <a:rPr lang="ru-RU" dirty="0"/>
              <a:t>циничный неуместный юмор;</a:t>
            </a:r>
          </a:p>
          <a:p>
            <a:pPr lvl="0"/>
            <a:r>
              <a:rPr lang="ru-RU" dirty="0"/>
              <a:t>ощущение нервозности, боязливости, тревоги;</a:t>
            </a:r>
          </a:p>
          <a:p>
            <a:pPr lvl="0"/>
            <a:r>
              <a:rPr lang="ru-RU" dirty="0"/>
              <a:t>потеря уверенности в себе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304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Поведенческие симптомы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800" dirty="0"/>
              <a:t>потеря аппетита или переедание;</a:t>
            </a:r>
          </a:p>
          <a:p>
            <a:pPr lvl="0"/>
            <a:r>
              <a:rPr lang="ru-RU" sz="2800" dirty="0"/>
              <a:t>нарушение речи;</a:t>
            </a:r>
          </a:p>
          <a:p>
            <a:pPr lvl="0"/>
            <a:r>
              <a:rPr lang="ru-RU" sz="2800" dirty="0"/>
              <a:t>дрожание голоса;</a:t>
            </a:r>
          </a:p>
          <a:p>
            <a:r>
              <a:rPr lang="ru-RU" sz="2800" dirty="0"/>
              <a:t>нарушение сна.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195742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79" y="685800"/>
            <a:ext cx="8534400" cy="1320799"/>
          </a:xfrm>
        </p:spPr>
        <p:txBody>
          <a:bodyPr/>
          <a:lstStyle/>
          <a:p>
            <a:r>
              <a:rPr lang="ru-RU" dirty="0"/>
              <a:t>Эмоциональное напряжение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8078" y="2243667"/>
            <a:ext cx="8534400" cy="361526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sz="4000" dirty="0" smtClean="0"/>
              <a:t>- это </a:t>
            </a:r>
            <a:r>
              <a:rPr lang="ru-RU" sz="4000" dirty="0"/>
              <a:t>такое психическое состояние, характеризующееся как возрастание интенсивности эмоций и переживаний, реакций на внутреннюю или внешнюю проблему.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2414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27</TotalTime>
  <Words>259</Words>
  <Application>Microsoft Office PowerPoint</Application>
  <PresentationFormat>Широкоэкранный</PresentationFormat>
  <Paragraphs>48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Century Gothic</vt:lpstr>
      <vt:lpstr>Wingdings 3</vt:lpstr>
      <vt:lpstr>Сектор</vt:lpstr>
      <vt:lpstr>Диагностика эмоционального напряжения и стресса  у людей с ОВЗ</vt:lpstr>
      <vt:lpstr>Презентация PowerPoint</vt:lpstr>
      <vt:lpstr>Профилактика стресса </vt:lpstr>
      <vt:lpstr>Выделяются четыре группы симптомов стресса. </vt:lpstr>
      <vt:lpstr>Физиологические симптомы:</vt:lpstr>
      <vt:lpstr>Интеллектуальные симптомы:</vt:lpstr>
      <vt:lpstr>Эмоциональные симптомы:</vt:lpstr>
      <vt:lpstr>Поведенческие симптомы:</vt:lpstr>
      <vt:lpstr>Эмоциональное напряжение</vt:lpstr>
      <vt:lpstr>Для снижения повышенной тревожности, как относительно устойчивого образования, снятия эмоционального и нервно-психического напряжения рекомендуется работа по расширению функциональных возможностей: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Диагностика эмоционального напряжения и стресса  у людей с ОВЗ</dc:title>
  <dc:creator>CHU125KA</dc:creator>
  <cp:lastModifiedBy>CHU125KA</cp:lastModifiedBy>
  <cp:revision>4</cp:revision>
  <dcterms:created xsi:type="dcterms:W3CDTF">2022-11-21T11:09:04Z</dcterms:created>
  <dcterms:modified xsi:type="dcterms:W3CDTF">2022-11-21T11:36:28Z</dcterms:modified>
</cp:coreProperties>
</file>