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46640" cy="312377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              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</a:t>
            </a:r>
            <a:r>
              <a:rPr lang="ru-RU" sz="2000" b="1" dirty="0" smtClean="0"/>
              <a:t>П</a:t>
            </a:r>
            <a:r>
              <a:rPr lang="ru-RU" sz="2000" b="1" dirty="0" smtClean="0"/>
              <a:t>роектно-исследовательская </a:t>
            </a:r>
            <a:r>
              <a:rPr lang="ru-RU" sz="2000" b="1" dirty="0" smtClean="0"/>
              <a:t>работа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smtClean="0"/>
              <a:t> </a:t>
            </a:r>
            <a:r>
              <a:rPr lang="ru-RU" sz="2000" b="1" smtClean="0"/>
              <a:t> </a:t>
            </a:r>
            <a:r>
              <a:rPr lang="ru-RU" sz="2000" b="1" dirty="0" smtClean="0"/>
              <a:t>Ф.М. Достоевский и мировой кинематограф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r>
              <a:rPr lang="ru-RU" sz="4900" b="1" dirty="0" smtClean="0">
                <a:solidFill>
                  <a:schemeClr val="tx1"/>
                </a:solidFill>
              </a:rPr>
              <a:t>Работу выполнила студентка </a:t>
            </a:r>
            <a:endParaRPr lang="ru-RU" sz="4900" dirty="0" smtClean="0">
              <a:solidFill>
                <a:schemeClr val="tx1"/>
              </a:solidFill>
            </a:endParaRPr>
          </a:p>
          <a:p>
            <a:pPr algn="r"/>
            <a:r>
              <a:rPr lang="ru-RU" sz="4900" b="1" dirty="0" smtClean="0">
                <a:solidFill>
                  <a:schemeClr val="tx1"/>
                </a:solidFill>
              </a:rPr>
              <a:t>1-го курса </a:t>
            </a:r>
            <a:endParaRPr lang="ru-RU" sz="4900" dirty="0" smtClean="0">
              <a:solidFill>
                <a:schemeClr val="tx1"/>
              </a:solidFill>
            </a:endParaRPr>
          </a:p>
          <a:p>
            <a:pPr algn="r"/>
            <a:r>
              <a:rPr lang="ru-RU" sz="4900" dirty="0" err="1" smtClean="0">
                <a:solidFill>
                  <a:schemeClr val="tx1"/>
                </a:solidFill>
              </a:rPr>
              <a:t>Головцева</a:t>
            </a:r>
            <a:r>
              <a:rPr lang="ru-RU" sz="4900" dirty="0" smtClean="0">
                <a:solidFill>
                  <a:schemeClr val="tx1"/>
                </a:solidFill>
              </a:rPr>
              <a:t> Владислава Андреевна</a:t>
            </a:r>
          </a:p>
          <a:p>
            <a:pPr algn="r"/>
            <a:endParaRPr lang="ru-RU" sz="4900" dirty="0" smtClean="0">
              <a:solidFill>
                <a:schemeClr val="tx1"/>
              </a:solidFill>
            </a:endParaRPr>
          </a:p>
          <a:p>
            <a:pPr algn="r"/>
            <a:endParaRPr lang="ru-RU" sz="4900" dirty="0" smtClean="0">
              <a:solidFill>
                <a:schemeClr val="tx1"/>
              </a:solidFill>
            </a:endParaRPr>
          </a:p>
          <a:p>
            <a:pPr algn="r"/>
            <a:r>
              <a:rPr lang="ru-RU" sz="4900" dirty="0" smtClean="0">
                <a:solidFill>
                  <a:schemeClr val="tx1"/>
                </a:solidFill>
              </a:rPr>
              <a:t>Руководитель : </a:t>
            </a:r>
          </a:p>
          <a:p>
            <a:pPr algn="r"/>
            <a:r>
              <a:rPr lang="ru-RU" sz="4900" dirty="0" smtClean="0">
                <a:solidFill>
                  <a:schemeClr val="tx1"/>
                </a:solidFill>
              </a:rPr>
              <a:t>преподаватель русского языка и литературы</a:t>
            </a:r>
          </a:p>
          <a:p>
            <a:pPr algn="r"/>
            <a:r>
              <a:rPr lang="ru-RU" sz="4900" dirty="0" smtClean="0">
                <a:solidFill>
                  <a:schemeClr val="tx1"/>
                </a:solidFill>
              </a:rPr>
              <a:t> Елагина Ольга Николаевна</a:t>
            </a:r>
          </a:p>
          <a:p>
            <a:r>
              <a:rPr lang="ru-RU" sz="49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>"</a:t>
            </a:r>
            <a:r>
              <a:rPr lang="ru-RU" sz="3100" b="1" dirty="0" smtClean="0"/>
              <a:t>Преступление и наказание" (1983) от финна </a:t>
            </a:r>
            <a:r>
              <a:rPr lang="ru-RU" sz="3100" b="1" dirty="0" err="1" smtClean="0"/>
              <a:t>Аки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Каурисмяки</a:t>
            </a:r>
            <a:endParaRPr lang="ru-RU" sz="3100" b="1" dirty="0"/>
          </a:p>
        </p:txBody>
      </p:sp>
      <p:pic>
        <p:nvPicPr>
          <p:cNvPr id="5" name="Содержимое 4" descr="https://cdnimg.rg.ru/pril/article/220/50/06/3840x_(7).jpe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165596"/>
            <a:ext cx="4038600" cy="269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Действие перенесено в Хельсинки XX века. Удивительно, как знаменитый сюжет Достоевского гармонично </a:t>
            </a:r>
            <a:r>
              <a:rPr lang="ru-RU" dirty="0" err="1" smtClean="0"/>
              <a:t>наложился</a:t>
            </a:r>
            <a:r>
              <a:rPr lang="ru-RU" dirty="0" smtClean="0"/>
              <a:t> на Финляндию 1980-х годов и ее социальные проблемы. Молодой маргинал, бывший студент, приехавший из глубинки, решает сам вершить правосудие. Подобно Раскольникову, главный герой </a:t>
            </a:r>
            <a:r>
              <a:rPr lang="ru-RU" dirty="0" err="1" smtClean="0"/>
              <a:t>Антти</a:t>
            </a:r>
            <a:r>
              <a:rPr lang="ru-RU" dirty="0" smtClean="0"/>
              <a:t> </a:t>
            </a:r>
            <a:r>
              <a:rPr lang="ru-RU" dirty="0" err="1" smtClean="0"/>
              <a:t>Рахикайнен</a:t>
            </a:r>
            <a:r>
              <a:rPr lang="ru-RU" dirty="0" smtClean="0"/>
              <a:t> задается вопросом, "тварь ли он дрожащая или право имеет".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Именитые режиссёры 20 века пытались увидеть в романах Достоевского всё новые и новые смыслы и шли на смелые эксперименты в интерпретациях. Так или иначе, каждая из картин заслуживает внимания зрителя. Увидеть знакомых героев в необычной обстановке и непривычном облике всегда любопытно.</a:t>
            </a:r>
          </a:p>
          <a:p>
            <a:r>
              <a:rPr lang="ru-RU" dirty="0" smtClean="0"/>
              <a:t>Сегодняшний человек не всегда принимает, читает и понимает классическую литературу, в том числе и произведения Ф.М. Достоевского. Именно поэтому стоит снимать фильмы по произведениям классиков, пусть даже и в вольной интерпретации. Главное – сохранить нравственные начала, проблематику, идеи Достоевского.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 smtClean="0"/>
              <a:t>Спасибо за внимание</a:t>
            </a:r>
            <a:endParaRPr lang="ru-RU" sz="40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Цели и задачи исследовательской работы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1.Узнать, какие произведения Достоевского были экранизированы за рубежом?</a:t>
            </a:r>
          </a:p>
          <a:p>
            <a:r>
              <a:rPr lang="ru-RU" dirty="0" smtClean="0"/>
              <a:t>2.Определить, почему зарубежные режиссёры обращались к творчеству Достоевского?</a:t>
            </a:r>
          </a:p>
          <a:p>
            <a:r>
              <a:rPr lang="ru-RU" dirty="0" smtClean="0"/>
              <a:t>3.Определить, почему творчество Достоевского интересно современному человеку?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Фёдор Достоевский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3888431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Чем более мы будем национальны, тем более мы будем европейцами.</a:t>
            </a:r>
          </a:p>
          <a:p>
            <a:r>
              <a:rPr lang="ru-RU" i="1" dirty="0" smtClean="0"/>
              <a:t>          </a:t>
            </a:r>
            <a:r>
              <a:rPr lang="ru-RU" sz="2400" i="1" dirty="0" smtClean="0"/>
              <a:t>Ф. Достоевский</a:t>
            </a:r>
            <a:endParaRPr lang="ru-RU" sz="24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s://alpinabook.ru/resize/550x800/upload/iblock/6f9/6f9f5be9fb84ad912ca92b5a0839d9ef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0700" y="2249488"/>
            <a:ext cx="31115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А. Эйнштейн утверждал, что Достоевский  дал ему «больше, чем любой научный мыслитель, больше, чем Гаусс». С мыслью великого учёного стоит согласиться и всем нам, ибо этот писатель открывает человечеству мир доброты, великого сострадания и глубокой боли за человечество.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Интерес к творчеству Достоевского за рубежом проявился ещё при жизни писателя, а в начале 20 века особенно вырос. Именно поэтому многие режиссёры начали обращаться к произведениям Ф.М. Достоевского. Так появилась целая страница культуры – экранизации по творчеству Достоевского.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36904" cy="1800200"/>
          </a:xfrm>
        </p:spPr>
        <p:txBody>
          <a:bodyPr>
            <a:normAutofit/>
          </a:bodyPr>
          <a:lstStyle/>
          <a:p>
            <a:r>
              <a:rPr lang="ru-RU" sz="3100" dirty="0" smtClean="0"/>
              <a:t>«</a:t>
            </a:r>
            <a:r>
              <a:rPr lang="ru-RU" sz="3100" dirty="0" err="1" smtClean="0"/>
              <a:t>Идиот</a:t>
            </a:r>
            <a:r>
              <a:rPr lang="ru-RU" sz="3100" dirty="0" smtClean="0"/>
              <a:t>» – фильм Жоржа </a:t>
            </a:r>
            <a:r>
              <a:rPr lang="ru-RU" sz="3100" dirty="0" err="1" smtClean="0"/>
              <a:t>Лампена</a:t>
            </a:r>
            <a:r>
              <a:rPr lang="ru-RU" sz="3100" dirty="0" smtClean="0"/>
              <a:t>, Франция, 1946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Идиот (1946) — Кинопоиск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2227" y="2249488"/>
            <a:ext cx="312854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Экранизация романа Ф. М. Достоевского «</a:t>
            </a:r>
            <a:r>
              <a:rPr lang="ru-RU" dirty="0" err="1" smtClean="0"/>
              <a:t>Идиот</a:t>
            </a:r>
            <a:r>
              <a:rPr lang="ru-RU" dirty="0" smtClean="0"/>
              <a:t>». Романа, в котором творческие принципы Достоевского воплощаются в полной мере, а удивительное владение сюжетом достигает подлинного расцвета. Яркая и почти болезненно талантливая история несчастного князя Мышкина, неистового </a:t>
            </a:r>
            <a:r>
              <a:rPr lang="ru-RU" dirty="0" err="1" smtClean="0"/>
              <a:t>Парфена</a:t>
            </a:r>
            <a:r>
              <a:rPr lang="ru-RU" dirty="0" smtClean="0"/>
              <a:t> Рогожина и отчаявшейся Настасьи Филипповны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"Белые ночи" с Марчелло </a:t>
            </a:r>
            <a:r>
              <a:rPr lang="ru-RU" dirty="0" err="1" smtClean="0"/>
              <a:t>Мастроянни</a:t>
            </a:r>
            <a:r>
              <a:rPr lang="ru-RU" dirty="0" smtClean="0"/>
              <a:t> (1957)</a:t>
            </a:r>
            <a:endParaRPr lang="ru-RU" dirty="0"/>
          </a:p>
        </p:txBody>
      </p:sp>
      <p:pic>
        <p:nvPicPr>
          <p:cNvPr id="7" name="Содержимое 6" descr="https://cdnimg.rg.ru/pril/article/220/50/06/3840x.jpe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165596"/>
            <a:ext cx="4038600" cy="269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 smtClean="0"/>
              <a:t>Лента </a:t>
            </a:r>
            <a:r>
              <a:rPr lang="ru-RU" sz="2900" dirty="0" err="1" smtClean="0"/>
              <a:t>Лукино</a:t>
            </a:r>
            <a:r>
              <a:rPr lang="ru-RU" sz="2900" dirty="0" smtClean="0"/>
              <a:t> </a:t>
            </a:r>
            <a:r>
              <a:rPr lang="ru-RU" sz="2900" dirty="0" err="1" smtClean="0"/>
              <a:t>Висконти</a:t>
            </a:r>
            <a:r>
              <a:rPr lang="ru-RU" sz="2900" dirty="0" smtClean="0"/>
              <a:t> с великолепным Марчелло </a:t>
            </a:r>
            <a:r>
              <a:rPr lang="ru-RU" sz="2900" dirty="0" err="1" smtClean="0"/>
              <a:t>Мастроянни</a:t>
            </a:r>
            <a:r>
              <a:rPr lang="ru-RU" sz="2900" dirty="0" smtClean="0"/>
              <a:t>. Победитель Венецианского кинофестиваля 1957 года. Действие фильма перенесено из Петербурга в </a:t>
            </a:r>
            <a:r>
              <a:rPr lang="ru-RU" sz="2900" dirty="0" err="1" smtClean="0"/>
              <a:t>Ливорно</a:t>
            </a:r>
            <a:r>
              <a:rPr lang="ru-RU" sz="2900" dirty="0" smtClean="0"/>
              <a:t>.. И. Сказочный </a:t>
            </a:r>
            <a:r>
              <a:rPr lang="ru-RU" sz="2900" dirty="0" err="1" smtClean="0"/>
              <a:t>Ливорно</a:t>
            </a:r>
            <a:r>
              <a:rPr lang="ru-RU" sz="2900" dirty="0" smtClean="0"/>
              <a:t>, но не менее романтичный от этого. Молодой итальянец Марио влюбляется в русскую девушку Наталью (Мария Шелл), которая ждет своего неожиданно пропавшего возлюбленного (Жан </a:t>
            </a:r>
            <a:r>
              <a:rPr lang="ru-RU" sz="2900" dirty="0" err="1" smtClean="0"/>
              <a:t>Маре</a:t>
            </a:r>
            <a:r>
              <a:rPr lang="ru-RU" sz="2900" dirty="0" smtClean="0"/>
              <a:t>).  Понятно, что интерпретация Федора Михайловича получилась вольной, но удивительно тонкой - ее очарование не только в образе, который создал </a:t>
            </a:r>
            <a:r>
              <a:rPr lang="ru-RU" sz="2900" dirty="0" err="1" smtClean="0"/>
              <a:t>Мастроянни</a:t>
            </a:r>
            <a:r>
              <a:rPr lang="ru-RU" sz="2900" dirty="0" smtClean="0"/>
              <a:t>, но и в психологизме, которым </a:t>
            </a:r>
            <a:r>
              <a:rPr lang="ru-RU" sz="2900" dirty="0" err="1" smtClean="0"/>
              <a:t>Висконти</a:t>
            </a:r>
            <a:r>
              <a:rPr lang="ru-RU" sz="2900" dirty="0" smtClean="0"/>
              <a:t> щедро приправил свою картину.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Японский "</a:t>
            </a:r>
            <a:r>
              <a:rPr lang="ru-RU" sz="3100" b="1" dirty="0" err="1" smtClean="0"/>
              <a:t>Идиот</a:t>
            </a:r>
            <a:r>
              <a:rPr lang="ru-RU" sz="3100" b="1" dirty="0" smtClean="0"/>
              <a:t>" </a:t>
            </a:r>
            <a:r>
              <a:rPr lang="ru-RU" sz="3100" b="1" dirty="0" err="1" smtClean="0"/>
              <a:t>Акиры</a:t>
            </a:r>
            <a:r>
              <a:rPr lang="ru-RU" sz="3100" b="1" dirty="0" smtClean="0"/>
              <a:t> Куросавы (1951)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Содержимое 4" descr="https://cdnimg.rg.ru/pril/article/220/50/06/3840x_(1).jpe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43924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Русская классика от великого японца. Пожалуй, самая экзотическая экранизация Федора Михайловича и при этом весьма тонко устроенная. Действие фильма перенесено на Хоккайдо, самый северный из японских островов. </a:t>
            </a:r>
            <a:r>
              <a:rPr lang="ru-RU" dirty="0" err="1" smtClean="0"/>
              <a:t>Камэда</a:t>
            </a:r>
            <a:r>
              <a:rPr lang="ru-RU" dirty="0" smtClean="0"/>
              <a:t> возвращается домой. В трюме парохода он встречается с новоиспеченным миллионером </a:t>
            </a:r>
            <a:r>
              <a:rPr lang="ru-RU" dirty="0" err="1" smtClean="0"/>
              <a:t>Акамой</a:t>
            </a:r>
            <a:r>
              <a:rPr lang="ru-RU" dirty="0" smtClean="0"/>
              <a:t>, который рассказывает о своей роковой  страсти к красавице </a:t>
            </a:r>
            <a:r>
              <a:rPr lang="ru-RU" dirty="0" err="1" smtClean="0"/>
              <a:t>Тэко</a:t>
            </a:r>
            <a:r>
              <a:rPr lang="ru-RU" dirty="0" smtClean="0"/>
              <a:t> </a:t>
            </a:r>
            <a:r>
              <a:rPr lang="ru-RU" dirty="0" err="1" smtClean="0"/>
              <a:t>Насу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Голливудский боевик "Карамазовы" (1958)</a:t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5" name="Содержимое 4" descr="https://cdnimg.rg.ru/pril/article/220/50/06/3840x_(3).jpe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165596"/>
            <a:ext cx="4038600" cy="269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Ричард Брукс превратил роман Достоевского в криминальный боевик. Достоевский и лихой голливудский триллер? Почему бы и нет. Получился просто захватывающий фильм со множеством сюжетных линий, под стать роману. Образы всех Карамазовых схвачены очень точно. Пожалуй, лучшее понимание Достоевского на всем голливудском пространстве.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81</TotalTime>
  <Words>611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                      Проектно-исследовательская работа                   Ф.М. Достоевский и мировой кинематограф  </vt:lpstr>
      <vt:lpstr>Цели и задачи исследовательской работы</vt:lpstr>
      <vt:lpstr>Слайд 3</vt:lpstr>
      <vt:lpstr>Слайд 4</vt:lpstr>
      <vt:lpstr>Слайд 5</vt:lpstr>
      <vt:lpstr>«Идиот» – фильм Жоржа Лампена, Франция, 1946 </vt:lpstr>
      <vt:lpstr>"Белые ночи" с Марчелло Мастроянни (1957)</vt:lpstr>
      <vt:lpstr>Японский "Идиот" Акиры Куросавы (1951) </vt:lpstr>
      <vt:lpstr>Голливудский боевик "Карамазовы" (1958) </vt:lpstr>
      <vt:lpstr>"Преступление и наказание" (1983) от финна Аки Каурисмяки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</cp:revision>
  <dcterms:created xsi:type="dcterms:W3CDTF">2021-11-17T15:44:46Z</dcterms:created>
  <dcterms:modified xsi:type="dcterms:W3CDTF">2022-11-21T16:11:26Z</dcterms:modified>
</cp:coreProperties>
</file>