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68" autoAdjust="0"/>
    <p:restoredTop sz="94676" autoAdjust="0"/>
  </p:normalViewPr>
  <p:slideViewPr>
    <p:cSldViewPr>
      <p:cViewPr varScale="1">
        <p:scale>
          <a:sx n="165" d="100"/>
          <a:sy n="165" d="100"/>
        </p:scale>
        <p:origin x="-1988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4FC96B-576A-4982-A980-B6D35EE4ED9E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ACE3097-C686-4A26-97E8-94BEBB92CF05}">
      <dgm:prSet phldrT="[Текст]" custT="1"/>
      <dgm:spPr/>
      <dgm:t>
        <a:bodyPr/>
        <a:lstStyle/>
        <a:p>
          <a:r>
            <a:rPr lang="ru-RU" sz="2000">
              <a:latin typeface="Times New Roman" pitchFamily="18" charset="0"/>
              <a:cs typeface="Times New Roman" pitchFamily="18" charset="0"/>
            </a:rPr>
            <a:t>Сбор информации</a:t>
          </a:r>
        </a:p>
      </dgm:t>
    </dgm:pt>
    <dgm:pt modelId="{74F607A2-97AF-4616-9610-2234B84AE510}" type="parTrans" cxnId="{D2440C2E-9444-4E06-9A86-63C7C01637A2}">
      <dgm:prSet/>
      <dgm:spPr/>
      <dgm:t>
        <a:bodyPr/>
        <a:lstStyle/>
        <a:p>
          <a:endParaRPr lang="ru-RU"/>
        </a:p>
      </dgm:t>
    </dgm:pt>
    <dgm:pt modelId="{6E38BAD4-90F2-4C30-B7CF-2312A062BA6B}" type="sibTrans" cxnId="{D2440C2E-9444-4E06-9A86-63C7C01637A2}">
      <dgm:prSet/>
      <dgm:spPr/>
      <dgm:t>
        <a:bodyPr/>
        <a:lstStyle/>
        <a:p>
          <a:endParaRPr lang="ru-RU"/>
        </a:p>
      </dgm:t>
    </dgm:pt>
    <dgm:pt modelId="{5DAF3447-30C1-4B51-B55A-D28E8539CF3F}">
      <dgm:prSet phldrT="[Текст]" custT="1"/>
      <dgm:spPr/>
      <dgm:t>
        <a:bodyPr/>
        <a:lstStyle/>
        <a:p>
          <a:r>
            <a:rPr lang="ru-RU" sz="1800">
              <a:latin typeface="Times New Roman" pitchFamily="18" charset="0"/>
              <a:cs typeface="Times New Roman" pitchFamily="18" charset="0"/>
            </a:rPr>
            <a:t>анкетирование, тесты, опросы</a:t>
          </a:r>
        </a:p>
      </dgm:t>
    </dgm:pt>
    <dgm:pt modelId="{52641643-F5BF-4C4B-94C0-370AB0E70FB3}" type="parTrans" cxnId="{66CE837E-0003-4232-8AF2-1A60916390AA}">
      <dgm:prSet/>
      <dgm:spPr/>
      <dgm:t>
        <a:bodyPr/>
        <a:lstStyle/>
        <a:p>
          <a:endParaRPr lang="ru-RU"/>
        </a:p>
      </dgm:t>
    </dgm:pt>
    <dgm:pt modelId="{104EBF83-D62C-40CB-BF2E-3ACCB7F359E4}" type="sibTrans" cxnId="{66CE837E-0003-4232-8AF2-1A60916390AA}">
      <dgm:prSet/>
      <dgm:spPr/>
      <dgm:t>
        <a:bodyPr/>
        <a:lstStyle/>
        <a:p>
          <a:endParaRPr lang="ru-RU"/>
        </a:p>
      </dgm:t>
    </dgm:pt>
    <dgm:pt modelId="{A0568853-23AB-43D3-978C-3BA96F61520A}">
      <dgm:prSet phldrT="[Текст]" custT="1"/>
      <dgm:spPr/>
      <dgm:t>
        <a:bodyPr/>
        <a:lstStyle/>
        <a:p>
          <a:r>
            <a:rPr lang="ru-RU" sz="1800">
              <a:latin typeface="Times New Roman" pitchFamily="18" charset="0"/>
              <a:cs typeface="Times New Roman" pitchFamily="18" charset="0"/>
            </a:rPr>
            <a:t>тетрадь отзывов и предложений</a:t>
          </a:r>
        </a:p>
      </dgm:t>
    </dgm:pt>
    <dgm:pt modelId="{8A2AC44D-53C5-4A8A-9BEB-C9F5CEFC5B21}" type="parTrans" cxnId="{307C9D1E-C66E-4117-AE32-CA81FFEC1C2E}">
      <dgm:prSet/>
      <dgm:spPr/>
      <dgm:t>
        <a:bodyPr/>
        <a:lstStyle/>
        <a:p>
          <a:endParaRPr lang="ru-RU"/>
        </a:p>
      </dgm:t>
    </dgm:pt>
    <dgm:pt modelId="{03239B09-7BE8-4056-9061-DBF99A8F6752}" type="sibTrans" cxnId="{307C9D1E-C66E-4117-AE32-CA81FFEC1C2E}">
      <dgm:prSet/>
      <dgm:spPr/>
      <dgm:t>
        <a:bodyPr/>
        <a:lstStyle/>
        <a:p>
          <a:endParaRPr lang="ru-RU"/>
        </a:p>
      </dgm:t>
    </dgm:pt>
    <dgm:pt modelId="{AE26CC4D-7643-4ED8-8C2B-BED47DF7A99C}">
      <dgm:prSet phldrT="[Текст]"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2000">
              <a:latin typeface="Times New Roman" pitchFamily="18" charset="0"/>
              <a:cs typeface="Times New Roman" pitchFamily="18" charset="0"/>
            </a:rPr>
            <a:t>Анализ информации</a:t>
          </a:r>
        </a:p>
      </dgm:t>
    </dgm:pt>
    <dgm:pt modelId="{4A762EC9-D3D8-454A-83E8-56B44EEE323F}" type="parTrans" cxnId="{E0A4C86D-BBC1-40F6-895B-F72DAC514D16}">
      <dgm:prSet/>
      <dgm:spPr/>
      <dgm:t>
        <a:bodyPr/>
        <a:lstStyle/>
        <a:p>
          <a:endParaRPr lang="ru-RU"/>
        </a:p>
      </dgm:t>
    </dgm:pt>
    <dgm:pt modelId="{B4C96E07-BC06-41D2-BC13-58FD647AB464}" type="sibTrans" cxnId="{E0A4C86D-BBC1-40F6-895B-F72DAC514D16}">
      <dgm:prSet/>
      <dgm:spPr/>
      <dgm:t>
        <a:bodyPr/>
        <a:lstStyle/>
        <a:p>
          <a:endParaRPr lang="ru-RU"/>
        </a:p>
      </dgm:t>
    </dgm:pt>
    <dgm:pt modelId="{C5558F32-AA3A-4560-855C-2D1ACE2FF3EE}">
      <dgm:prSet phldrT="[Текст]"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2000">
              <a:latin typeface="Times New Roman" pitchFamily="18" charset="0"/>
              <a:cs typeface="Times New Roman" pitchFamily="18" charset="0"/>
            </a:rPr>
            <a:t>Перспективное и календарное планирование с родителями с учетом аналитических материалов</a:t>
          </a:r>
        </a:p>
      </dgm:t>
    </dgm:pt>
    <dgm:pt modelId="{38FC09F8-933D-4CE5-83CC-2A01C11C5BBA}" type="parTrans" cxnId="{2354AB31-00F2-4347-AED9-9A80911CBDE6}">
      <dgm:prSet/>
      <dgm:spPr/>
      <dgm:t>
        <a:bodyPr/>
        <a:lstStyle/>
        <a:p>
          <a:endParaRPr lang="ru-RU"/>
        </a:p>
      </dgm:t>
    </dgm:pt>
    <dgm:pt modelId="{588C2BC6-E728-473F-911E-BE6A399B7111}" type="sibTrans" cxnId="{2354AB31-00F2-4347-AED9-9A80911CBDE6}">
      <dgm:prSet/>
      <dgm:spPr/>
      <dgm:t>
        <a:bodyPr/>
        <a:lstStyle/>
        <a:p>
          <a:endParaRPr lang="ru-RU"/>
        </a:p>
      </dgm:t>
    </dgm:pt>
    <dgm:pt modelId="{52ACBA06-3577-439A-A2DB-4AD6554B97DF}" type="pres">
      <dgm:prSet presAssocID="{0D4FC96B-576A-4982-A980-B6D35EE4ED9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1C05336-1ABF-439B-8C37-19D59794579D}" type="pres">
      <dgm:prSet presAssocID="{1ACE3097-C686-4A26-97E8-94BEBB92CF05}" presName="linNode" presStyleCnt="0"/>
      <dgm:spPr/>
    </dgm:pt>
    <dgm:pt modelId="{5B10BF85-B857-44B1-A221-F32793181A44}" type="pres">
      <dgm:prSet presAssocID="{1ACE3097-C686-4A26-97E8-94BEBB92CF05}" presName="parentText" presStyleLbl="node1" presStyleIdx="0" presStyleCnt="3" custScaleY="356534" custLinFactNeighborX="-244" custLinFactNeighborY="-77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78F253-E03D-42E5-A7A5-FC67C4684F64}" type="pres">
      <dgm:prSet presAssocID="{1ACE3097-C686-4A26-97E8-94BEBB92CF05}" presName="descendantText" presStyleLbl="alignAccFollowNode1" presStyleIdx="0" presStyleCnt="1" custScaleY="4463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8CF050-CBA3-412B-89C1-8E5FA0FB2D59}" type="pres">
      <dgm:prSet presAssocID="{6E38BAD4-90F2-4C30-B7CF-2312A062BA6B}" presName="sp" presStyleCnt="0"/>
      <dgm:spPr/>
    </dgm:pt>
    <dgm:pt modelId="{D82511B5-258C-4096-ADB6-FBFD16A54F07}" type="pres">
      <dgm:prSet presAssocID="{AE26CC4D-7643-4ED8-8C2B-BED47DF7A99C}" presName="linNode" presStyleCnt="0"/>
      <dgm:spPr/>
    </dgm:pt>
    <dgm:pt modelId="{20D9D195-7762-4346-BAE5-16AE603B754D}" type="pres">
      <dgm:prSet presAssocID="{AE26CC4D-7643-4ED8-8C2B-BED47DF7A99C}" presName="parentText" presStyleLbl="node1" presStyleIdx="1" presStyleCnt="3" custScaleX="277778" custScaleY="30741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B74F92-9C03-4369-856C-F77705FF3611}" type="pres">
      <dgm:prSet presAssocID="{B4C96E07-BC06-41D2-BC13-58FD647AB464}" presName="sp" presStyleCnt="0"/>
      <dgm:spPr/>
    </dgm:pt>
    <dgm:pt modelId="{326C72E6-16C5-4402-B6A3-3CC0F7DA3EBB}" type="pres">
      <dgm:prSet presAssocID="{C5558F32-AA3A-4560-855C-2D1ACE2FF3EE}" presName="linNode" presStyleCnt="0"/>
      <dgm:spPr/>
    </dgm:pt>
    <dgm:pt modelId="{0C29DB74-35E9-4C64-9307-E69365F39151}" type="pres">
      <dgm:prSet presAssocID="{C5558F32-AA3A-4560-855C-2D1ACE2FF3EE}" presName="parentText" presStyleLbl="node1" presStyleIdx="2" presStyleCnt="3" custScaleX="277778" custScaleY="41241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BDB95EE-6C71-41FF-B9D4-31156F3C3AA2}" type="presOf" srcId="{0D4FC96B-576A-4982-A980-B6D35EE4ED9E}" destId="{52ACBA06-3577-439A-A2DB-4AD6554B97DF}" srcOrd="0" destOrd="0" presId="urn:microsoft.com/office/officeart/2005/8/layout/vList5"/>
    <dgm:cxn modelId="{661C3696-DC07-4BDC-B22F-7026A885D862}" type="presOf" srcId="{AE26CC4D-7643-4ED8-8C2B-BED47DF7A99C}" destId="{20D9D195-7762-4346-BAE5-16AE603B754D}" srcOrd="0" destOrd="0" presId="urn:microsoft.com/office/officeart/2005/8/layout/vList5"/>
    <dgm:cxn modelId="{68453649-8FC6-4CF9-B8F4-FB38CAD4C696}" type="presOf" srcId="{5DAF3447-30C1-4B51-B55A-D28E8539CF3F}" destId="{6878F253-E03D-42E5-A7A5-FC67C4684F64}" srcOrd="0" destOrd="0" presId="urn:microsoft.com/office/officeart/2005/8/layout/vList5"/>
    <dgm:cxn modelId="{2354AB31-00F2-4347-AED9-9A80911CBDE6}" srcId="{0D4FC96B-576A-4982-A980-B6D35EE4ED9E}" destId="{C5558F32-AA3A-4560-855C-2D1ACE2FF3EE}" srcOrd="2" destOrd="0" parTransId="{38FC09F8-933D-4CE5-83CC-2A01C11C5BBA}" sibTransId="{588C2BC6-E728-473F-911E-BE6A399B7111}"/>
    <dgm:cxn modelId="{B1155324-B5FC-45D0-B33A-0E882AD4E227}" type="presOf" srcId="{C5558F32-AA3A-4560-855C-2D1ACE2FF3EE}" destId="{0C29DB74-35E9-4C64-9307-E69365F39151}" srcOrd="0" destOrd="0" presId="urn:microsoft.com/office/officeart/2005/8/layout/vList5"/>
    <dgm:cxn modelId="{5129A205-35C6-46D6-B107-EF3A6FDF95D9}" type="presOf" srcId="{A0568853-23AB-43D3-978C-3BA96F61520A}" destId="{6878F253-E03D-42E5-A7A5-FC67C4684F64}" srcOrd="0" destOrd="1" presId="urn:microsoft.com/office/officeart/2005/8/layout/vList5"/>
    <dgm:cxn modelId="{1B6E9468-FF54-4126-B5BE-66D57624A4D4}" type="presOf" srcId="{1ACE3097-C686-4A26-97E8-94BEBB92CF05}" destId="{5B10BF85-B857-44B1-A221-F32793181A44}" srcOrd="0" destOrd="0" presId="urn:microsoft.com/office/officeart/2005/8/layout/vList5"/>
    <dgm:cxn modelId="{307C9D1E-C66E-4117-AE32-CA81FFEC1C2E}" srcId="{1ACE3097-C686-4A26-97E8-94BEBB92CF05}" destId="{A0568853-23AB-43D3-978C-3BA96F61520A}" srcOrd="1" destOrd="0" parTransId="{8A2AC44D-53C5-4A8A-9BEB-C9F5CEFC5B21}" sibTransId="{03239B09-7BE8-4056-9061-DBF99A8F6752}"/>
    <dgm:cxn modelId="{D2440C2E-9444-4E06-9A86-63C7C01637A2}" srcId="{0D4FC96B-576A-4982-A980-B6D35EE4ED9E}" destId="{1ACE3097-C686-4A26-97E8-94BEBB92CF05}" srcOrd="0" destOrd="0" parTransId="{74F607A2-97AF-4616-9610-2234B84AE510}" sibTransId="{6E38BAD4-90F2-4C30-B7CF-2312A062BA6B}"/>
    <dgm:cxn modelId="{66CE837E-0003-4232-8AF2-1A60916390AA}" srcId="{1ACE3097-C686-4A26-97E8-94BEBB92CF05}" destId="{5DAF3447-30C1-4B51-B55A-D28E8539CF3F}" srcOrd="0" destOrd="0" parTransId="{52641643-F5BF-4C4B-94C0-370AB0E70FB3}" sibTransId="{104EBF83-D62C-40CB-BF2E-3ACCB7F359E4}"/>
    <dgm:cxn modelId="{E0A4C86D-BBC1-40F6-895B-F72DAC514D16}" srcId="{0D4FC96B-576A-4982-A980-B6D35EE4ED9E}" destId="{AE26CC4D-7643-4ED8-8C2B-BED47DF7A99C}" srcOrd="1" destOrd="0" parTransId="{4A762EC9-D3D8-454A-83E8-56B44EEE323F}" sibTransId="{B4C96E07-BC06-41D2-BC13-58FD647AB464}"/>
    <dgm:cxn modelId="{A19A21F4-9F52-4B1A-9F80-5A0DCA65F108}" type="presParOf" srcId="{52ACBA06-3577-439A-A2DB-4AD6554B97DF}" destId="{21C05336-1ABF-439B-8C37-19D59794579D}" srcOrd="0" destOrd="0" presId="urn:microsoft.com/office/officeart/2005/8/layout/vList5"/>
    <dgm:cxn modelId="{F13E6F7C-890A-444D-BEC9-FBFCFC179D27}" type="presParOf" srcId="{21C05336-1ABF-439B-8C37-19D59794579D}" destId="{5B10BF85-B857-44B1-A221-F32793181A44}" srcOrd="0" destOrd="0" presId="urn:microsoft.com/office/officeart/2005/8/layout/vList5"/>
    <dgm:cxn modelId="{8DE8E30A-EE92-423F-8148-D3307F62E11E}" type="presParOf" srcId="{21C05336-1ABF-439B-8C37-19D59794579D}" destId="{6878F253-E03D-42E5-A7A5-FC67C4684F64}" srcOrd="1" destOrd="0" presId="urn:microsoft.com/office/officeart/2005/8/layout/vList5"/>
    <dgm:cxn modelId="{AD57ECAB-64E8-4E8C-BA22-C6B4B48EF54D}" type="presParOf" srcId="{52ACBA06-3577-439A-A2DB-4AD6554B97DF}" destId="{3C8CF050-CBA3-412B-89C1-8E5FA0FB2D59}" srcOrd="1" destOrd="0" presId="urn:microsoft.com/office/officeart/2005/8/layout/vList5"/>
    <dgm:cxn modelId="{FA531435-5E94-414E-A466-84E4FBE9FA52}" type="presParOf" srcId="{52ACBA06-3577-439A-A2DB-4AD6554B97DF}" destId="{D82511B5-258C-4096-ADB6-FBFD16A54F07}" srcOrd="2" destOrd="0" presId="urn:microsoft.com/office/officeart/2005/8/layout/vList5"/>
    <dgm:cxn modelId="{2A823BB4-C1AA-4086-9E8B-5BCE2C32DCD8}" type="presParOf" srcId="{D82511B5-258C-4096-ADB6-FBFD16A54F07}" destId="{20D9D195-7762-4346-BAE5-16AE603B754D}" srcOrd="0" destOrd="0" presId="urn:microsoft.com/office/officeart/2005/8/layout/vList5"/>
    <dgm:cxn modelId="{B28240B9-9F80-4453-90FD-C5EFB440F13F}" type="presParOf" srcId="{52ACBA06-3577-439A-A2DB-4AD6554B97DF}" destId="{27B74F92-9C03-4369-856C-F77705FF3611}" srcOrd="3" destOrd="0" presId="urn:microsoft.com/office/officeart/2005/8/layout/vList5"/>
    <dgm:cxn modelId="{978F2381-C134-4802-B418-0A4BE386FE5D}" type="presParOf" srcId="{52ACBA06-3577-439A-A2DB-4AD6554B97DF}" destId="{326C72E6-16C5-4402-B6A3-3CC0F7DA3EBB}" srcOrd="4" destOrd="0" presId="urn:microsoft.com/office/officeart/2005/8/layout/vList5"/>
    <dgm:cxn modelId="{1468D8C4-5547-4BAF-A24B-9E42063CBE8C}" type="presParOf" srcId="{326C72E6-16C5-4402-B6A3-3CC0F7DA3EBB}" destId="{0C29DB74-35E9-4C64-9307-E69365F39151}" srcOrd="0" destOrd="0" presId="urn:microsoft.com/office/officeart/2005/8/layout/vList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3733799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altLang="ru-RU" sz="2200" kern="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200" kern="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200" kern="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200" kern="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200" kern="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200" kern="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200" kern="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200" kern="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200" kern="0" dirty="0" smtClean="0">
                <a:cs typeface="Times New Roman" pitchFamily="18" charset="0"/>
              </a:rPr>
              <a:t>ГАУДПО  МО «Институт развития образования»</a:t>
            </a:r>
            <a:r>
              <a:rPr lang="ru-RU" sz="1000" dirty="0" smtClean="0">
                <a:cs typeface="Times New Roman" pitchFamily="18" charset="0"/>
              </a:rPr>
              <a:t/>
            </a:r>
            <a:br>
              <a:rPr lang="ru-RU" sz="1000" dirty="0" smtClean="0">
                <a:cs typeface="Times New Roman" pitchFamily="18" charset="0"/>
              </a:rPr>
            </a:br>
            <a:r>
              <a:rPr lang="ru-RU" sz="1200" dirty="0" smtClean="0">
                <a:cs typeface="Times New Roman" pitchFamily="18" charset="0"/>
              </a:rPr>
              <a:t/>
            </a:r>
            <a:br>
              <a:rPr lang="ru-RU" sz="1200" dirty="0" smtClean="0">
                <a:cs typeface="Times New Roman" pitchFamily="18" charset="0"/>
              </a:rPr>
            </a:br>
            <a:r>
              <a:rPr lang="ru-RU" sz="1400" dirty="0" smtClean="0">
                <a:cs typeface="Times New Roman" pitchFamily="18" charset="0"/>
              </a:rPr>
              <a:t/>
            </a:r>
            <a:br>
              <a:rPr lang="ru-RU" sz="1400" dirty="0" smtClean="0">
                <a:cs typeface="Times New Roman" pitchFamily="18" charset="0"/>
              </a:rPr>
            </a:br>
            <a:r>
              <a:rPr lang="ru-RU" sz="1400" b="1" dirty="0" smtClean="0">
                <a:cs typeface="Times New Roman" pitchFamily="18" charset="0"/>
              </a:rPr>
              <a:t> </a:t>
            </a:r>
            <a:r>
              <a:rPr lang="ru-RU" sz="1400" dirty="0" smtClean="0">
                <a:cs typeface="Times New Roman" pitchFamily="18" charset="0"/>
              </a:rPr>
              <a:t/>
            </a:r>
            <a:br>
              <a:rPr lang="ru-RU" sz="1400" dirty="0" smtClean="0">
                <a:cs typeface="Times New Roman" pitchFamily="18" charset="0"/>
              </a:rPr>
            </a:br>
            <a:r>
              <a:rPr lang="ru-RU" sz="2000" b="1" dirty="0" smtClean="0">
                <a:cs typeface="Times New Roman" pitchFamily="18" charset="0"/>
              </a:rPr>
              <a:t> </a:t>
            </a:r>
            <a:r>
              <a:rPr lang="ru-RU" sz="2000" dirty="0" smtClean="0">
                <a:cs typeface="Times New Roman" pitchFamily="18" charset="0"/>
              </a:rPr>
              <a:t/>
            </a:r>
            <a:br>
              <a:rPr lang="ru-RU" sz="2000" dirty="0" smtClean="0">
                <a:cs typeface="Times New Roman" pitchFamily="18" charset="0"/>
              </a:rPr>
            </a:br>
            <a:r>
              <a:rPr lang="ru-RU" sz="2000" b="1" dirty="0" smtClean="0">
                <a:cs typeface="Times New Roman" pitchFamily="18" charset="0"/>
              </a:rPr>
              <a:t>ПРОЕКТНАЯ РАБОТА</a:t>
            </a:r>
            <a:r>
              <a:rPr lang="ru-RU" sz="2000" dirty="0" smtClean="0">
                <a:cs typeface="Times New Roman" pitchFamily="18" charset="0"/>
              </a:rPr>
              <a:t/>
            </a:r>
            <a:br>
              <a:rPr lang="ru-RU" sz="2000" dirty="0" smtClean="0">
                <a:cs typeface="Times New Roman" pitchFamily="18" charset="0"/>
              </a:rPr>
            </a:br>
            <a:r>
              <a:rPr lang="ru-RU" sz="2000" i="1" dirty="0" smtClean="0">
                <a:cs typeface="Times New Roman" pitchFamily="18" charset="0"/>
              </a:rPr>
              <a:t>Тема «Эффективные практики вовлечения родителей в различные виды совместной творческой деятельности» </a:t>
            </a:r>
            <a:r>
              <a:rPr lang="ru-RU" sz="2000" dirty="0" smtClean="0">
                <a:cs typeface="Times New Roman" pitchFamily="18" charset="0"/>
              </a:rPr>
              <a:t/>
            </a:r>
            <a:br>
              <a:rPr lang="ru-RU" sz="2000" dirty="0" smtClean="0">
                <a:cs typeface="Times New Roman" pitchFamily="18" charset="0"/>
              </a:rPr>
            </a:br>
            <a:r>
              <a:rPr lang="ru-RU" sz="2000" b="1" dirty="0" smtClean="0">
                <a:cs typeface="Times New Roman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2819400" y="4114800"/>
            <a:ext cx="5867400" cy="229293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ВЫПОЛНИЛА: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Times New Roman" pitchFamily="18" charset="0"/>
            </a:endParaRP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Емельянова Светлана Владимировна,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Times New Roman" pitchFamily="18" charset="0"/>
            </a:endParaRP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Музыкальный руководитель,</a:t>
            </a: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МБДОУ ЗАТО г. Североморск 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/с №47, город Североморск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Times New Roman" pitchFamily="18" charset="0"/>
            </a:endParaRP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 РУКОВОДИТЕЛЬ: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Times New Roman" pitchFamily="18" charset="0"/>
            </a:endParaRP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Зимина Юлия Николаевна,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Times New Roman" pitchFamily="18" charset="0"/>
            </a:endParaRP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старший преподаватель кафедры 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ДДОиВ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Times New Roman" pitchFamily="18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      </a:t>
            </a: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 Мурманск </a:t>
            </a:r>
            <a:r>
              <a:rPr lang="ru-RU" sz="1400" dirty="0" smtClean="0">
                <a:solidFill>
                  <a:schemeClr val="tx1"/>
                </a:solidFill>
                <a:latin typeface="+mj-lt"/>
                <a:ea typeface="Calibri" pitchFamily="34" charset="0"/>
                <a:cs typeface="Times New Roman" pitchFamily="18" charset="0"/>
              </a:rPr>
              <a:t>2021 </a:t>
            </a:r>
            <a:endParaRPr lang="ru-RU" sz="1400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609600"/>
            <a:ext cx="7924800" cy="5867400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Актуальность:</a:t>
            </a:r>
            <a:r>
              <a:rPr lang="ru-RU" dirty="0" smtClean="0">
                <a:solidFill>
                  <a:schemeClr val="tx1"/>
                </a:solidFill>
              </a:rPr>
              <a:t> Приобщение детей к музыкальному искусству может успешно осуществляться лишь при условии тесного контакта педагогов дошкольного учреждения с семьёй.  Поиск новых форм сотрудничества музыкального руководителя с родителями детей является важнейшим направлением обеспечения качества музыкального образования дошкольников.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Задача:</a:t>
            </a:r>
            <a:r>
              <a:rPr lang="ru-RU" dirty="0" smtClean="0">
                <a:solidFill>
                  <a:schemeClr val="tx1"/>
                </a:solidFill>
              </a:rPr>
              <a:t> Создать оптимальные условия для эффективного взаимодействия ДОУ и семьи в вопросах музыкального воспитания и развития детей с учетом ФГОС посредством просвещения родителей и вовлечения их в воспитательно-образовательный процесс.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Цель:</a:t>
            </a:r>
            <a:r>
              <a:rPr lang="ru-RU" dirty="0" smtClean="0">
                <a:solidFill>
                  <a:schemeClr val="tx1"/>
                </a:solidFill>
              </a:rPr>
              <a:t> Формирование активной позиции родителей как участников  музыкально- образовательного процесса.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Участники</a:t>
            </a:r>
            <a:r>
              <a:rPr lang="ru-RU" dirty="0" smtClean="0">
                <a:solidFill>
                  <a:schemeClr val="tx1"/>
                </a:solidFill>
              </a:rPr>
              <a:t>: Родители и воспитанники групп,  музыкальный руководитель, воспитатели и специалисты МБДОУ.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9600"/>
            <a:ext cx="8077200" cy="5516563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grpSp>
        <p:nvGrpSpPr>
          <p:cNvPr id="1037" name="Group 13"/>
          <p:cNvGrpSpPr>
            <a:grpSpLocks/>
          </p:cNvGrpSpPr>
          <p:nvPr/>
        </p:nvGrpSpPr>
        <p:grpSpPr bwMode="auto">
          <a:xfrm>
            <a:off x="838200" y="685800"/>
            <a:ext cx="7772400" cy="4953000"/>
            <a:chOff x="1695" y="2655"/>
            <a:chExt cx="9080" cy="4801"/>
          </a:xfrm>
        </p:grpSpPr>
        <p:sp>
          <p:nvSpPr>
            <p:cNvPr id="1038" name="Поле 26"/>
            <p:cNvSpPr txBox="1">
              <a:spLocks/>
            </p:cNvSpPr>
            <p:nvPr/>
          </p:nvSpPr>
          <p:spPr bwMode="auto">
            <a:xfrm>
              <a:off x="3705" y="2655"/>
              <a:ext cx="5370" cy="570"/>
            </a:xfrm>
            <a:prstGeom prst="rect">
              <a:avLst/>
            </a:prstGeom>
            <a:gradFill rotWithShape="1">
              <a:gsLst>
                <a:gs pos="0">
                  <a:srgbClr val="C9B5E8"/>
                </a:gs>
                <a:gs pos="35001">
                  <a:srgbClr val="D9CBEE"/>
                </a:gs>
                <a:gs pos="100000">
                  <a:srgbClr val="F0EAF9"/>
                </a:gs>
              </a:gsLst>
              <a:lin ang="16200000" scaled="1"/>
            </a:gradFill>
            <a:ln w="9525">
              <a:solidFill>
                <a:srgbClr val="795D9B"/>
              </a:solidFill>
              <a:miter lim="800000"/>
              <a:headEnd/>
              <a:tailEnd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СИСТЕМА РАБОТЫ ДОО С СЕМЬЁЙ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9" name="Выгнутая влево стрелка 13313"/>
            <p:cNvSpPr>
              <a:spLocks/>
            </p:cNvSpPr>
            <p:nvPr/>
          </p:nvSpPr>
          <p:spPr bwMode="auto">
            <a:xfrm>
              <a:off x="1695" y="3517"/>
              <a:ext cx="120" cy="855"/>
            </a:xfrm>
            <a:prstGeom prst="curvedRightArrow">
              <a:avLst>
                <a:gd name="adj1" fmla="val 25003"/>
                <a:gd name="adj2" fmla="val 50007"/>
                <a:gd name="adj3" fmla="val 25000"/>
              </a:avLst>
            </a:prstGeom>
            <a:solidFill>
              <a:srgbClr val="4F81BD"/>
            </a:solidFill>
            <a:ln w="25400">
              <a:solidFill>
                <a:srgbClr val="243F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0" name="Выгнутая влево стрелка 13316"/>
            <p:cNvSpPr>
              <a:spLocks/>
            </p:cNvSpPr>
            <p:nvPr/>
          </p:nvSpPr>
          <p:spPr bwMode="auto">
            <a:xfrm>
              <a:off x="1695" y="4741"/>
              <a:ext cx="120" cy="975"/>
            </a:xfrm>
            <a:prstGeom prst="curvedRightArrow">
              <a:avLst>
                <a:gd name="adj1" fmla="val 25014"/>
                <a:gd name="adj2" fmla="val 49991"/>
                <a:gd name="adj3" fmla="val 25000"/>
              </a:avLst>
            </a:prstGeom>
            <a:solidFill>
              <a:srgbClr val="4F81BD"/>
            </a:solidFill>
            <a:ln w="25400">
              <a:solidFill>
                <a:srgbClr val="243F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1" name="Выгнутая влево стрелка 13317"/>
            <p:cNvSpPr>
              <a:spLocks/>
            </p:cNvSpPr>
            <p:nvPr/>
          </p:nvSpPr>
          <p:spPr bwMode="auto">
            <a:xfrm>
              <a:off x="1695" y="5764"/>
              <a:ext cx="120" cy="855"/>
            </a:xfrm>
            <a:prstGeom prst="curvedRightArrow">
              <a:avLst>
                <a:gd name="adj1" fmla="val 25003"/>
                <a:gd name="adj2" fmla="val 50007"/>
                <a:gd name="adj3" fmla="val 25000"/>
              </a:avLst>
            </a:prstGeom>
            <a:solidFill>
              <a:srgbClr val="4F81BD"/>
            </a:solidFill>
            <a:ln w="25400">
              <a:solidFill>
                <a:srgbClr val="243F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2" name="Выгнутая влево стрелка 13318"/>
            <p:cNvSpPr>
              <a:spLocks/>
            </p:cNvSpPr>
            <p:nvPr/>
          </p:nvSpPr>
          <p:spPr bwMode="auto">
            <a:xfrm>
              <a:off x="1695" y="6646"/>
              <a:ext cx="120" cy="810"/>
            </a:xfrm>
            <a:prstGeom prst="curvedRightArrow">
              <a:avLst>
                <a:gd name="adj1" fmla="val 25000"/>
                <a:gd name="adj2" fmla="val 50000"/>
                <a:gd name="adj3" fmla="val 25000"/>
              </a:avLst>
            </a:prstGeom>
            <a:solidFill>
              <a:srgbClr val="4F81BD"/>
            </a:solidFill>
            <a:ln w="25400">
              <a:solidFill>
                <a:srgbClr val="243F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3" name="Поле 27"/>
            <p:cNvSpPr txBox="1">
              <a:spLocks/>
            </p:cNvSpPr>
            <p:nvPr/>
          </p:nvSpPr>
          <p:spPr bwMode="auto">
            <a:xfrm>
              <a:off x="1890" y="3376"/>
              <a:ext cx="8885" cy="630"/>
            </a:xfrm>
            <a:prstGeom prst="rect">
              <a:avLst/>
            </a:prstGeom>
            <a:gradFill rotWithShape="1">
              <a:gsLst>
                <a:gs pos="0">
                  <a:srgbClr val="DAFDA7"/>
                </a:gs>
                <a:gs pos="35001">
                  <a:srgbClr val="E4FDC2"/>
                </a:gs>
                <a:gs pos="100000">
                  <a:srgbClr val="F5FFE6"/>
                </a:gs>
              </a:gsLst>
              <a:lin ang="16200000" scaled="1"/>
            </a:gradFill>
            <a:ln w="9525">
              <a:solidFill>
                <a:srgbClr val="94B64E"/>
              </a:solidFill>
              <a:miter lim="800000"/>
              <a:headEnd/>
              <a:tailEnd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I</a:t>
              </a:r>
              <a:r>
                <a:rPr kumimoji="0" lang="ru-RU" sz="14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этап</a:t>
              </a: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– рекламный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4" name="Поле 28"/>
            <p:cNvSpPr txBox="1">
              <a:spLocks/>
            </p:cNvSpPr>
            <p:nvPr/>
          </p:nvSpPr>
          <p:spPr bwMode="auto">
            <a:xfrm>
              <a:off x="1890" y="4016"/>
              <a:ext cx="8885" cy="630"/>
            </a:xfrm>
            <a:prstGeom prst="rect">
              <a:avLst/>
            </a:prstGeom>
            <a:gradFill rotWithShape="1">
              <a:gsLst>
                <a:gs pos="0">
                  <a:srgbClr val="FFBE86"/>
                </a:gs>
                <a:gs pos="35001">
                  <a:srgbClr val="FFD0AA"/>
                </a:gs>
                <a:gs pos="100000">
                  <a:srgbClr val="FFEBDB"/>
                </a:gs>
              </a:gsLst>
              <a:lin ang="16200000" scaled="1"/>
            </a:gradFill>
            <a:ln w="9525">
              <a:solidFill>
                <a:srgbClr val="F68C36"/>
              </a:solidFill>
              <a:miter lim="800000"/>
              <a:headEnd/>
              <a:tailEnd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II</a:t>
              </a:r>
              <a:r>
                <a:rPr kumimoji="0" lang="ru-RU" sz="14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этап</a:t>
              </a: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– диагностический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5" name="Поле 29"/>
            <p:cNvSpPr txBox="1">
              <a:spLocks/>
            </p:cNvSpPr>
            <p:nvPr/>
          </p:nvSpPr>
          <p:spPr bwMode="auto">
            <a:xfrm>
              <a:off x="1890" y="4607"/>
              <a:ext cx="8885" cy="1455"/>
            </a:xfrm>
            <a:prstGeom prst="rect">
              <a:avLst/>
            </a:prstGeom>
            <a:gradFill rotWithShape="1">
              <a:gsLst>
                <a:gs pos="0">
                  <a:srgbClr val="FFA2A1"/>
                </a:gs>
                <a:gs pos="35001">
                  <a:srgbClr val="FFBEBD"/>
                </a:gs>
                <a:gs pos="100000">
                  <a:srgbClr val="FFE5E5"/>
                </a:gs>
              </a:gsLst>
              <a:lin ang="16200000" scaled="1"/>
            </a:gradFill>
            <a:ln w="9525">
              <a:solidFill>
                <a:srgbClr val="BC4542"/>
              </a:solidFill>
              <a:miter lim="800000"/>
              <a:headEnd/>
              <a:tailEnd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III</a:t>
              </a:r>
              <a:r>
                <a:rPr kumimoji="0" lang="ru-RU" sz="14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 этап – </a:t>
              </a: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выбор наиболее эффективных форм работы с семьёй.</a:t>
              </a:r>
              <a:endPara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457200" marR="0" lvl="1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Symbol" pitchFamily="18" charset="2"/>
                <a:buChar char="·"/>
                <a:tabLst/>
              </a:pP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Педагогическое просвещение родителей.	</a:t>
              </a:r>
            </a:p>
            <a:p>
              <a:pPr marL="0" marR="0" lvl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Symbol" pitchFamily="18" charset="2"/>
                <a:buChar char="·"/>
                <a:tabLst/>
              </a:pP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Привлечение родителей к участию в образовательном процессе ДОО.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6" name="Поле 30"/>
            <p:cNvSpPr txBox="1">
              <a:spLocks/>
            </p:cNvSpPr>
            <p:nvPr/>
          </p:nvSpPr>
          <p:spPr bwMode="auto">
            <a:xfrm>
              <a:off x="1890" y="6766"/>
              <a:ext cx="8885" cy="630"/>
            </a:xfrm>
            <a:prstGeom prst="rect">
              <a:avLst/>
            </a:prstGeom>
            <a:gradFill rotWithShape="1">
              <a:gsLst>
                <a:gs pos="0">
                  <a:srgbClr val="C9B5E8"/>
                </a:gs>
                <a:gs pos="35001">
                  <a:srgbClr val="D9CBEE"/>
                </a:gs>
                <a:gs pos="100000">
                  <a:srgbClr val="F0EAF9"/>
                </a:gs>
              </a:gsLst>
              <a:lin ang="16200000" scaled="1"/>
            </a:gradFill>
            <a:ln w="9525">
              <a:solidFill>
                <a:srgbClr val="795D9B"/>
              </a:solidFill>
              <a:miter lim="800000"/>
              <a:headEnd/>
              <a:tailEnd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V</a:t>
              </a:r>
              <a:r>
                <a:rPr kumimoji="0" lang="ru-RU" sz="14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этап</a:t>
              </a: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 –</a:t>
              </a: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контрольный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7" name="Поле 13312"/>
            <p:cNvSpPr txBox="1">
              <a:spLocks/>
            </p:cNvSpPr>
            <p:nvPr/>
          </p:nvSpPr>
          <p:spPr bwMode="auto">
            <a:xfrm>
              <a:off x="1890" y="5989"/>
              <a:ext cx="8885" cy="630"/>
            </a:xfrm>
            <a:prstGeom prst="rect">
              <a:avLst/>
            </a:prstGeom>
            <a:gradFill rotWithShape="1">
              <a:gsLst>
                <a:gs pos="0">
                  <a:srgbClr val="DAFDA7"/>
                </a:gs>
                <a:gs pos="35001">
                  <a:srgbClr val="E4FDC2"/>
                </a:gs>
                <a:gs pos="100000">
                  <a:srgbClr val="F5FFE6"/>
                </a:gs>
              </a:gsLst>
              <a:lin ang="16200000" scaled="1"/>
            </a:gradFill>
            <a:ln w="9525">
              <a:solidFill>
                <a:srgbClr val="94B64E"/>
              </a:solidFill>
              <a:miter lim="800000"/>
              <a:headEnd/>
              <a:tailEnd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IV</a:t>
              </a:r>
              <a:r>
                <a:rPr kumimoji="0" lang="ru-RU" sz="14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этап</a:t>
              </a: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 –</a:t>
              </a: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внедрение выбранных форм работы с семьёй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8" name="Group 10"/>
          <p:cNvGrpSpPr>
            <a:grpSpLocks noGrp="1"/>
          </p:cNvGrpSpPr>
          <p:nvPr>
            <p:ph idx="1"/>
          </p:nvPr>
        </p:nvGrpSpPr>
        <p:grpSpPr bwMode="auto">
          <a:xfrm>
            <a:off x="457200" y="609600"/>
            <a:ext cx="8229600" cy="4525963"/>
            <a:chOff x="1510" y="5610"/>
            <a:chExt cx="9160" cy="6839"/>
          </a:xfrm>
        </p:grpSpPr>
        <p:sp>
          <p:nvSpPr>
            <p:cNvPr id="2059" name="Поле 13319"/>
            <p:cNvSpPr txBox="1">
              <a:spLocks/>
            </p:cNvSpPr>
            <p:nvPr/>
          </p:nvSpPr>
          <p:spPr bwMode="auto">
            <a:xfrm>
              <a:off x="1795" y="5610"/>
              <a:ext cx="8625" cy="630"/>
            </a:xfrm>
            <a:prstGeom prst="rect">
              <a:avLst/>
            </a:prstGeom>
            <a:gradFill rotWithShape="1">
              <a:gsLst>
                <a:gs pos="0">
                  <a:srgbClr val="C9B5E8"/>
                </a:gs>
                <a:gs pos="35001">
                  <a:srgbClr val="D9CBEE"/>
                </a:gs>
                <a:gs pos="100000">
                  <a:srgbClr val="F0EAF9"/>
                </a:gs>
              </a:gsLst>
              <a:lin ang="16200000" scaled="1"/>
            </a:gradFill>
            <a:ln w="9525">
              <a:solidFill>
                <a:srgbClr val="795D9B"/>
              </a:solidFill>
              <a:miter lim="800000"/>
              <a:headEnd/>
              <a:tailEnd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rPr>
                <a:t>ФОРМЫ ПЕДАГОГИЧЕСКОГО ПРОСВЕЩЕНИЯ РОДИТЕЛЕЙ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2060" name="Стрелка вниз 13325"/>
            <p:cNvSpPr>
              <a:spLocks/>
            </p:cNvSpPr>
            <p:nvPr/>
          </p:nvSpPr>
          <p:spPr bwMode="auto">
            <a:xfrm>
              <a:off x="9205" y="6391"/>
              <a:ext cx="315" cy="615"/>
            </a:xfrm>
            <a:prstGeom prst="downArrow">
              <a:avLst>
                <a:gd name="adj1" fmla="val 50000"/>
                <a:gd name="adj2" fmla="val 50003"/>
              </a:avLst>
            </a:prstGeom>
            <a:solidFill>
              <a:srgbClr val="FF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1" name="Стрелка вниз 13324"/>
            <p:cNvSpPr>
              <a:spLocks/>
            </p:cNvSpPr>
            <p:nvPr/>
          </p:nvSpPr>
          <p:spPr bwMode="auto">
            <a:xfrm>
              <a:off x="5980" y="6351"/>
              <a:ext cx="315" cy="615"/>
            </a:xfrm>
            <a:prstGeom prst="downArrow">
              <a:avLst>
                <a:gd name="adj1" fmla="val 50000"/>
                <a:gd name="adj2" fmla="val 50003"/>
              </a:avLst>
            </a:prstGeom>
            <a:solidFill>
              <a:srgbClr val="FF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2" name="Стрелка вниз 13323"/>
            <p:cNvSpPr>
              <a:spLocks/>
            </p:cNvSpPr>
            <p:nvPr/>
          </p:nvSpPr>
          <p:spPr bwMode="auto">
            <a:xfrm>
              <a:off x="2545" y="6341"/>
              <a:ext cx="315" cy="615"/>
            </a:xfrm>
            <a:prstGeom prst="downArrow">
              <a:avLst>
                <a:gd name="adj1" fmla="val 50000"/>
                <a:gd name="adj2" fmla="val 50003"/>
              </a:avLst>
            </a:prstGeom>
            <a:solidFill>
              <a:srgbClr val="FF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3" name="Поле 13322"/>
            <p:cNvSpPr txBox="1">
              <a:spLocks/>
            </p:cNvSpPr>
            <p:nvPr/>
          </p:nvSpPr>
          <p:spPr bwMode="auto">
            <a:xfrm>
              <a:off x="8030" y="7230"/>
              <a:ext cx="2640" cy="5209"/>
            </a:xfrm>
            <a:prstGeom prst="rect">
              <a:avLst/>
            </a:prstGeom>
            <a:gradFill rotWithShape="1">
              <a:gsLst>
                <a:gs pos="0">
                  <a:srgbClr val="FFBE86"/>
                </a:gs>
                <a:gs pos="35001">
                  <a:srgbClr val="FFD0AA"/>
                </a:gs>
                <a:gs pos="100000">
                  <a:srgbClr val="FFEBDB"/>
                </a:gs>
              </a:gsLst>
              <a:lin ang="16200000" scaled="1"/>
            </a:gradFill>
            <a:ln w="9525">
              <a:solidFill>
                <a:srgbClr val="F68C36"/>
              </a:solidFill>
              <a:miter lim="800000"/>
              <a:headEnd/>
              <a:tailEnd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1" i="0" u="sng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rPr>
                <a:t>Общие (фронтальные):</a:t>
              </a:r>
            </a:p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rPr>
                <a:t>родительские </a:t>
              </a:r>
            </a:p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rPr>
                <a:t>собрания,</a:t>
              </a:r>
            </a:p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rPr>
                <a:t>семейный клуб,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rPr>
                <a:t>рекламные дни,</a:t>
              </a:r>
            </a:p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rPr>
                <a:t>презентация ДОО,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rPr>
                <a:t>практикумы, тренинги.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2064" name="Поле 13321"/>
            <p:cNvSpPr txBox="1">
              <a:spLocks/>
            </p:cNvSpPr>
            <p:nvPr/>
          </p:nvSpPr>
          <p:spPr bwMode="auto">
            <a:xfrm>
              <a:off x="4770" y="7200"/>
              <a:ext cx="2640" cy="5194"/>
            </a:xfrm>
            <a:prstGeom prst="rect">
              <a:avLst/>
            </a:prstGeom>
            <a:gradFill rotWithShape="1">
              <a:gsLst>
                <a:gs pos="0">
                  <a:srgbClr val="DAFDA7"/>
                </a:gs>
                <a:gs pos="35001">
                  <a:srgbClr val="E4FDC2"/>
                </a:gs>
                <a:gs pos="100000">
                  <a:srgbClr val="F5FFE6"/>
                </a:gs>
              </a:gsLst>
              <a:lin ang="16200000" scaled="1"/>
            </a:gradFill>
            <a:ln w="9525">
              <a:solidFill>
                <a:srgbClr val="94B64E"/>
              </a:solidFill>
              <a:miter lim="800000"/>
              <a:headEnd/>
              <a:tailEnd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1" i="0" u="sng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rPr>
                <a:t>Индивидуальные, подгрупповые:</a:t>
              </a:r>
              <a:endPara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rPr>
                <a:t>ежедневное </a:t>
              </a:r>
            </a:p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rPr>
                <a:t>непосредственное общение с родителями,</a:t>
              </a:r>
            </a:p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rPr>
                <a:t> беседы,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rPr>
                <a:t> консультации,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rPr>
                <a:t>библиотечка </a:t>
              </a:r>
            </a:p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rPr>
                <a:t>семейного чтения,</a:t>
              </a:r>
            </a:p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rPr>
                <a:t>телефон доверия,</a:t>
              </a:r>
            </a:p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rPr>
                <a:t>тетрадь отзывов и предложений.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2065" name="Поле 13320"/>
            <p:cNvSpPr txBox="1">
              <a:spLocks/>
            </p:cNvSpPr>
            <p:nvPr/>
          </p:nvSpPr>
          <p:spPr bwMode="auto">
            <a:xfrm>
              <a:off x="1510" y="7240"/>
              <a:ext cx="2640" cy="5209"/>
            </a:xfrm>
            <a:prstGeom prst="rect">
              <a:avLst/>
            </a:prstGeom>
            <a:gradFill rotWithShape="1">
              <a:gsLst>
                <a:gs pos="0">
                  <a:srgbClr val="FFA2A1"/>
                </a:gs>
                <a:gs pos="35001">
                  <a:srgbClr val="FFBEBD"/>
                </a:gs>
                <a:gs pos="100000">
                  <a:srgbClr val="FFE5E5"/>
                </a:gs>
              </a:gsLst>
              <a:lin ang="16200000" scaled="1"/>
            </a:gradFill>
            <a:ln w="9525">
              <a:solidFill>
                <a:srgbClr val="BC4542"/>
              </a:solidFill>
              <a:miter lim="800000"/>
              <a:headEnd/>
              <a:tailEnd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1" i="0" u="sng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rPr>
                <a:t>Наглядно-информационные:</a:t>
              </a:r>
              <a:endPara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rPr>
                <a:t>газеты,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rPr>
                <a:t>тематические  </a:t>
              </a:r>
            </a:p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rPr>
                <a:t>выставки,</a:t>
              </a:r>
            </a:p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rPr>
                <a:t>ширмы- </a:t>
              </a:r>
            </a:p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rPr>
                <a:t>раскладки,</a:t>
              </a:r>
            </a:p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rPr>
                <a:t>папки-</a:t>
              </a:r>
            </a:p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rPr>
                <a:t>передвижки,</a:t>
              </a:r>
            </a:p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rPr>
                <a:t>фотоальбомы,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rPr>
                <a:t>фотостенды,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rPr>
                <a:t>рекламные </a:t>
              </a:r>
            </a:p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rPr>
                <a:t>объявления,</a:t>
              </a:r>
            </a:p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rPr>
                <a:t>информация на сайте ДОО.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 noGrp="1"/>
          </p:cNvGrpSpPr>
          <p:nvPr>
            <p:ph idx="1"/>
          </p:nvPr>
        </p:nvGrpSpPr>
        <p:grpSpPr bwMode="auto">
          <a:xfrm>
            <a:off x="457200" y="685800"/>
            <a:ext cx="8305800" cy="5440363"/>
            <a:chOff x="1340" y="1070"/>
            <a:chExt cx="9197" cy="8305"/>
          </a:xfrm>
        </p:grpSpPr>
        <p:sp>
          <p:nvSpPr>
            <p:cNvPr id="3075" name="Поле 13332"/>
            <p:cNvSpPr txBox="1">
              <a:spLocks/>
            </p:cNvSpPr>
            <p:nvPr/>
          </p:nvSpPr>
          <p:spPr bwMode="auto">
            <a:xfrm>
              <a:off x="1622" y="1070"/>
              <a:ext cx="8625" cy="840"/>
            </a:xfrm>
            <a:prstGeom prst="rect">
              <a:avLst/>
            </a:prstGeom>
            <a:gradFill rotWithShape="1">
              <a:gsLst>
                <a:gs pos="0">
                  <a:srgbClr val="C9B5E8"/>
                </a:gs>
                <a:gs pos="35001">
                  <a:srgbClr val="D9CBEE"/>
                </a:gs>
                <a:gs pos="100000">
                  <a:srgbClr val="F0EAF9"/>
                </a:gs>
              </a:gsLst>
              <a:lin ang="16200000" scaled="1"/>
            </a:gradFill>
            <a:ln w="9525">
              <a:solidFill>
                <a:srgbClr val="795D9B"/>
              </a:solidFill>
              <a:miter lim="800000"/>
              <a:headEnd/>
              <a:tailEnd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ФОРМЫ  АКТИВНОГО УЧАСТИЯ РОДИТЕЛЕЙ В ОБРАЗОВАТЕЛЬНОМ ПРОЦЕССЕ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6" name="Поле 13328"/>
            <p:cNvSpPr txBox="1">
              <a:spLocks/>
            </p:cNvSpPr>
            <p:nvPr/>
          </p:nvSpPr>
          <p:spPr bwMode="auto">
            <a:xfrm>
              <a:off x="1340" y="3230"/>
              <a:ext cx="2730" cy="5925"/>
            </a:xfrm>
            <a:prstGeom prst="rect">
              <a:avLst/>
            </a:prstGeom>
            <a:gradFill rotWithShape="1">
              <a:gsLst>
                <a:gs pos="0">
                  <a:srgbClr val="FFA2A1"/>
                </a:gs>
                <a:gs pos="35001">
                  <a:srgbClr val="FFBEBD"/>
                </a:gs>
                <a:gs pos="100000">
                  <a:srgbClr val="FFE5E5"/>
                </a:gs>
              </a:gsLst>
              <a:lin ang="16200000" scaled="1"/>
            </a:gradFill>
            <a:ln w="9525">
              <a:solidFill>
                <a:srgbClr val="BC4542"/>
              </a:solidFill>
              <a:miter lim="800000"/>
              <a:headEnd/>
              <a:tailEnd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Участие родителей в  административно-хозяйственной работе ДОО:</a:t>
              </a:r>
            </a:p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в работе Совета ДОО,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в работе родительского комитета  ДОО,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в субботниках по уборке и  озеленению участка ДОО.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7" name="Стрелка вниз 13329"/>
            <p:cNvSpPr>
              <a:spLocks/>
            </p:cNvSpPr>
            <p:nvPr/>
          </p:nvSpPr>
          <p:spPr bwMode="auto">
            <a:xfrm>
              <a:off x="9049" y="2167"/>
              <a:ext cx="315" cy="615"/>
            </a:xfrm>
            <a:prstGeom prst="downArrow">
              <a:avLst>
                <a:gd name="adj1" fmla="val 50000"/>
                <a:gd name="adj2" fmla="val 50003"/>
              </a:avLst>
            </a:prstGeom>
            <a:solidFill>
              <a:srgbClr val="FF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78" name="Стрелка вниз 13331"/>
            <p:cNvSpPr>
              <a:spLocks/>
            </p:cNvSpPr>
            <p:nvPr/>
          </p:nvSpPr>
          <p:spPr bwMode="auto">
            <a:xfrm>
              <a:off x="6039" y="2197"/>
              <a:ext cx="315" cy="615"/>
            </a:xfrm>
            <a:prstGeom prst="downArrow">
              <a:avLst>
                <a:gd name="adj1" fmla="val 50000"/>
                <a:gd name="adj2" fmla="val 50003"/>
              </a:avLst>
            </a:prstGeom>
            <a:solidFill>
              <a:srgbClr val="FF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79" name="Поле 13327"/>
            <p:cNvSpPr txBox="1">
              <a:spLocks/>
            </p:cNvSpPr>
            <p:nvPr/>
          </p:nvSpPr>
          <p:spPr bwMode="auto">
            <a:xfrm>
              <a:off x="4799" y="3210"/>
              <a:ext cx="2640" cy="6165"/>
            </a:xfrm>
            <a:prstGeom prst="rect">
              <a:avLst/>
            </a:prstGeom>
            <a:gradFill rotWithShape="1">
              <a:gsLst>
                <a:gs pos="0">
                  <a:srgbClr val="DAFDA7"/>
                </a:gs>
                <a:gs pos="35001">
                  <a:srgbClr val="E4FDC2"/>
                </a:gs>
                <a:gs pos="100000">
                  <a:srgbClr val="F5FFE6"/>
                </a:gs>
              </a:gsLst>
              <a:lin ang="16200000" scaled="1"/>
            </a:gradFill>
            <a:ln w="9525">
              <a:solidFill>
                <a:srgbClr val="94B64E"/>
              </a:solidFill>
              <a:miter lim="800000"/>
              <a:headEnd/>
              <a:tailEnd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Участие в проведении:</a:t>
              </a:r>
              <a:endPara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досугов, походов, экскурсий, праздников, дней  здоровья, творческих мастерских, КВН, тематических вечеров, конкурсов,  проектов, акций,  театрализованных представлений для детей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«Встречи с интересным человеком», «Гость группы».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0" name="Поле 13333"/>
            <p:cNvSpPr txBox="1">
              <a:spLocks/>
            </p:cNvSpPr>
            <p:nvPr/>
          </p:nvSpPr>
          <p:spPr bwMode="auto">
            <a:xfrm>
              <a:off x="7867" y="3210"/>
              <a:ext cx="2670" cy="5925"/>
            </a:xfrm>
            <a:prstGeom prst="rect">
              <a:avLst/>
            </a:prstGeom>
            <a:gradFill rotWithShape="1">
              <a:gsLst>
                <a:gs pos="0">
                  <a:srgbClr val="FFBE86"/>
                </a:gs>
                <a:gs pos="35001">
                  <a:srgbClr val="FFD0AA"/>
                </a:gs>
                <a:gs pos="100000">
                  <a:srgbClr val="FFEBDB"/>
                </a:gs>
              </a:gsLst>
              <a:lin ang="16200000" scaled="1"/>
            </a:gradFill>
            <a:ln w="9525">
              <a:solidFill>
                <a:srgbClr val="F68C36"/>
              </a:solidFill>
              <a:miter lim="800000"/>
              <a:headEnd/>
              <a:tailEnd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Участие  родителей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в изготовлении:</a:t>
              </a:r>
            </a:p>
            <a:p>
              <a:pPr marL="457200" marR="0" lvl="1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совместных с детьми поделок, рисунков  для выставок в ДОО,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семейных газет, семейныхальбомов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костюмов для театрально-игровой деятельности детей,  других атрибутов для обогащения предметно-пространственной среды группы.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1" name="Стрелка вниз 13330"/>
            <p:cNvSpPr>
              <a:spLocks/>
            </p:cNvSpPr>
            <p:nvPr/>
          </p:nvSpPr>
          <p:spPr bwMode="auto">
            <a:xfrm>
              <a:off x="2498" y="2167"/>
              <a:ext cx="315" cy="615"/>
            </a:xfrm>
            <a:prstGeom prst="downArrow">
              <a:avLst>
                <a:gd name="adj1" fmla="val 50000"/>
                <a:gd name="adj2" fmla="val 50003"/>
              </a:avLst>
            </a:prstGeom>
            <a:solidFill>
              <a:srgbClr val="FF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685800"/>
          <a:ext cx="8229600" cy="5440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1001"/>
            <a:ext cx="8229600" cy="457200"/>
          </a:xfrm>
          <a:gradFill>
            <a:gsLst>
              <a:gs pos="0">
                <a:schemeClr val="accent4">
                  <a:lumMod val="75000"/>
                </a:schemeClr>
              </a:gs>
              <a:gs pos="8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ru-RU" sz="1400" b="1" dirty="0" smtClean="0">
                <a:solidFill>
                  <a:schemeClr val="tx1"/>
                </a:solidFill>
              </a:rPr>
              <a:t>Взаимодействие</a:t>
            </a:r>
            <a:r>
              <a:rPr lang="ru-RU" sz="1400" b="1" dirty="0" smtClean="0">
                <a:solidFill>
                  <a:schemeClr val="tx1"/>
                </a:solidFill>
              </a:rPr>
              <a:t>   с семьей в </a:t>
            </a:r>
            <a:r>
              <a:rPr lang="ru-RU" sz="1400" b="1" dirty="0" smtClean="0">
                <a:solidFill>
                  <a:schemeClr val="tx1"/>
                </a:solidFill>
              </a:rPr>
              <a:t>музыкальной деятельности  </a:t>
            </a:r>
            <a:r>
              <a:rPr lang="ru-RU" sz="1400" b="1" dirty="0" smtClean="0">
                <a:solidFill>
                  <a:schemeClr val="tx1"/>
                </a:solidFill>
              </a:rPr>
              <a:t>осуществляется в следующих формах:</a:t>
            </a:r>
            <a:endParaRPr lang="ru-RU" sz="14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381000" y="1219200"/>
            <a:ext cx="8229600" cy="35052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</a:pPr>
            <a:endParaRPr lang="ru-RU" sz="1400" dirty="0" smtClean="0">
              <a:solidFill>
                <a:schemeClr val="tx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14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Открытые музыкальные занятия, «День открытых дверей</a:t>
            </a:r>
            <a:r>
              <a:rPr lang="ru-RU" sz="14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».</a:t>
            </a:r>
            <a:endParaRPr lang="ru-RU" sz="1400" dirty="0" smtClean="0">
              <a:solidFill>
                <a:schemeClr val="tx1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</a:rPr>
              <a:t>Информирование в социальных сетях.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</a:rPr>
              <a:t>Мастер-классы, тренинги, занятия-практикумы</a:t>
            </a:r>
            <a:r>
              <a:rPr lang="ru-RU" sz="1400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</a:rPr>
              <a:t>Музыкальные проекты « Топни ножка моя», «Битва хоров», «Татр – Творчество – Дети</a:t>
            </a:r>
            <a:r>
              <a:rPr lang="ru-RU" sz="1400" dirty="0" smtClean="0">
                <a:solidFill>
                  <a:schemeClr val="tx1"/>
                </a:solidFill>
              </a:rPr>
              <a:t>»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</a:rPr>
              <a:t>совместные праздники и развлечения, игры, музыкальные гостиные с элементами </a:t>
            </a:r>
            <a:r>
              <a:rPr lang="ru-RU" sz="1400" dirty="0" smtClean="0">
                <a:solidFill>
                  <a:schemeClr val="tx1"/>
                </a:solidFill>
              </a:rPr>
              <a:t>театрализации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</a:rPr>
              <a:t>Информационно - аналитический стенд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</a:rPr>
              <a:t>Индивидуальные беседы с родителями</a:t>
            </a:r>
            <a:r>
              <a:rPr lang="ru-RU" sz="1400" dirty="0" smtClean="0">
                <a:solidFill>
                  <a:schemeClr val="tx1"/>
                </a:solidFill>
              </a:rPr>
              <a:t>.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</a:rPr>
              <a:t>Консультирование родителей по вопросам организации музыкального воспитания детей в </a:t>
            </a:r>
            <a:r>
              <a:rPr lang="ru-RU" sz="1400" dirty="0" smtClean="0">
                <a:solidFill>
                  <a:schemeClr val="tx1"/>
                </a:solidFill>
              </a:rPr>
              <a:t>семье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</a:rPr>
              <a:t>Папки – передвижки.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Использование </a:t>
            </a:r>
            <a:r>
              <a:rPr lang="ru-RU" dirty="0" smtClean="0"/>
              <a:t>разнообразных форм взаимодействия с семьями воспитанников дошкольной образовательной организации даёт положительные результаты в развитии личности ребенка его позитивной </a:t>
            </a:r>
            <a:r>
              <a:rPr lang="ru-RU" dirty="0" smtClean="0"/>
              <a:t>социализации.</a:t>
            </a:r>
            <a:r>
              <a:rPr lang="ru-RU" dirty="0" smtClean="0"/>
              <a:t> </a:t>
            </a:r>
            <a:r>
              <a:rPr lang="ru-RU" dirty="0" smtClean="0"/>
              <a:t>Создает </a:t>
            </a:r>
            <a:r>
              <a:rPr lang="ru-RU" dirty="0" smtClean="0"/>
              <a:t>оптимальные условия для эффективного взаимодействия ДОУ и семьи в вопросах музыкального воспитания и развития детей с учетом ФГОС посредством просвещения родителей и вовлечения их в воспитательно-образовательный </a:t>
            </a:r>
            <a:r>
              <a:rPr lang="ru-RU" dirty="0" smtClean="0"/>
              <a:t>процесс.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350</Words>
  <PresentationFormat>Экран (4:3)</PresentationFormat>
  <Paragraphs>82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    ГАУДПО  МО «Институт развития образования»       ПРОЕКТНАЯ РАБОТА Тема «Эффективные практики вовлечения родителей в различные виды совместной творческой деятельности»              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ГАУДПО  МО «Институт развития образования»         ПРОЕКТНАЯ РАБОТА Тема : «           </dc:title>
  <dc:creator>Кирилл Ивахненко</dc:creator>
  <cp:lastModifiedBy>Кирилл Ивахненко</cp:lastModifiedBy>
  <cp:revision>44</cp:revision>
  <dcterms:created xsi:type="dcterms:W3CDTF">2021-12-02T15:38:00Z</dcterms:created>
  <dcterms:modified xsi:type="dcterms:W3CDTF">2021-12-03T20:44:03Z</dcterms:modified>
</cp:coreProperties>
</file>