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8" r:id="rId2"/>
    <p:sldId id="257" r:id="rId3"/>
    <p:sldId id="260" r:id="rId4"/>
    <p:sldId id="259" r:id="rId5"/>
    <p:sldId id="268" r:id="rId6"/>
    <p:sldId id="262" r:id="rId7"/>
    <p:sldId id="269" r:id="rId8"/>
    <p:sldId id="263" r:id="rId9"/>
    <p:sldId id="264" r:id="rId10"/>
    <p:sldId id="270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324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917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1399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930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8167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23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349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151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047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47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129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55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29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198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97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4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08F40-165A-4FC8-A0C1-A31D458F530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6F7AE91-7CAB-4E4F-A91B-70405D0E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99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8880" y="1959749"/>
            <a:ext cx="7614720" cy="1668822"/>
          </a:xfrm>
          <a:ln>
            <a:gradFill>
              <a:gsLst>
                <a:gs pos="65500">
                  <a:schemeClr val="accent6">
                    <a:lumMod val="40000"/>
                    <a:lumOff val="60000"/>
                  </a:schemeClr>
                </a:gs>
                <a:gs pos="3100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Логопедическая помощь  в </a:t>
            </a: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СШ № 11</a:t>
            </a: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un9-68.userapi.com/impg/VbCz17KId9LGI39orQlcyGgF4LxjG1krNlmQpg/98kp47pIkwY.jpg?size=604x588&amp;quality=96&amp;sign=d57932eb166ca26971e90761992f7289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143" y="3929785"/>
            <a:ext cx="2255756" cy="2196000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639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49254"/>
          </a:xfrm>
        </p:spPr>
        <p:txBody>
          <a:bodyPr>
            <a:normAutofit fontScale="90000"/>
          </a:bodyPr>
          <a:lstStyle/>
          <a:p>
            <a:pPr marL="342900" lvl="0" indent="-342900" defTabSz="914400">
              <a:spcBef>
                <a:spcPts val="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Роль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родителей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Использовать пособия и игры для развития </a:t>
            </a:r>
            <a:r>
              <a:rPr lang="ru-RU" sz="2400" b="1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лексико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– грамматического строя речи;</a:t>
            </a:r>
            <a:b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b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Развивать зрительно-пространственные и временные представления;</a:t>
            </a:r>
            <a:b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нарушении внимания или </a:t>
            </a:r>
            <a:r>
              <a:rPr lang="ru-RU" sz="2400" b="1" i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гиперактивности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проконсультироваться с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врачом;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Помогать и поддерживать ребенка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</a:t>
            </a:r>
            <a:b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5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06486"/>
            <a:ext cx="10732788" cy="3756991"/>
          </a:xfrm>
        </p:spPr>
        <p:txBody>
          <a:bodyPr>
            <a:normAutofit/>
          </a:bodyPr>
          <a:lstStyle/>
          <a:p>
            <a:pPr algn="ctr"/>
            <a:r>
              <a:rPr lang="ru-RU" sz="8000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 !!!</a:t>
            </a:r>
            <a:endParaRPr lang="ru-RU" sz="8000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066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769257"/>
            <a:ext cx="9144000" cy="44885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ds05.infourok.ru/uploads/ex/0c3a/000c6849-c35b0b4f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6" t="8459" b="62798"/>
          <a:stretch/>
        </p:blipFill>
        <p:spPr bwMode="auto">
          <a:xfrm>
            <a:off x="1310187" y="796553"/>
            <a:ext cx="9212238" cy="4553370"/>
          </a:xfrm>
          <a:prstGeom prst="rect">
            <a:avLst/>
          </a:prstGeom>
          <a:noFill/>
          <a:effectLst>
            <a:glow rad="1130300">
              <a:srgbClr val="92D050">
                <a:alpha val="35000"/>
              </a:srgbClr>
            </a:glow>
            <a:reflection blurRad="25400" stA="0" dist="50800" dir="5400000" sy="-100000" algn="bl" rotWithShape="0"/>
          </a:effectLst>
          <a:scene3d>
            <a:camera prst="orthographicFront"/>
            <a:lightRig rig="threePt" dir="t"/>
          </a:scene3d>
          <a:sp3d extrusionH="76200">
            <a:bevelT/>
            <a:extrusionClr>
              <a:schemeClr val="accent1">
                <a:lumMod val="20000"/>
                <a:lumOff val="80000"/>
              </a:schemeClr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996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 </a:t>
            </a:r>
            <a:b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 логопеда:</a:t>
            </a: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74613" y="1930401"/>
            <a:ext cx="9806301" cy="3349522"/>
          </a:xfrm>
        </p:spPr>
        <p:txBody>
          <a:bodyPr/>
          <a:lstStyle/>
          <a:p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нарушений звукопроизношения;</a:t>
            </a:r>
          </a:p>
          <a:p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фонематического восприятия;</a:t>
            </a:r>
          </a:p>
          <a:p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звукового анализа и синтеза;</a:t>
            </a:r>
          </a:p>
          <a:p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лексико-грамматического строя речи;</a:t>
            </a:r>
          </a:p>
          <a:p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связной речи;</a:t>
            </a:r>
          </a:p>
          <a:p>
            <a:pPr marL="0" indent="0">
              <a:buNone/>
            </a:pP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8081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 на начало года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5661" y="1337482"/>
            <a:ext cx="10859874" cy="521344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обследования отмечались ошибки в слоговой структуре слова многосложных слов, малознакомых слов. В активном словаре преобладают существительные и глаголы. Испытывают затруднения 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подборе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обобщающих понятий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подборе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антонимов 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подборе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синонимов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преобразовании прилагательных из существительных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изменении слов по числам и падежам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над деформированным предложением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выделении главного и скрытого смысла текста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составлении распространенных предложений из заданного распространенного предложения , путем добавления прилагательных , наречий.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авыков письма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66491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277" y="749238"/>
            <a:ext cx="8596668" cy="1826581"/>
          </a:xfrm>
        </p:spPr>
        <p:txBody>
          <a:bodyPr>
            <a:noAutofit/>
          </a:bodyPr>
          <a:lstStyle/>
          <a:p>
            <a:pPr lvl="0"/>
            <a:r>
              <a:rPr lang="ru-RU" sz="18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Перечисленные выше особенности устной речи  свидетельствуют о том, что без целенаправленной логопедической работы по исправлению недостатков в развитии всех компонентов речи детям будет трудно усваивать школьную программу по русскому языку, у них может возникнуть негативное отношение к учебе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исправить речевой дефект, необходима упорная каждодневная работа, которая должна вестись как на логопедических занятиях, так и в домашних условиях. </a:t>
            </a:r>
            <a:br>
              <a:rPr lang="ru-RU" sz="18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4" y="2661313"/>
            <a:ext cx="9326475" cy="3425587"/>
          </a:xfrm>
          <a:solidFill>
            <a:schemeClr val="accent6">
              <a:lumMod val="20000"/>
              <a:lumOff val="80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B w="114300" prst="artDeco"/>
          </a:sp3d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Работа проводилась по следующим направлениям</a:t>
            </a:r>
            <a:r>
              <a:rPr lang="ru-RU" b="1" i="1" dirty="0" smtClean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BC80E0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</a:t>
            </a:r>
            <a: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развитие фонематических функций (анализа,     синтеза, представлений</a:t>
            </a:r>
            <a:r>
              <a:rPr lang="ru-RU" b="1" i="1" dirty="0" smtClean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развитие </a:t>
            </a:r>
            <a:r>
              <a:rPr lang="ru-RU" b="1" i="1" dirty="0" err="1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лексико</a:t>
            </a:r>
            <a: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грамматического строя речи</a:t>
            </a:r>
            <a:r>
              <a:rPr lang="ru-RU" b="1" i="1" dirty="0" smtClean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-развитие связной </a:t>
            </a:r>
            <a:r>
              <a:rPr lang="ru-RU" b="1" i="1" dirty="0" smtClean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речи;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профилактика </a:t>
            </a:r>
            <a:r>
              <a:rPr lang="ru-RU" b="1" i="1" dirty="0" err="1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дисграфии</a:t>
            </a:r>
            <a: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 </a:t>
            </a:r>
            <a:r>
              <a:rPr lang="ru-RU" b="1" i="1" dirty="0" err="1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дислексии</a:t>
            </a:r>
            <a:r>
              <a:rPr lang="ru-RU" b="1" i="1" dirty="0">
                <a:solidFill>
                  <a:srgbClr val="BC356F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F496CB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496CB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624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764275"/>
            <a:ext cx="9770279" cy="53226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Таблица мониторинга на начало и середину  учебного года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b="8124"/>
          <a:stretch/>
        </p:blipFill>
        <p:spPr>
          <a:xfrm>
            <a:off x="504935" y="1505556"/>
            <a:ext cx="9859203" cy="2643807"/>
          </a:xfrm>
          <a:prstGeom prst="rect">
            <a:avLst/>
          </a:prstGeom>
        </p:spPr>
      </p:pic>
      <p:sp>
        <p:nvSpPr>
          <p:cNvPr id="11" name="Заголовок 10"/>
          <p:cNvSpPr txBox="1">
            <a:spLocks/>
          </p:cNvSpPr>
          <p:nvPr/>
        </p:nvSpPr>
        <p:spPr>
          <a:xfrm>
            <a:off x="675746" y="5714999"/>
            <a:ext cx="2783072" cy="3478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ачало года 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0"/>
          <p:cNvSpPr txBox="1">
            <a:spLocks/>
          </p:cNvSpPr>
          <p:nvPr/>
        </p:nvSpPr>
        <p:spPr>
          <a:xfrm>
            <a:off x="7494104" y="5714999"/>
            <a:ext cx="1620079" cy="2484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середина года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58616" y="5247862"/>
            <a:ext cx="198783" cy="46713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120269" y="5247861"/>
            <a:ext cx="159027" cy="4671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577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841376" cy="3512024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выявленными проблемами на начало учебного года, были разработаны: рабочая программа ,  речевые карты, индивидуальные маршруты для учащихся , тетради. Проводилась работа по речевому развитию и навыков письма.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1373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745" y="579783"/>
            <a:ext cx="10058516" cy="1577008"/>
          </a:xfrm>
        </p:spPr>
        <p:txBody>
          <a:bodyPr>
            <a:normAutofit/>
          </a:bodyPr>
          <a:lstStyle/>
          <a:p>
            <a:pPr algn="ctr"/>
            <a:r>
              <a:rPr lang="ru-RU" sz="27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таблица нам показывает динамику речевого развития детей</a:t>
            </a:r>
            <a:r>
              <a:rPr lang="ru-RU" sz="1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40987266"/>
              </p:ext>
            </p:extLst>
          </p:nvPr>
        </p:nvGraphicFramePr>
        <p:xfrm>
          <a:off x="318056" y="2225964"/>
          <a:ext cx="11340546" cy="42025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1577">
                  <a:extLst>
                    <a:ext uri="{9D8B030D-6E8A-4147-A177-3AD203B41FA5}">
                      <a16:colId xmlns:a16="http://schemas.microsoft.com/office/drawing/2014/main" val="3728180961"/>
                    </a:ext>
                  </a:extLst>
                </a:gridCol>
                <a:gridCol w="3108278">
                  <a:extLst>
                    <a:ext uri="{9D8B030D-6E8A-4147-A177-3AD203B41FA5}">
                      <a16:colId xmlns:a16="http://schemas.microsoft.com/office/drawing/2014/main" val="1253706151"/>
                    </a:ext>
                  </a:extLst>
                </a:gridCol>
                <a:gridCol w="1216498">
                  <a:extLst>
                    <a:ext uri="{9D8B030D-6E8A-4147-A177-3AD203B41FA5}">
                      <a16:colId xmlns:a16="http://schemas.microsoft.com/office/drawing/2014/main" val="1818449991"/>
                    </a:ext>
                  </a:extLst>
                </a:gridCol>
                <a:gridCol w="701577">
                  <a:extLst>
                    <a:ext uri="{9D8B030D-6E8A-4147-A177-3AD203B41FA5}">
                      <a16:colId xmlns:a16="http://schemas.microsoft.com/office/drawing/2014/main" val="1790064064"/>
                    </a:ext>
                  </a:extLst>
                </a:gridCol>
                <a:gridCol w="701577">
                  <a:extLst>
                    <a:ext uri="{9D8B030D-6E8A-4147-A177-3AD203B41FA5}">
                      <a16:colId xmlns:a16="http://schemas.microsoft.com/office/drawing/2014/main" val="3966663709"/>
                    </a:ext>
                  </a:extLst>
                </a:gridCol>
                <a:gridCol w="701577">
                  <a:extLst>
                    <a:ext uri="{9D8B030D-6E8A-4147-A177-3AD203B41FA5}">
                      <a16:colId xmlns:a16="http://schemas.microsoft.com/office/drawing/2014/main" val="4276008193"/>
                    </a:ext>
                  </a:extLst>
                </a:gridCol>
                <a:gridCol w="701577">
                  <a:extLst>
                    <a:ext uri="{9D8B030D-6E8A-4147-A177-3AD203B41FA5}">
                      <a16:colId xmlns:a16="http://schemas.microsoft.com/office/drawing/2014/main" val="1789566877"/>
                    </a:ext>
                  </a:extLst>
                </a:gridCol>
                <a:gridCol w="701577">
                  <a:extLst>
                    <a:ext uri="{9D8B030D-6E8A-4147-A177-3AD203B41FA5}">
                      <a16:colId xmlns:a16="http://schemas.microsoft.com/office/drawing/2014/main" val="4137294401"/>
                    </a:ext>
                  </a:extLst>
                </a:gridCol>
                <a:gridCol w="701577">
                  <a:extLst>
                    <a:ext uri="{9D8B030D-6E8A-4147-A177-3AD203B41FA5}">
                      <a16:colId xmlns:a16="http://schemas.microsoft.com/office/drawing/2014/main" val="249236774"/>
                    </a:ext>
                  </a:extLst>
                </a:gridCol>
                <a:gridCol w="701577">
                  <a:extLst>
                    <a:ext uri="{9D8B030D-6E8A-4147-A177-3AD203B41FA5}">
                      <a16:colId xmlns:a16="http://schemas.microsoft.com/office/drawing/2014/main" val="2493980599"/>
                    </a:ext>
                  </a:extLst>
                </a:gridCol>
                <a:gridCol w="701577">
                  <a:extLst>
                    <a:ext uri="{9D8B030D-6E8A-4147-A177-3AD203B41FA5}">
                      <a16:colId xmlns:a16="http://schemas.microsoft.com/office/drawing/2014/main" val="2302709091"/>
                    </a:ext>
                  </a:extLst>
                </a:gridCol>
                <a:gridCol w="701577">
                  <a:extLst>
                    <a:ext uri="{9D8B030D-6E8A-4147-A177-3AD203B41FA5}">
                      <a16:colId xmlns:a16="http://schemas.microsoft.com/office/drawing/2014/main" val="1231696063"/>
                    </a:ext>
                  </a:extLst>
                </a:gridCol>
              </a:tblGrid>
              <a:tr h="10435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Ф.И. ребенка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звучание речи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Слоговая структура слова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Языковой анализ синтез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Фонематическое восприятие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Лексико-грамм. строй речи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Обслед.словоиз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словообр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Связная речь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Письмо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балл</a:t>
                      </a:r>
                      <a:endParaRPr lang="ru-RU" sz="110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3856370759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1271882391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Ж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23 с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4165647459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К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27 в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3697116387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К 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24 с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1256678924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З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24 с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1755189072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Л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2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24 с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542882028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Л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27 в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1665073620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Л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2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26 с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3573229557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М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2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2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2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21 с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2218786007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М 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2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21 с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2315940643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Н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2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2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2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18 н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3440949133"/>
                  </a:ext>
                </a:extLst>
              </a:tr>
              <a:tr h="2429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М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23 с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4011928749"/>
                  </a:ext>
                </a:extLst>
              </a:tr>
              <a:tr h="24299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Общий показатель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31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32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28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28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28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27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29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26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</a:rPr>
                        <a:t>29</a:t>
                      </a:r>
                      <a:endParaRPr lang="ru-RU" sz="8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518" marR="47518" marT="0" marB="0"/>
                </a:tc>
                <a:extLst>
                  <a:ext uri="{0D108BD9-81ED-4DB2-BD59-A6C34878D82A}">
                    <a16:rowId xmlns:a16="http://schemas.microsoft.com/office/drawing/2014/main" val="843362560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272208" y="1461052"/>
            <a:ext cx="4899992" cy="788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Показатели уровней: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829050" algn="l"/>
              </a:tabLst>
            </a:pPr>
            <a:r>
              <a:rPr lang="ru-RU" sz="1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1-20 б.- низкий уровень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829050" algn="l"/>
              </a:tabLst>
            </a:pPr>
            <a:r>
              <a:rPr lang="ru-RU" sz="1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21-27 б. - средний уровень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829050" algn="l"/>
              </a:tabLst>
            </a:pPr>
            <a:r>
              <a:rPr lang="ru-RU" sz="1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28-36 б. - высокий уровень</a:t>
            </a:r>
            <a:endParaRPr lang="ru-RU" sz="10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832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072172"/>
              </p:ext>
            </p:extLst>
          </p:nvPr>
        </p:nvGraphicFramePr>
        <p:xfrm>
          <a:off x="1461829" y="834889"/>
          <a:ext cx="9600423" cy="5224743"/>
        </p:xfrm>
        <a:graphic>
          <a:graphicData uri="http://schemas.openxmlformats.org/drawingml/2006/table">
            <a:tbl>
              <a:tblPr firstRow="1" firstCol="1" bandRow="1"/>
              <a:tblGrid>
                <a:gridCol w="3200141">
                  <a:extLst>
                    <a:ext uri="{9D8B030D-6E8A-4147-A177-3AD203B41FA5}">
                      <a16:colId xmlns:a16="http://schemas.microsoft.com/office/drawing/2014/main" val="4175532910"/>
                    </a:ext>
                  </a:extLst>
                </a:gridCol>
                <a:gridCol w="3200141">
                  <a:extLst>
                    <a:ext uri="{9D8B030D-6E8A-4147-A177-3AD203B41FA5}">
                      <a16:colId xmlns:a16="http://schemas.microsoft.com/office/drawing/2014/main" val="1184471871"/>
                    </a:ext>
                  </a:extLst>
                </a:gridCol>
                <a:gridCol w="3200141">
                  <a:extLst>
                    <a:ext uri="{9D8B030D-6E8A-4147-A177-3AD203B41FA5}">
                      <a16:colId xmlns:a16="http://schemas.microsoft.com/office/drawing/2014/main" val="3563859660"/>
                    </a:ext>
                  </a:extLst>
                </a:gridCol>
              </a:tblGrid>
              <a:tr h="46737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Таблица мониторинга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256097"/>
                  </a:ext>
                </a:extLst>
              </a:tr>
              <a:tr h="46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Разделы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 года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Середина года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695947"/>
                  </a:ext>
                </a:extLst>
              </a:tr>
              <a:tr h="485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Общее звучание речи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09054"/>
                  </a:ext>
                </a:extLst>
              </a:tr>
              <a:tr h="467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Слоговая структура слова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5601667"/>
                  </a:ext>
                </a:extLst>
              </a:tr>
              <a:tr h="467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Языковой анализ синтез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5125899"/>
                  </a:ext>
                </a:extLst>
              </a:tr>
              <a:tr h="467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Фонематическое восприятие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7553531"/>
                  </a:ext>
                </a:extLst>
              </a:tr>
              <a:tr h="485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Лексико-грамм. строй речи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4188273"/>
                  </a:ext>
                </a:extLst>
              </a:tr>
              <a:tr h="514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Словообразование словоизменение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771468"/>
                  </a:ext>
                </a:extLst>
              </a:tr>
              <a:tr h="467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Связная речь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929755"/>
                  </a:ext>
                </a:extLst>
              </a:tr>
              <a:tr h="467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Письмо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5949077"/>
                  </a:ext>
                </a:extLst>
              </a:tr>
              <a:tr h="467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Чтение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56045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04674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501</Words>
  <Application>Microsoft Office PowerPoint</Application>
  <PresentationFormat>Широкоэкранный</PresentationFormat>
  <Paragraphs>233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         Логопедическая помощь  в МБОУ СШ № 11</vt:lpstr>
      <vt:lpstr>Презентация PowerPoint</vt:lpstr>
      <vt:lpstr>Основные направления работы  учителя- логопеда:</vt:lpstr>
      <vt:lpstr>Обследование на начало года</vt:lpstr>
      <vt:lpstr>Перечисленные выше особенности устной речи  свидетельствуют о том, что без целенаправленной логопедической работы по исправлению недостатков в развитии всех компонентов речи детям будет трудно усваивать школьную программу по русскому языку, у них может возникнуть негативное отношение к учебе. Для того чтобы исправить речевой дефект, необходима упорная каждодневная работа, которая должна вестись как на логопедических занятиях, так и в домашних условиях.  </vt:lpstr>
      <vt:lpstr>Презентация PowerPoint</vt:lpstr>
      <vt:lpstr>В связи с выявленными проблемами на начало учебного года, были разработаны: рабочая программа ,  речевые карты, индивидуальные маршруты для учащихся , тетради. Проводилась работа по речевому развитию и навыков письма.</vt:lpstr>
      <vt:lpstr>Данная таблица нам показывает динамику речевого развития детей  </vt:lpstr>
      <vt:lpstr>Презентация PowerPoint</vt:lpstr>
      <vt:lpstr>                              Роль родителей  Использовать пособия и игры для развития лексико – грамматического строя речи;   Развивать зрительно-пространственные и временные представления;  При нарушении внимания или гиперактивности проконсультироваться с врачом;  Помогать и поддерживать ребенка; </vt:lpstr>
      <vt:lpstr>Благодарим за внимание 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Логопедическая помощь  в школе.</dc:title>
  <dc:creator>USER</dc:creator>
  <cp:lastModifiedBy>USER</cp:lastModifiedBy>
  <cp:revision>20</cp:revision>
  <dcterms:created xsi:type="dcterms:W3CDTF">2022-02-16T18:33:30Z</dcterms:created>
  <dcterms:modified xsi:type="dcterms:W3CDTF">2022-11-20T09:23:20Z</dcterms:modified>
</cp:coreProperties>
</file>