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0" r:id="rId2"/>
    <p:sldId id="261" r:id="rId3"/>
    <p:sldId id="262" r:id="rId4"/>
    <p:sldId id="301" r:id="rId5"/>
    <p:sldId id="311" r:id="rId6"/>
    <p:sldId id="312" r:id="rId7"/>
    <p:sldId id="302" r:id="rId8"/>
    <p:sldId id="313" r:id="rId9"/>
    <p:sldId id="269" r:id="rId10"/>
    <p:sldId id="304" r:id="rId11"/>
    <p:sldId id="305" r:id="rId12"/>
    <p:sldId id="306" r:id="rId13"/>
    <p:sldId id="307" r:id="rId14"/>
    <p:sldId id="308" r:id="rId15"/>
    <p:sldId id="314" r:id="rId16"/>
    <p:sldId id="267" r:id="rId17"/>
    <p:sldId id="316" r:id="rId18"/>
    <p:sldId id="268" r:id="rId19"/>
    <p:sldId id="309" r:id="rId20"/>
    <p:sldId id="271" r:id="rId21"/>
    <p:sldId id="317" r:id="rId22"/>
    <p:sldId id="310" r:id="rId23"/>
    <p:sldId id="31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0143" autoAdjust="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556792"/>
            <a:ext cx="6858000" cy="2947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</a:t>
            </a:r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риёмы  технологии смыслового чтения на уроках краеведения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04975"/>
            <a:ext cx="4905375" cy="51530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«Ромашка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Блума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000108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постановка вопросов к тексту и поиск ответов на них.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3"/>
            <a:ext cx="8435280" cy="4680520"/>
          </a:xfrm>
        </p:spPr>
        <p:txBody>
          <a:bodyPr>
            <a:noAutofit/>
          </a:bodyPr>
          <a:lstStyle/>
          <a:p>
            <a:pPr algn="just" fontAlgn="base">
              <a:buFont typeface="Wingdings" pitchFamily="2" charset="2"/>
              <a:buChar char="q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Простые вопросы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Проверяют знание текста. Ответом на них должно быть краткий ответ.</a:t>
            </a:r>
          </a:p>
          <a:p>
            <a:pPr algn="ctr" fontAlgn="base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каким государством воевала Российская Империя в Северной войне?</a:t>
            </a:r>
          </a:p>
          <a:p>
            <a:pPr fontAlgn="base"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buFont typeface="Wingdings" pitchFamily="2" charset="2"/>
              <a:buChar char="q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Уточняющие вопросы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Выводят на уровень понимания текста. Это провокационные вопросы, требующие ответов "да" - "нет" и проверяющие подлинность текстовой информации. </a:t>
            </a:r>
          </a:p>
          <a:p>
            <a:pPr algn="ctr" fontAlgn="base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я понял, война со шведами и явилась причиной основания Петрозаводска и строительства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осударевой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дороги?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«Северная война», 7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286412"/>
          </a:xfrm>
        </p:spPr>
        <p:txBody>
          <a:bodyPr>
            <a:normAutofit fontScale="92500" lnSpcReduction="20000"/>
          </a:bodyPr>
          <a:lstStyle/>
          <a:p>
            <a:pPr algn="just" fontAlgn="base">
              <a:buFont typeface="Wingdings" pitchFamily="2" charset="2"/>
              <a:buChar char="q"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Творческие вопросы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. Подразумевают синтез полученной информации. В них всегда есть частица БЫ или будущее время, а формулировка содержит элемент прогноза, фантазии или предположения. </a:t>
            </a:r>
          </a:p>
          <a:p>
            <a:pPr algn="ctr" fontAlgn="base">
              <a:buNone/>
            </a:pP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 было БЫ, если караван Петра </a:t>
            </a:r>
            <a:r>
              <a:rPr lang="en-US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достиг Повенца?</a:t>
            </a:r>
          </a:p>
          <a:p>
            <a:pPr fontAlgn="base">
              <a:buNone/>
            </a:pPr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buFont typeface="Wingdings" pitchFamily="2" charset="2"/>
              <a:buChar char="q"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Оценочные вопросы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. Направлены на выяснение критериев оценки явлений, событий, фактов. </a:t>
            </a:r>
          </a:p>
          <a:p>
            <a:pPr algn="ctr" fontAlgn="base">
              <a:buNone/>
            </a:pP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Правильно ли было выбрано место для строительства Петровских заводов?</a:t>
            </a:r>
            <a:endParaRPr lang="ru-RU" sz="3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«Северная война», 7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Объясняющие (интерпретационные) вопросы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Используются для анализа текстовой информации. Начинаются со слова 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"Почему"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Направлены на выявление причинно-следственных связей.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 на берегу Свири было выбрано место для строительства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Олонецкой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верфи?</a:t>
            </a:r>
          </a:p>
          <a:p>
            <a:pPr algn="just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Практические вопросы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Нацелен на применение, на поиск взаимосвязи меду теорией и практикой.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Какое место для строительства Петровских заводов выбрал бы я?</a:t>
            </a:r>
          </a:p>
          <a:p>
            <a:pPr algn="just">
              <a:buNone/>
            </a:pPr>
            <a:endParaRPr lang="ru-RU" sz="24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«Северная война», 7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Fishbone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Фишбоун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vystuplieniie-na-tiemu-mietod-fishboun_10.jpe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857224" y="1833528"/>
            <a:ext cx="7143800" cy="50244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000108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Помогает представить информацию в наглядно-содержательной форме.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Прямая соединительная линия 23"/>
          <p:cNvCxnSpPr/>
          <p:nvPr/>
        </p:nvCxnSpPr>
        <p:spPr>
          <a:xfrm>
            <a:off x="1500166" y="3500438"/>
            <a:ext cx="3571900" cy="30003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928794" y="714356"/>
            <a:ext cx="2286016" cy="20002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Группа 17"/>
          <p:cNvGrpSpPr/>
          <p:nvPr/>
        </p:nvGrpSpPr>
        <p:grpSpPr>
          <a:xfrm>
            <a:off x="0" y="1259728"/>
            <a:ext cx="9385345" cy="4293282"/>
            <a:chOff x="0" y="1259728"/>
            <a:chExt cx="9385345" cy="4293282"/>
          </a:xfrm>
        </p:grpSpPr>
        <p:sp>
          <p:nvSpPr>
            <p:cNvPr id="4" name="Овал 3"/>
            <p:cNvSpPr/>
            <p:nvPr/>
          </p:nvSpPr>
          <p:spPr>
            <a:xfrm>
              <a:off x="0" y="2285992"/>
              <a:ext cx="2500298" cy="157163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Антропогенные изменения ПТК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2458132">
              <a:off x="723467" y="4805405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Вырубка лесов; использование большого количества воды; сточные воды, выбросы в атмосферу ЦБП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rot="2458132">
              <a:off x="2152229" y="4805406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Образование карьеров; отвалы пустых пород;  нарушение режима подземных вод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 rot="2458132">
              <a:off x="3580987" y="4805405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Мелиорация и культивация земель. Использование удобрений.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2458132">
              <a:off x="4938311" y="4805404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Увеличение густоты транспортной системы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 rot="19253784">
              <a:off x="687318" y="1259729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Лесная промышленность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19253784">
              <a:off x="1830325" y="1688333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Горная промышленность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19253784">
              <a:off x="3259085" y="1545457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Сельское хозяйство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 rot="19253784">
              <a:off x="5125298" y="1259728"/>
              <a:ext cx="4260047" cy="7476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Транспорт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6072198" y="2285992"/>
              <a:ext cx="3071802" cy="221457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Наиболее значительные изменения ПТК в Карелии начались в 20 веке. 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" name="Прямая соединительная линия 20"/>
          <p:cNvCxnSpPr/>
          <p:nvPr/>
        </p:nvCxnSpPr>
        <p:spPr>
          <a:xfrm flipV="1">
            <a:off x="2786050" y="785794"/>
            <a:ext cx="2857520" cy="25717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572132" y="1000108"/>
            <a:ext cx="2786082" cy="23574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071934" y="857232"/>
            <a:ext cx="2928958" cy="25003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714612" y="3286124"/>
            <a:ext cx="3857652" cy="32861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071934" y="3429000"/>
            <a:ext cx="3857652" cy="32147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72132" y="3357562"/>
            <a:ext cx="3786214" cy="32147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Равнобедренный треугольник 45"/>
          <p:cNvSpPr/>
          <p:nvPr/>
        </p:nvSpPr>
        <p:spPr>
          <a:xfrm rot="16200000">
            <a:off x="5679471" y="2035777"/>
            <a:ext cx="3500098" cy="2714644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>
            <a:stCxn id="46" idx="0"/>
          </p:cNvCxnSpPr>
          <p:nvPr/>
        </p:nvCxnSpPr>
        <p:spPr>
          <a:xfrm rot="10800000">
            <a:off x="2285984" y="3357563"/>
            <a:ext cx="3786214" cy="3553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/>
          <p:cNvSpPr/>
          <p:nvPr/>
        </p:nvSpPr>
        <p:spPr>
          <a:xfrm>
            <a:off x="214282" y="2714620"/>
            <a:ext cx="2214578" cy="92869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«Антропогенные изменения ПТК», 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8 класс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«Дневник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двойных записей»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001056" cy="5517232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4100" b="1" i="1" dirty="0" smtClean="0">
                <a:latin typeface="Arial" pitchFamily="34" charset="0"/>
                <a:cs typeface="Arial" pitchFamily="34" charset="0"/>
              </a:rPr>
              <a:t>Разделить тетрадь на две части:</a:t>
            </a:r>
          </a:p>
          <a:p>
            <a:pPr>
              <a:buFont typeface="Wingdings" pitchFamily="2" charset="2"/>
              <a:buNone/>
            </a:pPr>
            <a:endParaRPr lang="ru-RU" sz="4000" b="1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4200" b="1" dirty="0" smtClean="0">
                <a:latin typeface="Arial" pitchFamily="34" charset="0"/>
                <a:cs typeface="Arial" pitchFamily="34" charset="0"/>
              </a:rPr>
              <a:t>левой части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записать моменты, которые поразили, удивили, напомнили о   каких-то    фактах,    вызвали     какие- либо ассоциации;</a:t>
            </a:r>
          </a:p>
          <a:p>
            <a:pPr algn="ctr"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правой части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написать    лаконичный      комментарий: почему     именно   этот  момент удивил, какие ассоциации вызвал, на какие мысли натолкнул.</a:t>
            </a:r>
          </a:p>
          <a:p>
            <a:pPr>
              <a:buFont typeface="Wingdings" pitchFamily="2" charset="2"/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3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«Кижи», 5 класс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Преображенская церковь на острове Кижи построена без единого гвоздя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86314" y="164305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Это уникальная работа, выполненная при помощи простых инструментов!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464579" y="3893347"/>
            <a:ext cx="464347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6815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«Ассоциативный куст», «Кластеры»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328592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endParaRPr lang="ru-RU" sz="900" b="1" i="1" dirty="0" smtClean="0">
              <a:latin typeface="Arial" pitchFamily="34" charset="0"/>
              <a:cs typeface="Arial" pitchFamily="34" charset="0"/>
            </a:endParaRPr>
          </a:p>
          <a:p>
            <a:pPr algn="ctr" fontAlgn="base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Это графическая форма организации информации, когда выделяются основные смысловые единицы, которые фиксируются в виде схемы.</a:t>
            </a:r>
          </a:p>
          <a:p>
            <a:pPr algn="ctr" fontAlgn="base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28926" y="5643578"/>
            <a:ext cx="3571900" cy="78581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107653" y="5107793"/>
            <a:ext cx="107157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5179223" y="5036355"/>
            <a:ext cx="1000132" cy="35719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1821637" y="4750603"/>
            <a:ext cx="1285884" cy="10715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3071802" y="4857760"/>
            <a:ext cx="1143008" cy="4286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6250793" y="4750603"/>
            <a:ext cx="1214446" cy="10001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68152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«Кластеры»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2071702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Это графическая форма организации информации, когда выделяются основные смысловые единицы, которые фиксируются в виде схемы.</a:t>
            </a:r>
          </a:p>
          <a:p>
            <a:pPr algn="ctr" fontAlgn="base">
              <a:buNone/>
            </a:pPr>
            <a:endParaRPr lang="ru-RU" sz="800" b="1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Смысловое чтение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02190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</a:rPr>
              <a:t>   - </a:t>
            </a:r>
            <a:r>
              <a:rPr lang="ru-RU" sz="2800" dirty="0" smtClean="0">
                <a:latin typeface="Arial" pitchFamily="34" charset="0"/>
              </a:rPr>
              <a:t>умение воспринимать текст как </a:t>
            </a:r>
            <a:r>
              <a:rPr lang="ru-RU" sz="2800" b="1" i="1" dirty="0" smtClean="0">
                <a:latin typeface="Arial" pitchFamily="34" charset="0"/>
              </a:rPr>
              <a:t>единое смысловое целое (точно и полно понять </a:t>
            </a:r>
            <a:r>
              <a:rPr lang="ru-RU" sz="2800" dirty="0" smtClean="0">
                <a:latin typeface="Arial" pitchFamily="34" charset="0"/>
              </a:rPr>
              <a:t>содержание текста и практически осмыслить извлеченную информацию)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686800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«Составление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 вопросного плана»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Один из эффективных приёмов работы с текстом, направленный на формирование умения выделять логическую и последовательную структуру текста.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686800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«Географическое положение Карелии», 6 класс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какой части Российской Федерации расположена Карелия.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Какова площадь Карелии?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Какова протяженность Республики с севера на юг и с запада на восток?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Воды, омывающие берега Карелии.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какими субъектами РФ граничит?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каким европейским государством граничит Карелия.</a:t>
            </a:r>
          </a:p>
          <a:p>
            <a:pPr marL="514350" indent="-514350" algn="ctr" fontAlgn="base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Где находится географический центр нашей Республики?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1928826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Один из эффективных приёмов работы с текстом, направленный на формирование умения выделять логическую и последовательную структуру текста.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928934"/>
            <a:ext cx="8786874" cy="36433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 строка </a:t>
            </a:r>
            <a:r>
              <a:rPr lang="ru-RU" sz="2800" dirty="0" smtClean="0">
                <a:solidFill>
                  <a:schemeClr val="tx1"/>
                </a:solidFill>
              </a:rPr>
              <a:t>– одно существительное, выражающее главную тему 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 строка </a:t>
            </a:r>
            <a:r>
              <a:rPr lang="ru-RU" sz="2800" dirty="0" smtClean="0">
                <a:solidFill>
                  <a:schemeClr val="tx1"/>
                </a:solidFill>
              </a:rPr>
              <a:t>– два прилагательных, выражающих главную мысль.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 строка </a:t>
            </a:r>
            <a:r>
              <a:rPr lang="ru-RU" sz="2800" dirty="0" smtClean="0">
                <a:solidFill>
                  <a:schemeClr val="tx1"/>
                </a:solidFill>
              </a:rPr>
              <a:t>– три глагола, описывающие действия в рамках темы.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 строка </a:t>
            </a:r>
            <a:r>
              <a:rPr lang="ru-RU" sz="2800" dirty="0" smtClean="0">
                <a:solidFill>
                  <a:schemeClr val="tx1"/>
                </a:solidFill>
              </a:rPr>
              <a:t>– фраза, несущая определенный смысл.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 строка </a:t>
            </a:r>
            <a:r>
              <a:rPr lang="ru-RU" sz="2800" dirty="0" smtClean="0">
                <a:solidFill>
                  <a:schemeClr val="tx1"/>
                </a:solidFill>
              </a:rPr>
              <a:t>– заключение в форме существительного.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Алмазна</a:t>
            </a:r>
            <a:r>
              <a:rPr lang="ru-RU" b="1" dirty="0" smtClean="0"/>
              <a:t> сыплется гора», 7 класс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3829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Водопад;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Алмазный, синий;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Кипит, шумит, гремит;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Седая пена по брегам;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Кивач.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Смысловое чтение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7992888" cy="453650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200" u="sng" dirty="0" smtClean="0">
                <a:latin typeface="Arial" pitchFamily="34" charset="0"/>
                <a:cs typeface="Arial" pitchFamily="34" charset="0"/>
              </a:rPr>
              <a:t>   представляет собой </a:t>
            </a:r>
            <a:r>
              <a:rPr lang="ru-RU" sz="4200" b="1" i="1" u="sng" dirty="0" smtClean="0">
                <a:latin typeface="Arial" pitchFamily="34" charset="0"/>
                <a:cs typeface="Arial" pitchFamily="34" charset="0"/>
              </a:rPr>
              <a:t>комплексное УУД</a:t>
            </a:r>
            <a:r>
              <a:rPr lang="ru-RU" sz="4200" u="sng" dirty="0" smtClean="0">
                <a:latin typeface="Arial" pitchFamily="34" charset="0"/>
                <a:cs typeface="Arial" pitchFamily="34" charset="0"/>
              </a:rPr>
              <a:t>, состоящее из: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осмысления цели чтения (для чего?),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умения выбирать вид чтения в зависимости от его цели (как? каким образом?),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умения определять основную и второстепенную информацию.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умения свободно ориентироваться и воспринимать тексты различных стилей,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умения адекватно оценивать информацию, полученную из текста.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«Деформированный текст»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033546" cy="28026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Исправить ошибки;</a:t>
            </a:r>
          </a:p>
          <a:p>
            <a:pPr>
              <a:buFont typeface="Wingdings" pitchFamily="2" charset="2"/>
              <a:buChar char="q"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 Заполнить пропуски;</a:t>
            </a:r>
          </a:p>
          <a:p>
            <a:pPr>
              <a:buFont typeface="Wingdings" pitchFamily="2" charset="2"/>
              <a:buChar char="q"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Восстановить последовательность предложений (карточки в конверте, устно);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«Климат Карелии», 6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033546" cy="4660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800" b="1" i="1" dirty="0" smtClean="0">
                <a:latin typeface="Arial" pitchFamily="34" charset="0"/>
                <a:cs typeface="Arial" pitchFamily="34" charset="0"/>
              </a:rPr>
              <a:t>Заполни пропуски:</a:t>
            </a:r>
          </a:p>
          <a:p>
            <a:pPr algn="just"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Климат Карелии определяется как … , переходный от … к континентальному. Характерны … лето, относительно мягкая ... , и частая смена … условий.</a:t>
            </a:r>
          </a:p>
          <a:p>
            <a:pPr algn="just"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Наиболее часты … ветры. Они приносят морской … воздух с … океана. Холодный и … воздух приходит  на территорию Карелии с … океана.</a:t>
            </a:r>
          </a:p>
          <a:p>
            <a:pPr algn="just"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Наибольшее количество … тепла поступает в … - июне. Наименьшие же показатели отмечаются в …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«Рождение Петрозаводска»,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5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033546" cy="4660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800" b="1" i="1" dirty="0" smtClean="0">
                <a:latin typeface="Arial" pitchFamily="34" charset="0"/>
                <a:cs typeface="Arial" pitchFamily="34" charset="0"/>
              </a:rPr>
              <a:t>Найди и справь ошибки:</a:t>
            </a:r>
          </a:p>
          <a:p>
            <a:pPr algn="just"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В допетровские времена главным городом Карелии был город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Сортавала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. При Петре </a:t>
            </a:r>
            <a:r>
              <a:rPr lang="en-US" sz="3400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селение Петровский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комбинат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 было не городом, а всего лишь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обычным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 поселком.</a:t>
            </a:r>
          </a:p>
          <a:p>
            <a:pPr algn="just">
              <a:buNone/>
            </a:pPr>
            <a:r>
              <a:rPr lang="ru-RU" sz="3400" dirty="0" smtClean="0">
                <a:latin typeface="Arial" pitchFamily="34" charset="0"/>
                <a:cs typeface="Arial" pitchFamily="34" charset="0"/>
              </a:rPr>
              <a:t>Петрозаводск родился почти в одно время с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Петроградом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 в самом начале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войны с Наполеоном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«Толстые и тонкие вопросы»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71612"/>
            <a:ext cx="4857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Толстые вопросы требуют неоднозначных ответов:</a:t>
            </a:r>
            <a:endParaRPr lang="ru-RU" sz="2800" b="1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Дайте несколько объяснений, почему...?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Почему Вы считаете…?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чем различие…?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Предположите, что будет, если…?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Что, если…?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3472" y="1571612"/>
            <a:ext cx="4000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/>
              <a:t>Тонкие вопросы требую краткий ответ: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Кто…?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Когда…?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Может…?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Будет…?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Согласны ли Вы…?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«Строительство Олонца», 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7 класс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033546" cy="4660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800" b="1" i="1" dirty="0" smtClean="0">
                <a:latin typeface="Arial" pitchFamily="34" charset="0"/>
                <a:cs typeface="Arial" pitchFamily="34" charset="0"/>
              </a:rPr>
              <a:t>Составь три тонких и один толстый вопрос.</a:t>
            </a:r>
          </a:p>
          <a:p>
            <a:pPr marL="742950" indent="-742950">
              <a:buAutoNum type="arabicPeriod"/>
            </a:pPr>
            <a:r>
              <a:rPr lang="ru-RU" sz="3800" i="1" dirty="0" smtClean="0">
                <a:latin typeface="Arial" pitchFamily="34" charset="0"/>
                <a:cs typeface="Arial" pitchFamily="34" charset="0"/>
              </a:rPr>
              <a:t>В месте слияния каких двух рек был основан Олонец?</a:t>
            </a:r>
          </a:p>
          <a:p>
            <a:pPr marL="742950" indent="-742950">
              <a:buAutoNum type="arabicPeriod"/>
            </a:pPr>
            <a:r>
              <a:rPr lang="ru-RU" sz="3800" i="1" dirty="0" smtClean="0">
                <a:latin typeface="Arial" pitchFamily="34" charset="0"/>
                <a:cs typeface="Arial" pitchFamily="34" charset="0"/>
              </a:rPr>
              <a:t>Когда было завершено строительство?</a:t>
            </a:r>
          </a:p>
          <a:p>
            <a:pPr marL="742950" indent="-742950">
              <a:buAutoNum type="arabicPeriod"/>
            </a:pPr>
            <a:r>
              <a:rPr lang="ru-RU" sz="3800" i="1" dirty="0" smtClean="0">
                <a:latin typeface="Arial" pitchFamily="34" charset="0"/>
                <a:cs typeface="Arial" pitchFamily="34" charset="0"/>
              </a:rPr>
              <a:t>Какова протяженность стены, окружающей Олонец?</a:t>
            </a:r>
          </a:p>
          <a:p>
            <a:pPr marL="742950" indent="-742950">
              <a:buAutoNum type="arabicPeriod"/>
            </a:pPr>
            <a:r>
              <a:rPr lang="ru-RU" sz="3800" b="1" i="1" dirty="0" smtClean="0">
                <a:latin typeface="Arial" pitchFamily="34" charset="0"/>
                <a:cs typeface="Arial" pitchFamily="34" charset="0"/>
              </a:rPr>
              <a:t>Почему возникла необходимость строительства </a:t>
            </a:r>
            <a:r>
              <a:rPr lang="ru-RU" sz="3800" b="1" i="1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3800" b="1" i="1" dirty="0" smtClean="0">
                <a:latin typeface="Arial" pitchFamily="34" charset="0"/>
                <a:cs typeface="Arial" pitchFamily="34" charset="0"/>
              </a:rPr>
              <a:t>лонца?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Приём «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INSERT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(«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инсёрт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», чтение с пометками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435280" cy="4608512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Н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аписать на полях значками информацию по следующему алгоритму: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Знакомая информация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!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Новая информация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-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 думал (думала) иначе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Это меня заинтересовало (удивило),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хочуузнать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больше.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</TotalTime>
  <Words>888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Методы и приёмы  технологии смыслового чтения на уроках краеведения</vt:lpstr>
      <vt:lpstr>Смысловое чтение</vt:lpstr>
      <vt:lpstr>Смысловое чтение</vt:lpstr>
      <vt:lpstr>Приём «Деформированный текст»</vt:lpstr>
      <vt:lpstr>«Климат Карелии», 6 класс</vt:lpstr>
      <vt:lpstr>«Рождение Петрозаводска»,  5 класс</vt:lpstr>
      <vt:lpstr>Приём «Толстые и тонкие вопросы»</vt:lpstr>
      <vt:lpstr>«Строительство Олонца»,  7 класс</vt:lpstr>
      <vt:lpstr>Приём «INSERT»  («инсёрт», чтение с пометками)</vt:lpstr>
      <vt:lpstr>Приём «Ромашка Блума»</vt:lpstr>
      <vt:lpstr>«Северная война», 7 класс</vt:lpstr>
      <vt:lpstr>«Северная война», 7 класс</vt:lpstr>
      <vt:lpstr>«Северная война», 7 класс</vt:lpstr>
      <vt:lpstr>Приём «Fishbone» (Фишбоун)</vt:lpstr>
      <vt:lpstr>«Антропогенные изменения ПТК»,  8 класс</vt:lpstr>
      <vt:lpstr>Приём «Дневник  двойных записей»</vt:lpstr>
      <vt:lpstr>«Кижи», 5 класс</vt:lpstr>
      <vt:lpstr>Приём «Ассоциативный куст», «Кластеры»</vt:lpstr>
      <vt:lpstr>Приём «Кластеры»</vt:lpstr>
      <vt:lpstr>Приём «Составление  вопросного плана» </vt:lpstr>
      <vt:lpstr>«Географическое положение Карелии», 6 класс </vt:lpstr>
      <vt:lpstr>Приём «Синквейн» </vt:lpstr>
      <vt:lpstr>«Алмазна сыплется гора», 7 класс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58</cp:revision>
  <dcterms:created xsi:type="dcterms:W3CDTF">2014-06-15T09:49:01Z</dcterms:created>
  <dcterms:modified xsi:type="dcterms:W3CDTF">2022-11-21T16:15:00Z</dcterms:modified>
</cp:coreProperties>
</file>