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6" r:id="rId13"/>
    <p:sldId id="275" r:id="rId14"/>
    <p:sldId id="266" r:id="rId15"/>
    <p:sldId id="267" r:id="rId16"/>
    <p:sldId id="269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648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904694467568"/>
          <c:y val="0.102164525467116"/>
          <c:w val="0.856161769328281"/>
          <c:h val="0.5889369362903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Лист1!$A$2:$A$6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53</c:v>
                </c:pt>
                <c:pt idx="1">
                  <c:v>47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1 Знаете ли Вы о влиянии шума  на организм?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2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8703488"/>
        <c:axId val="51163904"/>
      </c:barChart>
      <c:catAx>
        <c:axId val="38703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51163904"/>
        <c:crosses val="autoZero"/>
        <c:auto val="1"/>
        <c:lblAlgn val="ctr"/>
        <c:lblOffset val="100"/>
        <c:noMultiLvlLbl val="0"/>
      </c:catAx>
      <c:valAx>
        <c:axId val="51163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38703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839240084435"/>
          <c:y val="0.106080941986838"/>
          <c:w val="0.814941673147428"/>
          <c:h val="0.7192791487220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Лист1!$A$2:$A$7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65</c:v>
                </c:pt>
                <c:pt idx="1">
                  <c:v>35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Лист1!$A$2:$A$7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3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Лист1!$A$2:$A$7</c:f>
              <c:strCache>
                <c:ptCount val="5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2390272"/>
        <c:axId val="63238144"/>
      </c:barChart>
      <c:catAx>
        <c:axId val="62390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63238144"/>
        <c:crosses val="autoZero"/>
        <c:auto val="1"/>
        <c:lblAlgn val="ctr"/>
        <c:lblOffset val="100"/>
        <c:noMultiLvlLbl val="0"/>
      </c:catAx>
      <c:valAx>
        <c:axId val="63238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62390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explosion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Лист1!$A$2:$A$6</c:f>
              <c:strCache>
                <c:ptCount val="5"/>
                <c:pt idx="0">
                  <c:v>2 этаж</c:v>
                </c:pt>
                <c:pt idx="1">
                  <c:v>столовая</c:v>
                </c:pt>
                <c:pt idx="2">
                  <c:v>спортзал</c:v>
                </c:pt>
                <c:pt idx="3">
                  <c:v> </c:v>
                </c:pt>
                <c:pt idx="4">
                  <c:v>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89</c:v>
                </c:pt>
                <c:pt idx="1">
                  <c:v>7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egendEntry>
        <c:idx val="4"/>
        <c:delete val="1"/>
      </c:legendEntry>
      <c:layout/>
      <c:overlay val="0"/>
      <c:txPr>
        <a:bodyPr rot="0" spcFirstLastPara="0" vertOverflow="ellipsis" vert="horz" wrap="square" anchor="ctr" anchorCtr="1"/>
        <a:lstStyle/>
        <a:p>
          <a:pPr>
            <a:defRPr lang="ru-RU" sz="2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Лист1!$A$2:$A$5</c:f>
              <c:strCache>
                <c:ptCount val="4"/>
                <c:pt idx="0">
                  <c:v>хорошо</c:v>
                </c:pt>
                <c:pt idx="1">
                  <c:v>надо время чтобы сосредоточится</c:v>
                </c:pt>
                <c:pt idx="2">
                  <c:v>раздражение</c:v>
                </c:pt>
                <c:pt idx="3">
                  <c:v>болит голова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58</c:v>
                </c:pt>
                <c:pt idx="2">
                  <c:v>8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Лист1!$A$2:$A$5</c:f>
              <c:strCache>
                <c:ptCount val="4"/>
                <c:pt idx="0">
                  <c:v>хорошо</c:v>
                </c:pt>
                <c:pt idx="1">
                  <c:v>надо время чтобы сосредоточится</c:v>
                </c:pt>
                <c:pt idx="2">
                  <c:v>раздражение</c:v>
                </c:pt>
                <c:pt idx="3">
                  <c:v>болит голова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3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Лист1!$A$2:$A$5</c:f>
              <c:strCache>
                <c:ptCount val="4"/>
                <c:pt idx="0">
                  <c:v>хорошо</c:v>
                </c:pt>
                <c:pt idx="1">
                  <c:v>надо время чтобы сосредоточится</c:v>
                </c:pt>
                <c:pt idx="2">
                  <c:v>раздражение</c:v>
                </c:pt>
                <c:pt idx="3">
                  <c:v>болит голова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442304"/>
        <c:axId val="63780352"/>
      </c:barChart>
      <c:catAx>
        <c:axId val="63442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1" i="0" u="none" strike="noStrike" kern="1200" baseline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</a:p>
        </c:txPr>
        <c:crossAx val="63780352"/>
        <c:crosses val="autoZero"/>
        <c:auto val="1"/>
        <c:lblAlgn val="ctr"/>
        <c:lblOffset val="100"/>
        <c:noMultiLvlLbl val="0"/>
      </c:catAx>
      <c:valAx>
        <c:axId val="63780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63442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explosion val="27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4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Лист1!$A$2:$A$5</c:f>
              <c:strCache>
                <c:ptCount val="4"/>
                <c:pt idx="0">
                  <c:v>дети</c:v>
                </c:pt>
                <c:pt idx="1">
                  <c:v>звонок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</c:v>
                </c:pt>
                <c:pt idx="1">
                  <c:v>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32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elete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 rot="0" spcFirstLastPara="0" vertOverflow="ellipsis" vert="horz" wrap="square" anchor="ctr" anchorCtr="1"/>
        <a:lstStyle/>
        <a:p>
          <a:pPr>
            <a:defRPr lang="ru-RU" sz="2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ru-RU" sz="1800"/>
      </a:pPr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46FBB-F232-4147-9358-8B038DF68465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146CFE9-6648-4601-AC95-D30AEFE989F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71600" y="1085323"/>
            <a:ext cx="7272808" cy="45243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уровня шума </a:t>
            </a:r>
            <a:endParaRPr kumimoji="0" lang="ru-RU" altLang="zh-CN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школьных переменах </a:t>
            </a:r>
            <a:endParaRPr kumimoji="0" lang="ru-RU" altLang="zh-CN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рекреации второго этажа</a:t>
            </a:r>
            <a:endParaRPr kumimoji="0" lang="ru-RU" altLang="zh-CN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школы №6 г. Томмота  и </a:t>
            </a:r>
            <a:r>
              <a:rPr kumimoji="0" lang="ru-RU" altLang="zh-CN" sz="3600" b="1" i="0" u="none" strike="noStrike" cap="none" normalizeH="0" baseline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влиянии</a:t>
            </a:r>
            <a:r>
              <a:rPr kumimoji="0" lang="ru-RU" altLang="zh-CN" sz="3600" b="1" i="0" u="none" strike="noStrike" cap="none" normalizeH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работоспособность обучающихся</a:t>
            </a: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zh-CN" sz="36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36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kumimoji="0" lang="ru-RU" altLang="zh-CN" sz="3600" b="1" i="0" u="none" strike="noStrike" cap="none" normalizeH="0" baseline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_20221019_09292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843530" y="4325620"/>
            <a:ext cx="1874520" cy="2072005"/>
          </a:xfrm>
          <a:prstGeom prst="rect">
            <a:avLst/>
          </a:prstGeom>
        </p:spPr>
      </p:pic>
      <p:pic>
        <p:nvPicPr>
          <p:cNvPr id="3" name="Изображение 2" descr="IMG_20221019_1030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05" y="516255"/>
            <a:ext cx="1514475" cy="1914525"/>
          </a:xfrm>
          <a:prstGeom prst="rect">
            <a:avLst/>
          </a:prstGeom>
        </p:spPr>
      </p:pic>
      <p:pic>
        <p:nvPicPr>
          <p:cNvPr id="4" name="Изображение 3" descr="IMG_20221019_09313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75965" y="468630"/>
            <a:ext cx="1509395" cy="1995170"/>
          </a:xfrm>
          <a:prstGeom prst="rect">
            <a:avLst/>
          </a:prstGeom>
        </p:spPr>
      </p:pic>
      <p:pic>
        <p:nvPicPr>
          <p:cNvPr id="5" name="Изображение 4" descr="IMG_20221019_11294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07990" y="537210"/>
            <a:ext cx="1490980" cy="202374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1043305" y="2997200"/>
            <a:ext cx="72720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Исседование уровня шумас испльзованием датчика шума </a:t>
            </a:r>
            <a:endParaRPr lang="ru-RU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лаборатории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RELEON</a:t>
            </a:r>
            <a:endParaRPr lang="en-US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Изображение 16" descr="IMG_20221031_12353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1505" y="4133850"/>
            <a:ext cx="1514475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20688"/>
            <a:ext cx="5598368" cy="1104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измерения шума: </a:t>
            </a:r>
            <a:endParaRPr lang="ru-RU" sz="2800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445174"/>
            <a:ext cx="6624736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04864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3200" b="1" i="1" dirty="0" smtClean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3200" b="1" i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измерений </a:t>
            </a:r>
            <a:r>
              <a:rPr lang="ru-RU" sz="3200" b="1" i="1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ru-RU" sz="3200" b="1" i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32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 дБ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чаще всего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(60%),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 дБ (23%),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(61дБ, 63дБ, 74дБ, 60 дБ)</a:t>
            </a:r>
            <a:endParaRPr lang="ru-RU" sz="3200" dirty="0">
              <a:solidFill>
                <a:srgbClr val="FF00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389255"/>
            <a:ext cx="2310765" cy="3081655"/>
          </a:xfrm>
          <a:prstGeom prst="rect">
            <a:avLst/>
          </a:prstGeom>
        </p:spPr>
      </p:pic>
      <p:pic>
        <p:nvPicPr>
          <p:cNvPr id="3" name="Изображение 2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110" y="404495"/>
            <a:ext cx="2088515" cy="2785745"/>
          </a:xfrm>
          <a:prstGeom prst="rect">
            <a:avLst/>
          </a:prstGeom>
        </p:spPr>
      </p:pic>
      <p:pic>
        <p:nvPicPr>
          <p:cNvPr id="4" name="Изображение 5" descr="IMG_20221102_1157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2180" y="476885"/>
            <a:ext cx="2192655" cy="290639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783590" y="3970655"/>
            <a:ext cx="59277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ru-RU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учащихся с результатами эксперимента,</a:t>
            </a:r>
            <a:endParaRPr lang="ru-RU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лекций</a:t>
            </a:r>
            <a:endParaRPr lang="ru-RU" alt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7" descr="IMG_20221031_10535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83260" y="260350"/>
            <a:ext cx="1468755" cy="2294890"/>
          </a:xfrm>
          <a:prstGeom prst="rect">
            <a:avLst/>
          </a:prstGeom>
        </p:spPr>
      </p:pic>
      <p:pic>
        <p:nvPicPr>
          <p:cNvPr id="5" name="Изображение 12" descr="IMG_20221031_1054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3330" y="116840"/>
            <a:ext cx="1767205" cy="2407285"/>
          </a:xfrm>
          <a:prstGeom prst="rect">
            <a:avLst/>
          </a:prstGeom>
        </p:spPr>
      </p:pic>
      <p:pic>
        <p:nvPicPr>
          <p:cNvPr id="6" name="Изображение 10" descr="IMG_20221031_1055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116840"/>
            <a:ext cx="1490980" cy="2313940"/>
          </a:xfrm>
          <a:prstGeom prst="rect">
            <a:avLst/>
          </a:prstGeom>
        </p:spPr>
      </p:pic>
      <p:pic>
        <p:nvPicPr>
          <p:cNvPr id="7" name="Изображение 8" descr="IMG_20221031_105434 (1)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43980" y="188595"/>
            <a:ext cx="1624330" cy="2195830"/>
          </a:xfrm>
          <a:prstGeom prst="rect">
            <a:avLst/>
          </a:prstGeom>
        </p:spPr>
      </p:pic>
      <p:pic>
        <p:nvPicPr>
          <p:cNvPr id="8" name="Изображение 11" descr="IMG_20221031_112449"/>
          <p:cNvPicPr/>
          <p:nvPr/>
        </p:nvPicPr>
        <p:blipFill>
          <a:blip r:embed="rId5" cstate="print"/>
          <a:stretch>
            <a:fillRect/>
          </a:stretch>
        </p:blipFill>
        <p:spPr>
          <a:xfrm flipH="1">
            <a:off x="562610" y="2853055"/>
            <a:ext cx="1950720" cy="2665095"/>
          </a:xfrm>
          <a:prstGeom prst="rect">
            <a:avLst/>
          </a:prstGeom>
        </p:spPr>
      </p:pic>
      <p:pic>
        <p:nvPicPr>
          <p:cNvPr id="31746" name="Picture 2" descr="F:\фото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920" y="2672715"/>
            <a:ext cx="2269490" cy="3026410"/>
          </a:xfrm>
          <a:prstGeom prst="rect">
            <a:avLst/>
          </a:prstGeom>
          <a:noFill/>
        </p:spPr>
      </p:pic>
      <p:sp>
        <p:nvSpPr>
          <p:cNvPr id="10" name="Текстовое поле 9"/>
          <p:cNvSpPr txBox="1"/>
          <p:nvPr/>
        </p:nvSpPr>
        <p:spPr>
          <a:xfrm>
            <a:off x="5296535" y="3000375"/>
            <a:ext cx="3270885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ru-RU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Агитационный</a:t>
            </a:r>
            <a:endParaRPr lang="ru-RU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в рекреации</a:t>
            </a:r>
            <a:endParaRPr lang="ru-RU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2-го этажа</a:t>
            </a:r>
            <a:endParaRPr lang="ru-RU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0" descr="IMG_20221031_105518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1547495" y="897890"/>
            <a:ext cx="1490980" cy="2313940"/>
          </a:xfrm>
          <a:prstGeom prst="rect">
            <a:avLst/>
          </a:prstGeom>
        </p:spPr>
      </p:pic>
      <p:pic>
        <p:nvPicPr>
          <p:cNvPr id="3" name="Изображение 8" descr="IMG_20221031_105434 (1)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024" y="0"/>
            <a:ext cx="2396490" cy="3195955"/>
          </a:xfrm>
          <a:prstGeom prst="rect">
            <a:avLst/>
          </a:prstGeom>
        </p:spPr>
      </p:pic>
      <p:pic>
        <p:nvPicPr>
          <p:cNvPr id="4" name="Изображение 11" descr="IMG_20221031_112449"/>
          <p:cNvPicPr/>
          <p:nvPr/>
        </p:nvPicPr>
        <p:blipFill>
          <a:blip r:embed="rId3" cstate="print"/>
          <a:stretch>
            <a:fillRect/>
          </a:stretch>
        </p:blipFill>
        <p:spPr>
          <a:xfrm flipH="1">
            <a:off x="1835696" y="3429000"/>
            <a:ext cx="2174240" cy="2901315"/>
          </a:xfrm>
          <a:prstGeom prst="rect">
            <a:avLst/>
          </a:prstGeom>
        </p:spPr>
      </p:pic>
      <p:pic>
        <p:nvPicPr>
          <p:cNvPr id="31746" name="Picture 2" descr="F:\фото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924944"/>
            <a:ext cx="2664296" cy="3552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99592" y="183601"/>
            <a:ext cx="7344816" cy="52629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1.Классным руководителям предложили проводить беседы, показать видео  связанные с влиянием шума на организм. 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8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Дежурным 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учителям и учащимся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предложили возобновить организованные игры на переменах,</a:t>
            </a:r>
            <a:r>
              <a:rPr kumimoji="0" lang="ru-RU" sz="2800" b="1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что позволит снизить уровень шума.</a:t>
            </a:r>
            <a:endParaRPr kumimoji="0" lang="ru-RU" sz="2800" b="1" i="1" u="none" strike="noStrike" cap="none" normalizeH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800" b="1" i="1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3.Чаще менять информационный материал показывающий вред шума.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27584" y="1007285"/>
            <a:ext cx="7776864" cy="369331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88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889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 подтвердилась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1.Уровень шума на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переменах превышает нормы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полностью зависит от наших учеников.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88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Шум  на переменах действительно отрицательно сказывается на самочувствии и учеников, снижает концентрацию внимания на начало урока, снижает   работоспособность. 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187624" y="-236000"/>
            <a:ext cx="7200800" cy="26776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910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910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</a:t>
            </a:r>
            <a:r>
              <a:rPr kumimoji="0" lang="ru-RU" altLang="zh-CN" sz="2400" b="1" i="1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zh-CN" sz="2400" b="1" i="1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910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zh-CN" sz="24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уровень шума на школьных переменах в рекреации второго этажа, как возможного фактора влияющего на </a:t>
            </a:r>
            <a:r>
              <a:rPr lang="ru-RU" altLang="zh-CN" sz="24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аботоспособность учащихся</a:t>
            </a: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910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971600" y="2313756"/>
            <a:ext cx="7416824" cy="45243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29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8120" algn="l"/>
              </a:tabLst>
            </a:pP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kumimoji="0" lang="ru-RU" altLang="zh-CN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8290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8120" algn="l"/>
              </a:tabLst>
            </a:pP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1.Познакомиться</a:t>
            </a:r>
            <a:r>
              <a:rPr kumimoji="0" lang="ru-RU" altLang="zh-CN" sz="2400" b="1" i="0" u="none" strike="noStrike" cap="none" normalizeH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литературой о влиянии шума на работоспособность.</a:t>
            </a:r>
            <a:endParaRPr lang="ru-RU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8290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8120" algn="l"/>
              </a:tabLst>
            </a:pPr>
            <a:r>
              <a:rPr lang="ru-RU" altLang="zh-CN" sz="24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2.Найти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санитарные нормы шума для школы, </a:t>
            </a: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8290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98120" algn="l"/>
              </a:tabLst>
            </a:pPr>
            <a:r>
              <a:rPr lang="ru-RU" altLang="zh-CN" sz="24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.Выявить с помощью анкетирования    отношение учащихся к шуму.</a:t>
            </a: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829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8120" algn="l"/>
              </a:tabLst>
            </a:pPr>
            <a:r>
              <a:rPr lang="ru-RU" altLang="zh-CN" sz="2400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.Провести практические исследования по измерению уровня шума в школьном коридоре.   </a:t>
            </a:r>
            <a:endParaRPr lang="ru-RU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829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8120" algn="l"/>
              </a:tabLst>
            </a:pP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5.Провести беседы о вреде шума для учащихся</a:t>
            </a:r>
            <a:r>
              <a:rPr kumimoji="0" lang="ru-RU" altLang="zh-CN" sz="2400" b="1" i="0" u="none" strike="noStrike" cap="none" normalizeH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1-4 классов.</a:t>
            </a: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829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8120" algn="l"/>
              </a:tabLst>
            </a:pP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 Разработать рекомендации  по снижению  уровня</a:t>
            </a:r>
            <a:r>
              <a:rPr kumimoji="0" lang="ru-RU" altLang="zh-CN" sz="2400" b="1" i="0" u="none" strike="noStrike" cap="none" normalizeH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шума</a:t>
            </a:r>
            <a:r>
              <a:rPr kumimoji="0" lang="ru-RU" altLang="zh-CN" sz="2400" b="1" i="0" u="none" strike="noStrike" cap="none" normalizeH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kumimoji="0" lang="ru-RU" altLang="zh-CN" sz="2400" b="1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школе.</a:t>
            </a:r>
            <a:endParaRPr kumimoji="0" lang="ru-RU" altLang="zh-CN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43608" y="47393"/>
            <a:ext cx="7056784" cy="61247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Объект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исследования</a:t>
            </a:r>
            <a:r>
              <a:rPr kumimoji="0" lang="ru-RU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  <a:endParaRPr lang="ru-RU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lang="ru-RU" altLang="zh-CN" sz="2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ш</a:t>
            </a:r>
            <a:r>
              <a:rPr kumimoji="0" lang="en-US" altLang="zh-CN" sz="28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кольная</a:t>
            </a:r>
            <a:r>
              <a:rPr kumimoji="0" lang="en-US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рекреация</a:t>
            </a:r>
            <a:r>
              <a:rPr kumimoji="0" lang="en-US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второго</a:t>
            </a:r>
            <a:r>
              <a:rPr kumimoji="0" lang="en-US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этажа</a:t>
            </a:r>
            <a:r>
              <a:rPr kumimoji="0" lang="en-US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ru-RU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Предмет исследования:</a:t>
            </a:r>
            <a:endParaRPr lang="ru-RU" altLang="zh-CN" sz="2800" b="1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lang="ru-RU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ш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ум  </a:t>
            </a:r>
            <a:endParaRPr kumimoji="0" lang="en-US" altLang="zh-CN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ru-RU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Гипотеза: </a:t>
            </a:r>
            <a:endParaRPr lang="ru-RU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lang="ru-RU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е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сли школьный  шум превышает </a:t>
            </a:r>
            <a:endParaRPr kumimoji="0" lang="ru-RU" altLang="zh-CN" sz="28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санитарные  нормы , то это может  влиять на работоспособность</a:t>
            </a:r>
            <a:r>
              <a:rPr kumimoji="0" lang="ru-RU" altLang="zh-CN" sz="2800" b="1" i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обучающихся.</a:t>
            </a:r>
            <a:endParaRPr kumimoji="0" lang="en-US" altLang="zh-CN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Методы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исследования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 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lang="ru-RU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поиск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kumimoji="0" lang="en-US" altLang="zh-CN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en-US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</a:t>
            </a:r>
            <a:r>
              <a:rPr kumimoji="0" lang="ru-RU" altLang="zh-CN" sz="28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нализ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kumimoji="0" lang="en-US" altLang="zh-CN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lang="ru-RU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эксперимент</a:t>
            </a:r>
            <a:r>
              <a:rPr kumimoji="0" lang="ru-RU" altLang="zh-CN" sz="28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kumimoji="0" lang="en-US" altLang="zh-CN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lang="ru-RU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синтез</a:t>
            </a:r>
            <a:r>
              <a:rPr kumimoji="0" lang="en-US" altLang="zh-CN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59632" y="-774663"/>
            <a:ext cx="7272808" cy="48936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актуальна в том плане, что данные исследования ранее в школе не проводились.  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 позволит   выяснить  превышает</a:t>
            </a: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ли шум нормы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влияет ли он на работу учащихся.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5576" y="142786"/>
            <a:ext cx="8388424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0" i="1" u="none" strike="noStrike" cap="none" normalizeH="0" baseline="0" dirty="0">
                <a:ln>
                  <a:noFill/>
                </a:ln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197 учащихся. Среди них 83 учащиеся начальных классов, 114 средних и старших классов.                                    В анкетировании приняли участие </a:t>
            </a:r>
            <a:r>
              <a:rPr kumimoji="0" lang="ru-RU" altLang="zh-CN" sz="24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112 человек.</a:t>
            </a:r>
            <a:endParaRPr kumimoji="0" lang="ru-RU" altLang="zh-CN" sz="24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56792"/>
            <a:ext cx="7272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анкетирования: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Знаете ли Вы о влиянии шума  на организм?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916832"/>
            <a:ext cx="67687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2.Влияет ли шум на ваше состояние?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636912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места в нашей школе наиболее шумные ?</a:t>
            </a:r>
            <a:r>
              <a:rPr lang="ru-RU" sz="2400" dirty="0"/>
              <a:t> </a:t>
            </a:r>
            <a:endParaRPr lang="ru-RU" sz="2400" dirty="0"/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4.Как Вы себя чувствуете на уроке после шумной перемены ?</a:t>
            </a:r>
            <a:r>
              <a:rPr lang="ru-RU" sz="24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5.Шум на перемене мешает Вам отдохнуть?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6.Что является источником шума в нашей школе?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7.Надо ли принимать какие-то меры чтобы на переменах было не так шумно 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4632176" cy="167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35696" y="908720"/>
            <a:ext cx="6030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о влиянии шума  на организм?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40968"/>
            <a:ext cx="5472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2.Влияет ли шум на ваше состояние?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23728" y="3717032"/>
          <a:ext cx="360040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04665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места в нашей школе наиболее шумные </a:t>
            </a:r>
            <a:r>
              <a:rPr lang="ru-RU" dirty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03648" y="980728"/>
          <a:ext cx="626469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03648" y="3105835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4.Как Вы себя чувствуете на уроке после шумной перемены ?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86244" y="3645024"/>
          <a:ext cx="720080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60648"/>
            <a:ext cx="55446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5.Шум на перемене мешает Вам отдохнуть?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47664" y="836712"/>
          <a:ext cx="597666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47664" y="2852936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6.Что является источником шума в нашей школе?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3429000"/>
          <a:ext cx="650438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3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7.Надо ли принимать какие-то меры чтобы на переменах было не так шумно ?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2912</Words>
  <Application>WPS Presentation</Application>
  <PresentationFormat>Экран (4:3)</PresentationFormat>
  <Paragraphs>104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SimSun</vt:lpstr>
      <vt:lpstr>Wingdings</vt:lpstr>
      <vt:lpstr>Wingdings 3</vt:lpstr>
      <vt:lpstr>Arial</vt:lpstr>
      <vt:lpstr>Times New Roman</vt:lpstr>
      <vt:lpstr>Calibri</vt:lpstr>
      <vt:lpstr>Microsoft YaHei</vt:lpstr>
      <vt:lpstr>Arial Unicode MS</vt:lpstr>
      <vt:lpstr>Trebuchet MS</vt:lpstr>
      <vt:lpstr>华文新魏</vt:lpstr>
      <vt:lpstr>Segoe Print</vt:lpstr>
      <vt:lpstr>Аспект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Надежда Дацун</cp:lastModifiedBy>
  <cp:revision>45</cp:revision>
  <dcterms:created xsi:type="dcterms:W3CDTF">2022-10-26T09:08:00Z</dcterms:created>
  <dcterms:modified xsi:type="dcterms:W3CDTF">2022-11-21T12:24:27Z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AA22E128FB4347AD82B11B091CF937C1</vt:lpwstr>
  </property>
  <property fmtid="{D5CDD505-2E9C-101B-9397-08002B2CF9AE}" pid="3" name="KSOProductBuildVer">
    <vt:lpwstr>1049-11.2.0.11380</vt:lpwstr>
  </property>
</Properties>
</file>