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9" r:id="rId4"/>
    <p:sldId id="261" r:id="rId5"/>
    <p:sldId id="263" r:id="rId6"/>
    <p:sldId id="273" r:id="rId7"/>
    <p:sldId id="264" r:id="rId8"/>
    <p:sldId id="265" r:id="rId9"/>
    <p:sldId id="266" r:id="rId10"/>
    <p:sldId id="267" r:id="rId11"/>
    <p:sldId id="268" r:id="rId12"/>
    <p:sldId id="269" r:id="rId13"/>
    <p:sldId id="275" r:id="rId14"/>
    <p:sldId id="271" r:id="rId15"/>
    <p:sldId id="274" r:id="rId16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0000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0ABCB-9065-48F9-B080-F1A32B6BC8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F19825-FC29-4267-9504-0FA41FF1C5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3D10F-6DDA-4363-A7C6-5CB9F987BF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B49BA1-65BA-44CF-A50B-6B8E8D775B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6555A8-2DB3-4316-B399-50FC26FDEE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80D1E-A5B4-49A5-9249-D9811DCE78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5BAE98-546A-4855-8B48-E7BAA95B18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650282-92BE-428E-80D8-A22F56AE13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C09911-AB79-4AFE-A08F-DA902ED194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5BDA2-5BEE-47AD-B608-3B57B9B66D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43651E-692A-4CFC-B895-1CE20E942B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61B39A4A-5782-4C6B-A169-601C3542D4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http://cdodach.ucoz.ru/Novosty/2013/11/25PedagogGoda/aist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428625"/>
            <a:ext cx="2071687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500188" y="1341438"/>
            <a:ext cx="5929312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endParaRPr lang="ru-RU" sz="2400" dirty="0">
              <a:solidFill>
                <a:schemeClr val="accent6">
                  <a:lumMod val="50000"/>
                </a:schemeClr>
              </a:solidFill>
              <a:latin typeface="Calibri" pitchFamily="34" charset="0"/>
            </a:endParaRPr>
          </a:p>
          <a:p>
            <a:pPr algn="ctr" eaLnBrk="1" hangingPunct="1">
              <a:defRPr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</a:rPr>
              <a:t>«Образовательный проект»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00188" y="4357688"/>
            <a:ext cx="7319962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hangingPunct="1">
              <a:defRPr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</a:rPr>
              <a:t>Данилкина Евгения Викторовна,</a:t>
            </a:r>
          </a:p>
          <a:p>
            <a:pPr algn="r" eaLnBrk="1" hangingPunct="1">
              <a:defRPr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</a:rPr>
              <a:t>                                          учитель английского языка</a:t>
            </a:r>
          </a:p>
          <a:p>
            <a:pPr algn="r" eaLnBrk="1" hangingPunct="1">
              <a:defRPr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</a:rPr>
              <a:t>МБОУ СОШ  №12 г. Новомосковск</a:t>
            </a:r>
          </a:p>
        </p:txBody>
      </p:sp>
      <p:sp>
        <p:nvSpPr>
          <p:cNvPr id="2053" name="TextBox 10"/>
          <p:cNvSpPr txBox="1">
            <a:spLocks noChangeArrowheads="1"/>
          </p:cNvSpPr>
          <p:nvPr/>
        </p:nvSpPr>
        <p:spPr bwMode="auto">
          <a:xfrm>
            <a:off x="611188" y="3068638"/>
            <a:ext cx="79216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4400" b="1">
                <a:solidFill>
                  <a:srgbClr val="B00000"/>
                </a:solidFill>
                <a:latin typeface="Arial" charset="0"/>
                <a:cs typeface="Arial" charset="0"/>
              </a:rPr>
              <a:t>Музей английского языка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smtClean="0">
                <a:solidFill>
                  <a:srgbClr val="B00000"/>
                </a:solidFill>
                <a:latin typeface="Calibri" pitchFamily="34" charset="0"/>
              </a:rPr>
              <a:t>Основной этап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5" y="1285875"/>
            <a:ext cx="3929063" cy="4071938"/>
          </a:xfrm>
          <a:prstGeom prst="roundRect">
            <a:avLst/>
          </a:prstGeom>
          <a:noFill/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857750" y="1285875"/>
            <a:ext cx="4143375" cy="4929188"/>
          </a:xfrm>
          <a:prstGeom prst="roundRect">
            <a:avLst/>
          </a:prstGeom>
          <a:noFill/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1" hangingPunct="1">
              <a:defRPr/>
            </a:pPr>
            <a:endParaRPr lang="ru-RU" dirty="0"/>
          </a:p>
        </p:txBody>
      </p:sp>
      <p:sp>
        <p:nvSpPr>
          <p:cNvPr id="12293" name="Rectangle 1"/>
          <p:cNvSpPr>
            <a:spLocks noChangeArrowheads="1"/>
          </p:cNvSpPr>
          <p:nvPr/>
        </p:nvSpPr>
        <p:spPr bwMode="auto">
          <a:xfrm>
            <a:off x="214313" y="1311275"/>
            <a:ext cx="3857625" cy="391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 b="1" u="sng">
                <a:latin typeface="Calibri" pitchFamily="34" charset="0"/>
              </a:rPr>
              <a:t>Задачи:</a:t>
            </a:r>
          </a:p>
          <a:p>
            <a:pPr algn="just"/>
            <a:r>
              <a:rPr lang="ru-RU" sz="2200">
                <a:latin typeface="Calibri" pitchFamily="34" charset="0"/>
              </a:rPr>
              <a:t>1. Подготовка экскурсоводов музея.</a:t>
            </a:r>
          </a:p>
          <a:p>
            <a:pPr algn="just"/>
            <a:r>
              <a:rPr lang="ru-RU" sz="2200">
                <a:latin typeface="Calibri" pitchFamily="34" charset="0"/>
              </a:rPr>
              <a:t>2. Разработка заданий , опросников для посетителей музея.</a:t>
            </a:r>
          </a:p>
          <a:p>
            <a:pPr algn="just"/>
            <a:r>
              <a:rPr lang="ru-RU" sz="2200">
                <a:latin typeface="Calibri" pitchFamily="34" charset="0"/>
              </a:rPr>
              <a:t>3. Применение созданных заданий в образовательном процессе</a:t>
            </a:r>
          </a:p>
          <a:p>
            <a:pPr algn="just"/>
            <a:r>
              <a:rPr lang="ru-RU" sz="2200">
                <a:latin typeface="Calibri" pitchFamily="34" charset="0"/>
              </a:rPr>
              <a:t>4. Текущий контроль за развитием учащихся</a:t>
            </a:r>
          </a:p>
        </p:txBody>
      </p:sp>
      <p:sp>
        <p:nvSpPr>
          <p:cNvPr id="8" name="Стрелка вправо 7"/>
          <p:cNvSpPr/>
          <p:nvPr/>
        </p:nvSpPr>
        <p:spPr>
          <a:xfrm>
            <a:off x="4143375" y="2857500"/>
            <a:ext cx="642938" cy="785813"/>
          </a:xfrm>
          <a:prstGeom prst="rightArrow">
            <a:avLst/>
          </a:prstGeom>
          <a:solidFill>
            <a:srgbClr val="B00000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2295" name="Rectangle 2"/>
          <p:cNvSpPr>
            <a:spLocks noChangeArrowheads="1"/>
          </p:cNvSpPr>
          <p:nvPr/>
        </p:nvSpPr>
        <p:spPr bwMode="auto">
          <a:xfrm>
            <a:off x="4929188" y="1651000"/>
            <a:ext cx="4214812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 b="1" u="sng" dirty="0">
                <a:latin typeface="Calibri" pitchFamily="34" charset="0"/>
              </a:rPr>
              <a:t>Результаты:</a:t>
            </a:r>
          </a:p>
          <a:p>
            <a:r>
              <a:rPr lang="ru-RU" sz="2200" dirty="0">
                <a:latin typeface="Calibri" pitchFamily="34" charset="0"/>
              </a:rPr>
              <a:t>1.</a:t>
            </a:r>
            <a:r>
              <a:rPr lang="ru-RU" sz="1400" dirty="0">
                <a:latin typeface="Calibri" pitchFamily="34" charset="0"/>
              </a:rPr>
              <a:t> </a:t>
            </a:r>
            <a:r>
              <a:rPr lang="ru-RU" sz="2200" dirty="0">
                <a:latin typeface="Calibri" pitchFamily="34" charset="0"/>
              </a:rPr>
              <a:t>Создан банк заданий для посетителей</a:t>
            </a:r>
          </a:p>
          <a:p>
            <a:r>
              <a:rPr lang="ru-RU" sz="2200" dirty="0">
                <a:latin typeface="Calibri" pitchFamily="34" charset="0"/>
              </a:rPr>
              <a:t>2. Разработанные задания систематизированы по отдельным странам</a:t>
            </a:r>
          </a:p>
          <a:p>
            <a:r>
              <a:rPr lang="ru-RU" sz="2200" dirty="0">
                <a:latin typeface="Calibri" pitchFamily="34" charset="0"/>
              </a:rPr>
              <a:t>3. Задания используются как на уроках, так  и внеурочных занятиях</a:t>
            </a:r>
            <a:r>
              <a:rPr lang="ru-RU" sz="2200" dirty="0" smtClean="0">
                <a:latin typeface="Calibri" pitchFamily="34" charset="0"/>
              </a:rPr>
              <a:t>.</a:t>
            </a:r>
            <a:endParaRPr lang="ru-RU" sz="22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Calibri" pitchFamily="34" charset="0"/>
              </a:rPr>
              <a:t>Примеры выставки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214313" y="1500188"/>
            <a:ext cx="8643937" cy="4768850"/>
          </a:xfrm>
        </p:spPr>
        <p:txBody>
          <a:bodyPr/>
          <a:lstStyle/>
          <a:p>
            <a:pPr algn="ctr">
              <a:buFontTx/>
              <a:buNone/>
            </a:pPr>
            <a:endParaRPr lang="ru-RU" sz="2800" smtClean="0">
              <a:latin typeface="Calibri" pitchFamily="34" charset="0"/>
            </a:endParaRPr>
          </a:p>
          <a:p>
            <a:pPr>
              <a:buFontTx/>
              <a:buNone/>
            </a:pPr>
            <a:endParaRPr lang="ru-RU" smtClean="0"/>
          </a:p>
        </p:txBody>
      </p:sp>
      <p:pic>
        <p:nvPicPr>
          <p:cNvPr id="13316" name="Picture 4" descr="C:\Users\Женя\Desktop\WP_20180302_12_34_28_Pr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812856">
            <a:off x="79375" y="1077913"/>
            <a:ext cx="2433638" cy="312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 descr="C:\Users\Женя\Desktop\WP_20180302_12_35_22_Pr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1052513"/>
            <a:ext cx="1906587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6" descr="C:\Users\Женя\Desktop\WP_20180302_12_17_45_Pr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891797">
            <a:off x="6948488" y="2205038"/>
            <a:ext cx="1704975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7" descr="C:\Users\Женя\Desktop\WP_20180302_12_34_33_Pro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71775" y="2852738"/>
            <a:ext cx="1785938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395288" y="115888"/>
            <a:ext cx="8229600" cy="1143000"/>
          </a:xfrm>
        </p:spPr>
        <p:txBody>
          <a:bodyPr/>
          <a:lstStyle/>
          <a:p>
            <a:r>
              <a:rPr lang="ru-RU" b="1" smtClean="0">
                <a:latin typeface="Calibri" pitchFamily="34" charset="0"/>
              </a:rPr>
              <a:t>Примеры заданий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468313" y="1052513"/>
            <a:ext cx="8229600" cy="5143500"/>
          </a:xfrm>
        </p:spPr>
        <p:txBody>
          <a:bodyPr/>
          <a:lstStyle/>
          <a:p>
            <a:pPr algn="ctr">
              <a:spcBef>
                <a:spcPct val="0"/>
              </a:spcBef>
              <a:buFontTx/>
              <a:buNone/>
              <a:defRPr/>
            </a:pPr>
            <a:endParaRPr lang="ru-RU" sz="2400" u="sng" dirty="0" smtClean="0">
              <a:latin typeface="Calibri" pitchFamily="34" charset="0"/>
            </a:endParaRPr>
          </a:p>
          <a:p>
            <a:pPr marL="457200" indent="-457200">
              <a:buFontTx/>
              <a:buAutoNum type="arabicPeriod"/>
              <a:defRPr/>
            </a:pPr>
            <a:r>
              <a:rPr lang="en-US" dirty="0" smtClean="0"/>
              <a:t>What is the capital of England/ the USA/ Canada/ Australia?</a:t>
            </a:r>
          </a:p>
          <a:p>
            <a:pPr marL="457200" indent="-457200">
              <a:buFontTx/>
              <a:buAutoNum type="arabicPeriod"/>
              <a:defRPr/>
            </a:pPr>
            <a:r>
              <a:rPr lang="en-US" dirty="0" smtClean="0"/>
              <a:t>Where is hockey/ football from?</a:t>
            </a:r>
          </a:p>
          <a:p>
            <a:pPr marL="457200" indent="-457200">
              <a:buFontTx/>
              <a:buAutoNum type="arabicPeriod"/>
              <a:defRPr/>
            </a:pPr>
            <a:r>
              <a:rPr lang="en-US" dirty="0" smtClean="0"/>
              <a:t>What is the symbol of Canada?</a:t>
            </a:r>
            <a:endParaRPr lang="ru-RU" dirty="0" smtClean="0"/>
          </a:p>
          <a:p>
            <a:pPr>
              <a:buFontTx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Calibri" pitchFamily="34" charset="0"/>
              </a:rPr>
              <a:t>Примеры ярлыков для экспонатов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Tx/>
              <a:buAutoNum type="arabicPeriod"/>
            </a:pPr>
            <a:r>
              <a:rPr lang="en-US" smtClean="0"/>
              <a:t>This is a famous American game “Monopoly” The game was developed in 1934 in the state of Pennsylvania by </a:t>
            </a:r>
            <a:r>
              <a:rPr lang="en-US" i="1" smtClean="0"/>
              <a:t>Charles B. Darrow</a:t>
            </a:r>
            <a:r>
              <a:rPr lang="en-US" smtClean="0"/>
              <a:t> .</a:t>
            </a:r>
          </a:p>
          <a:p>
            <a:pPr marL="514350" indent="-514350">
              <a:buFontTx/>
              <a:buAutoNum type="arabicPeriod"/>
            </a:pPr>
            <a:r>
              <a:rPr lang="en-US" smtClean="0"/>
              <a:t>A maple leaf is the symbol of Canada. We can see it on the flag of the country.</a:t>
            </a:r>
          </a:p>
          <a:p>
            <a:pPr marL="514350" indent="-514350">
              <a:buFontTx/>
              <a:buAutoNum type="arabicPeriod"/>
            </a:pPr>
            <a:r>
              <a:rPr lang="en-US" smtClean="0"/>
              <a:t>Washington is the capital of the USA.</a:t>
            </a:r>
            <a:endParaRPr lang="ru-RU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8229600" cy="912813"/>
          </a:xfrm>
        </p:spPr>
        <p:txBody>
          <a:bodyPr/>
          <a:lstStyle/>
          <a:p>
            <a:r>
              <a:rPr lang="ru-RU" sz="3600" b="1" smtClean="0">
                <a:solidFill>
                  <a:srgbClr val="B00000"/>
                </a:solidFill>
                <a:latin typeface="Calibri" pitchFamily="34" charset="0"/>
              </a:rPr>
              <a:t>Заключительный этап</a:t>
            </a:r>
            <a:br>
              <a:rPr lang="ru-RU" sz="3600" b="1" smtClean="0">
                <a:solidFill>
                  <a:srgbClr val="B00000"/>
                </a:solidFill>
                <a:latin typeface="Calibri" pitchFamily="34" charset="0"/>
              </a:rPr>
            </a:br>
            <a:endParaRPr lang="ru-RU" sz="3600" b="1" smtClean="0">
              <a:solidFill>
                <a:srgbClr val="B00000"/>
              </a:solidFill>
              <a:latin typeface="Calibri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1188" y="1857375"/>
            <a:ext cx="3175000" cy="2500313"/>
          </a:xfrm>
          <a:prstGeom prst="roundRect">
            <a:avLst/>
          </a:prstGeom>
          <a:noFill/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786313" y="1857375"/>
            <a:ext cx="3357562" cy="2500313"/>
          </a:xfrm>
          <a:prstGeom prst="roundRect">
            <a:avLst/>
          </a:prstGeom>
          <a:noFill/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6389" name="TextBox 5"/>
          <p:cNvSpPr txBox="1">
            <a:spLocks noChangeArrowheads="1"/>
          </p:cNvSpPr>
          <p:nvPr/>
        </p:nvSpPr>
        <p:spPr bwMode="auto">
          <a:xfrm>
            <a:off x="571500" y="2000250"/>
            <a:ext cx="3214688" cy="215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2400" b="1" u="sng">
                <a:latin typeface="Calibri" pitchFamily="34" charset="0"/>
              </a:rPr>
              <a:t>Задача:</a:t>
            </a:r>
          </a:p>
          <a:p>
            <a:pPr algn="ctr" eaLnBrk="1" hangingPunct="1"/>
            <a:r>
              <a:rPr lang="ru-RU" sz="2200">
                <a:latin typeface="Calibri" pitchFamily="34" charset="0"/>
              </a:rPr>
              <a:t>Анализ полученных результатов, соотнесение их  с поставленной целью и задачами</a:t>
            </a:r>
          </a:p>
        </p:txBody>
      </p:sp>
      <p:sp>
        <p:nvSpPr>
          <p:cNvPr id="7" name="Стрелка вправо 6"/>
          <p:cNvSpPr/>
          <p:nvPr/>
        </p:nvSpPr>
        <p:spPr>
          <a:xfrm>
            <a:off x="3857625" y="2714625"/>
            <a:ext cx="857250" cy="785813"/>
          </a:xfrm>
          <a:prstGeom prst="rightArrow">
            <a:avLst/>
          </a:prstGeom>
          <a:solidFill>
            <a:srgbClr val="B00000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6391" name="TextBox 7"/>
          <p:cNvSpPr txBox="1">
            <a:spLocks noChangeArrowheads="1"/>
          </p:cNvSpPr>
          <p:nvPr/>
        </p:nvSpPr>
        <p:spPr bwMode="auto">
          <a:xfrm>
            <a:off x="4714875" y="2000250"/>
            <a:ext cx="34290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2200" b="1" dirty="0"/>
              <a:t> </a:t>
            </a:r>
            <a:r>
              <a:rPr lang="ru-RU" sz="2200" b="1" u="sng" dirty="0">
                <a:latin typeface="Calibri" pitchFamily="34" charset="0"/>
              </a:rPr>
              <a:t>Результат: </a:t>
            </a:r>
            <a:endParaRPr lang="ru-RU" sz="2200" b="1" u="sng" dirty="0" smtClean="0">
              <a:latin typeface="Calibri" pitchFamily="34" charset="0"/>
            </a:endParaRPr>
          </a:p>
          <a:p>
            <a:pPr eaLnBrk="1" hangingPunct="1"/>
            <a:r>
              <a:rPr lang="ru-RU" sz="2200" dirty="0" smtClean="0">
                <a:latin typeface="Calibri" pitchFamily="34" charset="0"/>
              </a:rPr>
              <a:t>1.Созданы экскурсионные маршруты</a:t>
            </a:r>
          </a:p>
          <a:p>
            <a:pPr eaLnBrk="1" hangingPunct="1"/>
            <a:r>
              <a:rPr lang="ru-RU" sz="2200" dirty="0" smtClean="0">
                <a:latin typeface="Calibri" pitchFamily="34" charset="0"/>
              </a:rPr>
              <a:t>2. Подготовлена группа </a:t>
            </a:r>
            <a:r>
              <a:rPr lang="ru-RU" sz="2200" dirty="0" err="1" smtClean="0">
                <a:latin typeface="Calibri" pitchFamily="34" charset="0"/>
              </a:rPr>
              <a:t>тьютеров</a:t>
            </a:r>
            <a:endParaRPr lang="ru-RU" sz="2200" dirty="0" smtClean="0">
              <a:latin typeface="Calibri" pitchFamily="34" charset="0"/>
            </a:endParaRPr>
          </a:p>
          <a:p>
            <a:pPr eaLnBrk="1" hangingPunct="1"/>
            <a:r>
              <a:rPr lang="ru-RU" sz="2200" dirty="0" smtClean="0">
                <a:latin typeface="Calibri" pitchFamily="34" charset="0"/>
              </a:rPr>
              <a:t>3. Создан архив</a:t>
            </a:r>
            <a:endParaRPr lang="ru-RU" sz="22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endParaRPr lang="ru-RU" sz="4400" b="1" smtClean="0">
              <a:solidFill>
                <a:srgbClr val="B00000"/>
              </a:solidFill>
            </a:endParaRPr>
          </a:p>
          <a:p>
            <a:pPr algn="ctr">
              <a:buFontTx/>
              <a:buNone/>
            </a:pPr>
            <a:r>
              <a:rPr lang="ru-RU" sz="6000" b="1" smtClean="0">
                <a:solidFill>
                  <a:srgbClr val="B00000"/>
                </a:solidFill>
                <a:latin typeface="Calibri" pitchFamily="34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571500"/>
            <a:ext cx="8229600" cy="1143000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B00000"/>
                </a:solidFill>
                <a:latin typeface="Calibri" pitchFamily="34" charset="0"/>
              </a:rPr>
              <a:t>Цель проекта:</a:t>
            </a:r>
          </a:p>
        </p:txBody>
      </p:sp>
      <p:sp>
        <p:nvSpPr>
          <p:cNvPr id="4099" name="Прямоугольник 3"/>
          <p:cNvSpPr>
            <a:spLocks noChangeArrowheads="1"/>
          </p:cNvSpPr>
          <p:nvPr/>
        </p:nvSpPr>
        <p:spPr bwMode="auto">
          <a:xfrm>
            <a:off x="468313" y="2133600"/>
            <a:ext cx="820737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4000"/>
              <a:t>приобщить детей к культуре изучаемого языка, доказать, что английский язык вокруг нас.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2"/>
          <p:cNvSpPr txBox="1">
            <a:spLocks noChangeArrowheads="1"/>
          </p:cNvSpPr>
          <p:nvPr/>
        </p:nvSpPr>
        <p:spPr bwMode="auto">
          <a:xfrm>
            <a:off x="1331913" y="2420938"/>
            <a:ext cx="6429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3600" b="1">
                <a:solidFill>
                  <a:srgbClr val="B00000"/>
                </a:solidFill>
                <a:latin typeface="Calibri" pitchFamily="34" charset="0"/>
              </a:rPr>
              <a:t>Задачи</a:t>
            </a:r>
            <a:r>
              <a:rPr lang="ru-RU" sz="3600" b="1">
                <a:solidFill>
                  <a:srgbClr val="800000"/>
                </a:solidFill>
                <a:latin typeface="Calibri" pitchFamily="34" charset="0"/>
              </a:rPr>
              <a:t> </a:t>
            </a:r>
            <a:r>
              <a:rPr lang="ru-RU" sz="3600" b="1">
                <a:solidFill>
                  <a:srgbClr val="B00000"/>
                </a:solidFill>
                <a:latin typeface="Calibri" pitchFamily="34" charset="0"/>
              </a:rPr>
              <a:t>проекта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857500" y="2357438"/>
            <a:ext cx="3357563" cy="857250"/>
          </a:xfrm>
          <a:prstGeom prst="roundRect">
            <a:avLst/>
          </a:prstGeom>
          <a:noFill/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29" name="Загнутый угол 28"/>
          <p:cNvSpPr/>
          <p:nvPr/>
        </p:nvSpPr>
        <p:spPr>
          <a:xfrm>
            <a:off x="539750" y="3429000"/>
            <a:ext cx="3857625" cy="1928813"/>
          </a:xfrm>
          <a:prstGeom prst="foldedCorner">
            <a:avLst/>
          </a:prstGeom>
          <a:noFill/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30" name="Загнутый угол 29"/>
          <p:cNvSpPr/>
          <p:nvPr/>
        </p:nvSpPr>
        <p:spPr>
          <a:xfrm>
            <a:off x="5143500" y="3429000"/>
            <a:ext cx="3571875" cy="1928813"/>
          </a:xfrm>
          <a:prstGeom prst="foldedCorner">
            <a:avLst/>
          </a:prstGeom>
          <a:noFill/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31" name="Загнутый угол 30"/>
          <p:cNvSpPr/>
          <p:nvPr/>
        </p:nvSpPr>
        <p:spPr>
          <a:xfrm>
            <a:off x="1285875" y="428625"/>
            <a:ext cx="6500813" cy="1785938"/>
          </a:xfrm>
          <a:prstGeom prst="foldedCorner">
            <a:avLst/>
          </a:prstGeom>
          <a:noFill/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5127" name="Прямоугольник 9"/>
          <p:cNvSpPr>
            <a:spLocks noChangeArrowheads="1"/>
          </p:cNvSpPr>
          <p:nvPr/>
        </p:nvSpPr>
        <p:spPr bwMode="auto">
          <a:xfrm>
            <a:off x="2286000" y="476250"/>
            <a:ext cx="4572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/>
              <a:t>собрать экспонаты и материалы  для музея (силами детей)</a:t>
            </a:r>
          </a:p>
        </p:txBody>
      </p:sp>
      <p:sp>
        <p:nvSpPr>
          <p:cNvPr id="5128" name="Прямоугольник 10"/>
          <p:cNvSpPr>
            <a:spLocks noChangeArrowheads="1"/>
          </p:cNvSpPr>
          <p:nvPr/>
        </p:nvSpPr>
        <p:spPr bwMode="auto">
          <a:xfrm>
            <a:off x="900113" y="3716338"/>
            <a:ext cx="32400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/>
              <a:t>систематизировать собранный музея материал  </a:t>
            </a:r>
          </a:p>
        </p:txBody>
      </p:sp>
      <p:sp>
        <p:nvSpPr>
          <p:cNvPr id="5129" name="Прямоугольник 11"/>
          <p:cNvSpPr>
            <a:spLocks noChangeArrowheads="1"/>
          </p:cNvSpPr>
          <p:nvPr/>
        </p:nvSpPr>
        <p:spPr bwMode="auto">
          <a:xfrm>
            <a:off x="5148263" y="3500438"/>
            <a:ext cx="360045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/>
              <a:t>развить взаимодействие учащихся всех параллелей и сотворчество всех участников образовательного процесса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395288" y="115888"/>
            <a:ext cx="8229600" cy="1143000"/>
          </a:xfrm>
        </p:spPr>
        <p:txBody>
          <a:bodyPr/>
          <a:lstStyle/>
          <a:p>
            <a:r>
              <a:rPr lang="ru-RU" sz="3600" b="1" smtClean="0">
                <a:solidFill>
                  <a:srgbClr val="B00000"/>
                </a:solidFill>
                <a:latin typeface="Calibri" pitchFamily="34" charset="0"/>
                <a:cs typeface="Arial" charset="0"/>
              </a:rPr>
              <a:t>Актуальность</a:t>
            </a:r>
            <a:r>
              <a:rPr lang="ru-RU" b="1" smtClean="0">
                <a:latin typeface="Calibri" pitchFamily="34" charset="0"/>
                <a:cs typeface="Arial" charset="0"/>
              </a:rPr>
              <a:t> 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0" y="1125538"/>
            <a:ext cx="8786813" cy="4714875"/>
          </a:xfrm>
        </p:spPr>
        <p:txBody>
          <a:bodyPr/>
          <a:lstStyle/>
          <a:p>
            <a:r>
              <a:rPr lang="ru-RU" sz="2400" smtClean="0">
                <a:latin typeface="Arial" charset="0"/>
                <a:cs typeface="Arial" charset="0"/>
              </a:rPr>
              <a:t>Повышение эффективности образования и переход к новому его качеству –  главная задача развития системы образования. </a:t>
            </a:r>
          </a:p>
          <a:p>
            <a:r>
              <a:rPr lang="ru-RU" sz="2400" smtClean="0">
                <a:latin typeface="Arial" charset="0"/>
                <a:cs typeface="Arial" charset="0"/>
              </a:rPr>
              <a:t>Формирование у школьников коммуникативных умений, как  одних из важнейших направлений  в изучении иностранного языка.</a:t>
            </a:r>
          </a:p>
          <a:p>
            <a:r>
              <a:rPr lang="ru-RU" sz="2400" smtClean="0">
                <a:latin typeface="Arial" charset="0"/>
                <a:cs typeface="Arial" charset="0"/>
              </a:rPr>
              <a:t>Самостоятельное создание  экспонатов  путем эффективного формирования навыков использования окружающих  нас в быту слов и объектов.</a:t>
            </a:r>
            <a:endParaRPr lang="ru-RU" sz="14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357188" y="642938"/>
            <a:ext cx="8229600" cy="2143125"/>
          </a:xfrm>
        </p:spPr>
        <p:txBody>
          <a:bodyPr/>
          <a:lstStyle/>
          <a:p>
            <a:r>
              <a:rPr lang="ru-RU" sz="3600" b="1" smtClean="0">
                <a:solidFill>
                  <a:srgbClr val="B00000"/>
                </a:solidFill>
                <a:latin typeface="Calibri" pitchFamily="34" charset="0"/>
              </a:rPr>
              <a:t>Гипотеза</a:t>
            </a:r>
            <a:r>
              <a:rPr lang="ru-RU" sz="3600" smtClean="0">
                <a:solidFill>
                  <a:srgbClr val="B00000"/>
                </a:solidFill>
              </a:rPr>
              <a:t/>
            </a:r>
            <a:br>
              <a:rPr lang="ru-RU" sz="3600" smtClean="0">
                <a:solidFill>
                  <a:srgbClr val="B00000"/>
                </a:solidFill>
              </a:rPr>
            </a:br>
            <a:r>
              <a:rPr lang="ru-RU" sz="2800" smtClean="0"/>
              <a:t> </a:t>
            </a:r>
            <a:r>
              <a:rPr lang="ru-RU" sz="2400" smtClean="0">
                <a:latin typeface="Arial" charset="0"/>
                <a:cs typeface="Arial" charset="0"/>
              </a:rPr>
              <a:t>формирование коммуникативных навыков и устойчивых знаний в области страноведения будут проходить более эффективно, если:</a:t>
            </a:r>
            <a:r>
              <a:rPr lang="ru-RU" sz="2400" smtClean="0"/>
              <a:t/>
            </a:r>
            <a:br>
              <a:rPr lang="ru-RU" sz="2400" smtClean="0"/>
            </a:br>
            <a:endParaRPr lang="ru-RU" sz="2400" smtClean="0">
              <a:solidFill>
                <a:srgbClr val="B00000"/>
              </a:solidFill>
            </a:endParaRPr>
          </a:p>
        </p:txBody>
      </p:sp>
      <p:sp>
        <p:nvSpPr>
          <p:cNvPr id="10" name="Овальная выноска 9"/>
          <p:cNvSpPr/>
          <p:nvPr/>
        </p:nvSpPr>
        <p:spPr>
          <a:xfrm>
            <a:off x="214313" y="2786063"/>
            <a:ext cx="2643187" cy="2143125"/>
          </a:xfrm>
          <a:prstGeom prst="wedgeEllipseCallout">
            <a:avLst/>
          </a:prstGeom>
          <a:noFill/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1" name="Овальная выноска 10"/>
          <p:cNvSpPr/>
          <p:nvPr/>
        </p:nvSpPr>
        <p:spPr>
          <a:xfrm>
            <a:off x="2928938" y="2786063"/>
            <a:ext cx="2928937" cy="2214562"/>
          </a:xfrm>
          <a:prstGeom prst="wedgeEllipseCallout">
            <a:avLst/>
          </a:prstGeom>
          <a:noFill/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3" name="Овальная выноска 12"/>
          <p:cNvSpPr/>
          <p:nvPr/>
        </p:nvSpPr>
        <p:spPr>
          <a:xfrm>
            <a:off x="5929313" y="2786063"/>
            <a:ext cx="2928937" cy="2500312"/>
          </a:xfrm>
          <a:prstGeom prst="wedgeEllipseCallout">
            <a:avLst/>
          </a:prstGeom>
          <a:noFill/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7174" name="TextBox 13"/>
          <p:cNvSpPr txBox="1">
            <a:spLocks noChangeArrowheads="1"/>
          </p:cNvSpPr>
          <p:nvPr/>
        </p:nvSpPr>
        <p:spPr bwMode="auto">
          <a:xfrm>
            <a:off x="468313" y="3068638"/>
            <a:ext cx="22145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2000">
                <a:latin typeface="Arial" charset="0"/>
                <a:cs typeface="Arial" charset="0"/>
              </a:rPr>
              <a:t>учащиеся самостоятельно будут подбирать информацию </a:t>
            </a:r>
          </a:p>
        </p:txBody>
      </p:sp>
      <p:sp>
        <p:nvSpPr>
          <p:cNvPr id="7175" name="TextBox 15"/>
          <p:cNvSpPr txBox="1">
            <a:spLocks noChangeArrowheads="1"/>
          </p:cNvSpPr>
          <p:nvPr/>
        </p:nvSpPr>
        <p:spPr bwMode="auto">
          <a:xfrm>
            <a:off x="3348038" y="3213100"/>
            <a:ext cx="22225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2000">
                <a:latin typeface="Arial" charset="0"/>
                <a:cs typeface="Arial" charset="0"/>
              </a:rPr>
              <a:t>создавать экспонаты или находить их вокруг нас</a:t>
            </a:r>
          </a:p>
        </p:txBody>
      </p:sp>
      <p:sp>
        <p:nvSpPr>
          <p:cNvPr id="7176" name="Прямоугольник 16"/>
          <p:cNvSpPr>
            <a:spLocks noChangeArrowheads="1"/>
          </p:cNvSpPr>
          <p:nvPr/>
        </p:nvSpPr>
        <p:spPr bwMode="auto">
          <a:xfrm>
            <a:off x="6156325" y="3141663"/>
            <a:ext cx="251936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2000">
                <a:latin typeface="Arial" charset="0"/>
                <a:cs typeface="Arial" charset="0"/>
              </a:rPr>
              <a:t>сами будут экскурсоводами в музее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3000375" y="2786063"/>
            <a:ext cx="2928938" cy="1143000"/>
          </a:xfrm>
        </p:spPr>
        <p:txBody>
          <a:bodyPr/>
          <a:lstStyle/>
          <a:p>
            <a:r>
              <a:rPr lang="ru-RU" sz="3600" b="1" smtClean="0">
                <a:solidFill>
                  <a:srgbClr val="B00000"/>
                </a:solidFill>
                <a:latin typeface="Calibri" pitchFamily="34" charset="0"/>
              </a:rPr>
              <a:t>Перспектива</a:t>
            </a:r>
          </a:p>
        </p:txBody>
      </p:sp>
      <p:sp>
        <p:nvSpPr>
          <p:cNvPr id="4" name="Овал 3"/>
          <p:cNvSpPr/>
          <p:nvPr/>
        </p:nvSpPr>
        <p:spPr>
          <a:xfrm>
            <a:off x="2928938" y="2500313"/>
            <a:ext cx="3143250" cy="1785937"/>
          </a:xfrm>
          <a:prstGeom prst="ellipse">
            <a:avLst/>
          </a:prstGeom>
          <a:noFill/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9" name="Выноска-облако 8"/>
          <p:cNvSpPr/>
          <p:nvPr/>
        </p:nvSpPr>
        <p:spPr>
          <a:xfrm rot="1509344">
            <a:off x="128588" y="4070350"/>
            <a:ext cx="3506787" cy="2473325"/>
          </a:xfrm>
          <a:prstGeom prst="cloudCallout">
            <a:avLst>
              <a:gd name="adj1" fmla="val 44789"/>
              <a:gd name="adj2" fmla="val -73943"/>
            </a:avLst>
          </a:prstGeom>
          <a:solidFill>
            <a:schemeClr val="bg1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0" name="Выноска-облако 9"/>
          <p:cNvSpPr/>
          <p:nvPr/>
        </p:nvSpPr>
        <p:spPr>
          <a:xfrm rot="927063">
            <a:off x="252413" y="369888"/>
            <a:ext cx="3011487" cy="2266950"/>
          </a:xfrm>
          <a:prstGeom prst="cloudCallout">
            <a:avLst>
              <a:gd name="adj1" fmla="val 78655"/>
              <a:gd name="adj2" fmla="val 14761"/>
            </a:avLst>
          </a:prstGeom>
          <a:solidFill>
            <a:schemeClr val="bg1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1" name="Выноска-облако 10"/>
          <p:cNvSpPr/>
          <p:nvPr/>
        </p:nvSpPr>
        <p:spPr>
          <a:xfrm>
            <a:off x="5364163" y="404813"/>
            <a:ext cx="3529012" cy="2160587"/>
          </a:xfrm>
          <a:prstGeom prst="cloudCallout">
            <a:avLst>
              <a:gd name="adj1" fmla="val -66780"/>
              <a:gd name="adj2" fmla="val 43682"/>
            </a:avLst>
          </a:prstGeom>
          <a:solidFill>
            <a:schemeClr val="bg1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2" name="Выноска-облако 11"/>
          <p:cNvSpPr/>
          <p:nvPr/>
        </p:nvSpPr>
        <p:spPr>
          <a:xfrm rot="4236790">
            <a:off x="5926138" y="3382963"/>
            <a:ext cx="2241550" cy="3657600"/>
          </a:xfrm>
          <a:prstGeom prst="cloudCallout">
            <a:avLst>
              <a:gd name="adj1" fmla="val -68740"/>
              <a:gd name="adj2" fmla="val 46286"/>
            </a:avLst>
          </a:prstGeom>
          <a:solidFill>
            <a:schemeClr val="bg1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8200" name="TextBox 12"/>
          <p:cNvSpPr txBox="1">
            <a:spLocks noChangeArrowheads="1"/>
          </p:cNvSpPr>
          <p:nvPr/>
        </p:nvSpPr>
        <p:spPr bwMode="auto">
          <a:xfrm>
            <a:off x="5724525" y="836613"/>
            <a:ext cx="295116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2000">
                <a:latin typeface="Arial" charset="0"/>
                <a:cs typeface="Arial" charset="0"/>
              </a:rPr>
              <a:t>Разработка материалов и опросников для музея</a:t>
            </a:r>
          </a:p>
        </p:txBody>
      </p:sp>
      <p:sp>
        <p:nvSpPr>
          <p:cNvPr id="8201" name="TextBox 13"/>
          <p:cNvSpPr txBox="1">
            <a:spLocks noChangeArrowheads="1"/>
          </p:cNvSpPr>
          <p:nvPr/>
        </p:nvSpPr>
        <p:spPr bwMode="auto">
          <a:xfrm>
            <a:off x="395288" y="1052513"/>
            <a:ext cx="26638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2000">
                <a:latin typeface="Arial" charset="0"/>
                <a:cs typeface="Arial" charset="0"/>
              </a:rPr>
              <a:t>Создание каталога экспонатов</a:t>
            </a:r>
          </a:p>
        </p:txBody>
      </p:sp>
      <p:sp>
        <p:nvSpPr>
          <p:cNvPr id="8202" name="TextBox 14"/>
          <p:cNvSpPr txBox="1">
            <a:spLocks noChangeArrowheads="1"/>
          </p:cNvSpPr>
          <p:nvPr/>
        </p:nvSpPr>
        <p:spPr bwMode="auto">
          <a:xfrm>
            <a:off x="468313" y="4581525"/>
            <a:ext cx="2849562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>
                <a:latin typeface="Arial" charset="0"/>
                <a:cs typeface="Arial" charset="0"/>
              </a:rPr>
              <a:t>Применение знаний, полученных в ходе подготовки или посещения музея на уроке, снятие языкового барьера</a:t>
            </a:r>
          </a:p>
        </p:txBody>
      </p:sp>
      <p:sp>
        <p:nvSpPr>
          <p:cNvPr id="8203" name="TextBox 15"/>
          <p:cNvSpPr txBox="1">
            <a:spLocks noChangeArrowheads="1"/>
          </p:cNvSpPr>
          <p:nvPr/>
        </p:nvSpPr>
        <p:spPr bwMode="auto">
          <a:xfrm>
            <a:off x="5580063" y="4581525"/>
            <a:ext cx="299085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2000">
                <a:latin typeface="Arial" charset="0"/>
                <a:cs typeface="Arial" charset="0"/>
              </a:rPr>
              <a:t>Представление своей работы всем участникам образовательного процесса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smtClean="0">
                <a:solidFill>
                  <a:srgbClr val="B00000"/>
                </a:solidFill>
                <a:latin typeface="Calibri" pitchFamily="34" charset="0"/>
              </a:rPr>
              <a:t>Ожидаемые</a:t>
            </a:r>
            <a:r>
              <a:rPr lang="ru-RU" b="1" smtClean="0">
                <a:latin typeface="Calibri" pitchFamily="34" charset="0"/>
              </a:rPr>
              <a:t> </a:t>
            </a:r>
            <a:r>
              <a:rPr lang="ru-RU" sz="3600" b="1" smtClean="0">
                <a:solidFill>
                  <a:srgbClr val="B00000"/>
                </a:solidFill>
                <a:latin typeface="Calibri" pitchFamily="34" charset="0"/>
              </a:rPr>
              <a:t>результаты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1964532" y="1321594"/>
            <a:ext cx="642937" cy="428625"/>
          </a:xfrm>
          <a:prstGeom prst="straightConnector1">
            <a:avLst/>
          </a:prstGeom>
          <a:ln>
            <a:solidFill>
              <a:srgbClr val="B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>
            <a:off x="4072731" y="1570832"/>
            <a:ext cx="714375" cy="1588"/>
          </a:xfrm>
          <a:prstGeom prst="straightConnector1">
            <a:avLst/>
          </a:prstGeom>
          <a:ln>
            <a:solidFill>
              <a:srgbClr val="B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6200000" flipH="1">
            <a:off x="6286500" y="1214438"/>
            <a:ext cx="642938" cy="500062"/>
          </a:xfrm>
          <a:prstGeom prst="straightConnector1">
            <a:avLst/>
          </a:prstGeom>
          <a:ln>
            <a:solidFill>
              <a:srgbClr val="B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2" name="TextBox 9"/>
          <p:cNvSpPr txBox="1">
            <a:spLocks noChangeArrowheads="1"/>
          </p:cNvSpPr>
          <p:nvPr/>
        </p:nvSpPr>
        <p:spPr bwMode="auto">
          <a:xfrm>
            <a:off x="428625" y="1928813"/>
            <a:ext cx="24288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2400" b="1" u="sng">
                <a:solidFill>
                  <a:srgbClr val="B00000"/>
                </a:solidFill>
                <a:latin typeface="Arial" charset="0"/>
                <a:cs typeface="Arial" charset="0"/>
              </a:rPr>
              <a:t>Предметные</a:t>
            </a:r>
          </a:p>
        </p:txBody>
      </p:sp>
      <p:sp>
        <p:nvSpPr>
          <p:cNvPr id="9223" name="TextBox 10"/>
          <p:cNvSpPr txBox="1">
            <a:spLocks noChangeArrowheads="1"/>
          </p:cNvSpPr>
          <p:nvPr/>
        </p:nvSpPr>
        <p:spPr bwMode="auto">
          <a:xfrm>
            <a:off x="5929313" y="1857375"/>
            <a:ext cx="29289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2600" b="1" u="sng">
                <a:solidFill>
                  <a:srgbClr val="B00000"/>
                </a:solidFill>
                <a:latin typeface="Calibri" pitchFamily="34" charset="0"/>
              </a:rPr>
              <a:t>Метапредметные</a:t>
            </a:r>
          </a:p>
        </p:txBody>
      </p:sp>
      <p:sp>
        <p:nvSpPr>
          <p:cNvPr id="9224" name="TextBox 11"/>
          <p:cNvSpPr txBox="1">
            <a:spLocks noChangeArrowheads="1"/>
          </p:cNvSpPr>
          <p:nvPr/>
        </p:nvSpPr>
        <p:spPr bwMode="auto">
          <a:xfrm>
            <a:off x="3357563" y="2000250"/>
            <a:ext cx="23574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2400" b="1" u="sng">
                <a:solidFill>
                  <a:srgbClr val="B00000"/>
                </a:solidFill>
                <a:latin typeface="Arial" charset="0"/>
                <a:cs typeface="Arial" charset="0"/>
              </a:rPr>
              <a:t>Личностные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14313" y="1928813"/>
            <a:ext cx="2571750" cy="2857500"/>
          </a:xfrm>
          <a:prstGeom prst="rect">
            <a:avLst/>
          </a:prstGeom>
          <a:noFill/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000375" y="2000250"/>
            <a:ext cx="2714625" cy="4214813"/>
          </a:xfrm>
          <a:prstGeom prst="rect">
            <a:avLst/>
          </a:prstGeom>
          <a:noFill/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929313" y="1857375"/>
            <a:ext cx="2714625" cy="3000375"/>
          </a:xfrm>
          <a:prstGeom prst="rect">
            <a:avLst/>
          </a:prstGeom>
          <a:noFill/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9228" name="TextBox 20"/>
          <p:cNvSpPr txBox="1">
            <a:spLocks noChangeArrowheads="1"/>
          </p:cNvSpPr>
          <p:nvPr/>
        </p:nvSpPr>
        <p:spPr bwMode="auto">
          <a:xfrm>
            <a:off x="179388" y="2565400"/>
            <a:ext cx="2663825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2000">
                <a:latin typeface="Arial" charset="0"/>
                <a:cs typeface="Arial" charset="0"/>
              </a:rPr>
              <a:t>Овладение знаниями страноведческого характера, новой лексикой. Развитие коммуникативных умений</a:t>
            </a:r>
          </a:p>
        </p:txBody>
      </p:sp>
      <p:sp>
        <p:nvSpPr>
          <p:cNvPr id="9229" name="TextBox 24"/>
          <p:cNvSpPr txBox="1">
            <a:spLocks noChangeArrowheads="1"/>
          </p:cNvSpPr>
          <p:nvPr/>
        </p:nvSpPr>
        <p:spPr bwMode="auto">
          <a:xfrm>
            <a:off x="5795963" y="2349500"/>
            <a:ext cx="2952750" cy="258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>
                <a:latin typeface="Arial" charset="0"/>
                <a:cs typeface="Arial" charset="0"/>
              </a:rPr>
              <a:t>Развитие навыков работы с данными (способность извлекать сведения из различных источников, систематизировать и анализировать их, представлять разными способами).</a:t>
            </a:r>
          </a:p>
        </p:txBody>
      </p:sp>
      <p:sp>
        <p:nvSpPr>
          <p:cNvPr id="9230" name="TextBox 26"/>
          <p:cNvSpPr txBox="1">
            <a:spLocks noChangeArrowheads="1"/>
          </p:cNvSpPr>
          <p:nvPr/>
        </p:nvSpPr>
        <p:spPr bwMode="auto">
          <a:xfrm>
            <a:off x="2987675" y="2565400"/>
            <a:ext cx="2795588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2200">
                <a:latin typeface="Arial" charset="0"/>
                <a:cs typeface="Arial" charset="0"/>
              </a:rPr>
              <a:t>Формирование толерантности и взаимного сотрудничества, воспитание ценностного отношения к культуре и традициям стран изучаемого языка.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r>
              <a:rPr lang="ru-RU" sz="3600" b="1" smtClean="0">
                <a:solidFill>
                  <a:srgbClr val="B00000"/>
                </a:solidFill>
                <a:latin typeface="Calibri" pitchFamily="34" charset="0"/>
              </a:rPr>
              <a:t>План реализации проекта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428875" y="1643063"/>
            <a:ext cx="4214813" cy="928687"/>
          </a:xfrm>
          <a:prstGeom prst="rect">
            <a:avLst/>
          </a:prstGeom>
          <a:noFill/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500313" y="3286125"/>
            <a:ext cx="4143375" cy="928688"/>
          </a:xfrm>
          <a:prstGeom prst="rect">
            <a:avLst/>
          </a:prstGeom>
          <a:noFill/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500313" y="4857750"/>
            <a:ext cx="4143375" cy="1000125"/>
          </a:xfrm>
          <a:prstGeom prst="rect">
            <a:avLst/>
          </a:prstGeom>
          <a:noFill/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0246" name="TextBox 7"/>
          <p:cNvSpPr txBox="1">
            <a:spLocks noChangeArrowheads="1"/>
          </p:cNvSpPr>
          <p:nvPr/>
        </p:nvSpPr>
        <p:spPr bwMode="auto">
          <a:xfrm>
            <a:off x="2428875" y="1714500"/>
            <a:ext cx="4214813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2800" b="1">
                <a:latin typeface="Calibri" pitchFamily="34" charset="0"/>
              </a:rPr>
              <a:t>Подготовительный этап</a:t>
            </a:r>
          </a:p>
          <a:p>
            <a:pPr algn="ctr" eaLnBrk="1" hangingPunct="1"/>
            <a:r>
              <a:rPr lang="ru-RU" sz="2200">
                <a:latin typeface="Calibri" pitchFamily="34" charset="0"/>
              </a:rPr>
              <a:t>Сентябрь  2017 – май 2018</a:t>
            </a:r>
          </a:p>
        </p:txBody>
      </p:sp>
      <p:sp>
        <p:nvSpPr>
          <p:cNvPr id="10247" name="TextBox 8"/>
          <p:cNvSpPr txBox="1">
            <a:spLocks noChangeArrowheads="1"/>
          </p:cNvSpPr>
          <p:nvPr/>
        </p:nvSpPr>
        <p:spPr bwMode="auto">
          <a:xfrm>
            <a:off x="2643188" y="3286125"/>
            <a:ext cx="3786187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2800" b="1">
                <a:latin typeface="Calibri" pitchFamily="34" charset="0"/>
              </a:rPr>
              <a:t>Основной этап</a:t>
            </a:r>
          </a:p>
          <a:p>
            <a:pPr algn="ctr" eaLnBrk="1" hangingPunct="1"/>
            <a:r>
              <a:rPr lang="ru-RU" sz="2200">
                <a:latin typeface="Calibri" pitchFamily="34" charset="0"/>
              </a:rPr>
              <a:t>Сентябрь 2018 – май 2020</a:t>
            </a:r>
          </a:p>
        </p:txBody>
      </p:sp>
      <p:sp>
        <p:nvSpPr>
          <p:cNvPr id="10248" name="TextBox 9"/>
          <p:cNvSpPr txBox="1">
            <a:spLocks noChangeArrowheads="1"/>
          </p:cNvSpPr>
          <p:nvPr/>
        </p:nvSpPr>
        <p:spPr bwMode="auto">
          <a:xfrm>
            <a:off x="2643188" y="4857750"/>
            <a:ext cx="3857625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2800" b="1">
                <a:latin typeface="Calibri" pitchFamily="34" charset="0"/>
              </a:rPr>
              <a:t>Заключительный этап</a:t>
            </a:r>
          </a:p>
          <a:p>
            <a:pPr algn="ctr" eaLnBrk="1" hangingPunct="1"/>
            <a:r>
              <a:rPr lang="ru-RU" sz="2200">
                <a:latin typeface="Calibri" pitchFamily="34" charset="0"/>
              </a:rPr>
              <a:t>Май 2020</a:t>
            </a:r>
          </a:p>
        </p:txBody>
      </p:sp>
      <p:sp>
        <p:nvSpPr>
          <p:cNvPr id="13" name="Стрелка вниз 12"/>
          <p:cNvSpPr/>
          <p:nvPr/>
        </p:nvSpPr>
        <p:spPr>
          <a:xfrm>
            <a:off x="4143375" y="2714625"/>
            <a:ext cx="571500" cy="500063"/>
          </a:xfrm>
          <a:prstGeom prst="downArrow">
            <a:avLst/>
          </a:prstGeom>
          <a:solidFill>
            <a:srgbClr val="B00000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4143375" y="4286250"/>
            <a:ext cx="571500" cy="500063"/>
          </a:xfrm>
          <a:prstGeom prst="downArrow">
            <a:avLst/>
          </a:prstGeom>
          <a:solidFill>
            <a:srgbClr val="B00000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smtClean="0">
                <a:solidFill>
                  <a:srgbClr val="B00000"/>
                </a:solidFill>
                <a:latin typeface="Calibri" pitchFamily="34" charset="0"/>
              </a:rPr>
              <a:t>Подготовительный этап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313" y="1571625"/>
            <a:ext cx="3786187" cy="3286125"/>
          </a:xfrm>
          <a:prstGeom prst="roundRect">
            <a:avLst/>
          </a:prstGeom>
          <a:noFill/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857750" y="1500188"/>
            <a:ext cx="3786188" cy="3714750"/>
          </a:xfrm>
          <a:prstGeom prst="roundRect">
            <a:avLst/>
          </a:prstGeom>
          <a:noFill/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1269" name="TextBox 5"/>
          <p:cNvSpPr txBox="1">
            <a:spLocks noChangeArrowheads="1"/>
          </p:cNvSpPr>
          <p:nvPr/>
        </p:nvSpPr>
        <p:spPr bwMode="auto">
          <a:xfrm>
            <a:off x="214313" y="1857375"/>
            <a:ext cx="3714750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2800" b="1" u="sng">
                <a:latin typeface="Calibri" pitchFamily="34" charset="0"/>
                <a:cs typeface="Arial" charset="0"/>
              </a:rPr>
              <a:t>Задача</a:t>
            </a:r>
            <a:r>
              <a:rPr lang="ru-RU" sz="2200" b="1" u="sng">
                <a:latin typeface="Calibri" pitchFamily="34" charset="0"/>
                <a:cs typeface="Arial" charset="0"/>
              </a:rPr>
              <a:t>:</a:t>
            </a:r>
          </a:p>
          <a:p>
            <a:pPr eaLnBrk="1" hangingPunct="1"/>
            <a:r>
              <a:rPr lang="ru-RU" sz="2400">
                <a:latin typeface="Calibri" pitchFamily="34" charset="0"/>
                <a:cs typeface="Arial" charset="0"/>
              </a:rPr>
              <a:t>Изучение теоретического материала, сбор экспонатов, самостоятельное изготовление экспонатов</a:t>
            </a:r>
          </a:p>
        </p:txBody>
      </p:sp>
      <p:sp>
        <p:nvSpPr>
          <p:cNvPr id="7" name="Стрелка вправо 6"/>
          <p:cNvSpPr/>
          <p:nvPr/>
        </p:nvSpPr>
        <p:spPr>
          <a:xfrm>
            <a:off x="4143375" y="2857500"/>
            <a:ext cx="642938" cy="785813"/>
          </a:xfrm>
          <a:prstGeom prst="rightArrow">
            <a:avLst/>
          </a:prstGeom>
          <a:solidFill>
            <a:srgbClr val="B00000"/>
          </a:solidFill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1271" name="TextBox 7"/>
          <p:cNvSpPr txBox="1">
            <a:spLocks noChangeArrowheads="1"/>
          </p:cNvSpPr>
          <p:nvPr/>
        </p:nvSpPr>
        <p:spPr bwMode="auto">
          <a:xfrm>
            <a:off x="5000625" y="1643063"/>
            <a:ext cx="3643313" cy="264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2800" b="1" u="sng">
                <a:latin typeface="Calibri" pitchFamily="34" charset="0"/>
                <a:cs typeface="Arial" charset="0"/>
              </a:rPr>
              <a:t>Результат</a:t>
            </a:r>
            <a:r>
              <a:rPr lang="ru-RU" sz="2800" u="sng">
                <a:latin typeface="Calibri" pitchFamily="34" charset="0"/>
                <a:cs typeface="Arial" charset="0"/>
              </a:rPr>
              <a:t>:</a:t>
            </a:r>
          </a:p>
          <a:p>
            <a:pPr algn="just" eaLnBrk="1" hangingPunct="1"/>
            <a:r>
              <a:rPr lang="ru-RU" sz="2400">
                <a:latin typeface="Calibri" pitchFamily="34" charset="0"/>
                <a:cs typeface="Arial" charset="0"/>
              </a:rPr>
              <a:t>1.Систематизированы теоретические знания по страноведению</a:t>
            </a:r>
          </a:p>
          <a:p>
            <a:pPr algn="just" eaLnBrk="1" hangingPunct="1"/>
            <a:r>
              <a:rPr lang="ru-RU" sz="2400">
                <a:latin typeface="Calibri" pitchFamily="34" charset="0"/>
                <a:cs typeface="Arial" charset="0"/>
              </a:rPr>
              <a:t>2.Создан базовый  комплект экспонатов</a:t>
            </a:r>
          </a:p>
          <a:p>
            <a:pPr eaLnBrk="1" hangingPunct="1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1254</TotalTime>
  <Words>457</Words>
  <Application>Microsoft Office PowerPoint</Application>
  <PresentationFormat>Экран (4:3)</PresentationFormat>
  <Paragraphs>74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Оформление по умолчанию</vt:lpstr>
      <vt:lpstr>Слайд 1</vt:lpstr>
      <vt:lpstr>Цель проекта:</vt:lpstr>
      <vt:lpstr>Слайд 3</vt:lpstr>
      <vt:lpstr>Актуальность </vt:lpstr>
      <vt:lpstr>Гипотеза  формирование коммуникативных навыков и устойчивых знаний в области страноведения будут проходить более эффективно, если: </vt:lpstr>
      <vt:lpstr>Перспектива</vt:lpstr>
      <vt:lpstr>Ожидаемые результаты</vt:lpstr>
      <vt:lpstr>План реализации проекта</vt:lpstr>
      <vt:lpstr>Подготовительный этап</vt:lpstr>
      <vt:lpstr>Основной этап</vt:lpstr>
      <vt:lpstr>Примеры выставки</vt:lpstr>
      <vt:lpstr>Примеры заданий</vt:lpstr>
      <vt:lpstr>Примеры ярлыков для экспонатов</vt:lpstr>
      <vt:lpstr>Заключительный этап </vt:lpstr>
      <vt:lpstr>Слайд 15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Jane</cp:lastModifiedBy>
  <cp:revision>112</cp:revision>
  <dcterms:created xsi:type="dcterms:W3CDTF">2012-08-12T16:04:58Z</dcterms:created>
  <dcterms:modified xsi:type="dcterms:W3CDTF">2018-04-10T06:57:04Z</dcterms:modified>
</cp:coreProperties>
</file>