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74" r:id="rId15"/>
    <p:sldId id="275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embeddedFontLst>
    <p:embeddedFont>
      <p:font typeface="Oswald" panose="020B0604020202020204" charset="-52"/>
      <p:regular r:id="rId22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B3D72C-8A91-4EA5-BB91-7E3104B4C69D}">
  <a:tblStyle styleId="{BEB3D72C-8A91-4EA5-BB91-7E3104B4C69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47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7c66ed8eb8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7c66ed8eb8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g17c66ed8eb8_0_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7c66ed8eb8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7c66ed8eb8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17c66ed8eb8_0_9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7c66ed8eb8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7c66ed8eb8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g17c66ed8eb8_0_8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7c66ed8eb8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7c66ed8eb8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17c66ed8eb8_0_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7c66ed8eb8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7c66ed8eb8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g17c66ed8eb8_0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2bca729a03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12bca729a03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7c66ed8eb8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7c66ed8eb8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g17c66ed8eb8_0_9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7c66ed8eb8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g17c66ed8eb8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0" name="Google Shape;240;g17c66ed8eb8_0_1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7c66ed8eb8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17c66ed8eb8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g17c66ed8eb8_0_1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5355a2e600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5355a2e600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5355a2e600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55ef602af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155ef602af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7c66ed8eb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7c66ed8eb8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17c66ed8eb8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5355a2e600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15355a2e600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bca729a0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2bca729a03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12bca729a03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7c66ed8eb8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7c66ed8eb8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g17c66ed8eb8_0_7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5355a2e600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5355a2e600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15355a2e600_0_1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7c66ed8eb8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7c66ed8eb8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17c66ed8eb8_0_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 thruBlk="1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savm.by/wp-content/uploads/2013/10/Mikroskopicheskii-metod-issledovaniya.pdf?ysclid=l9zp3ihbcy9030701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4CdpNJJOsQ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501377" y="1646412"/>
            <a:ext cx="8023200" cy="23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ru-RU" sz="2800" dirty="0">
                <a:latin typeface="Oswald"/>
                <a:ea typeface="Oswald"/>
                <a:cs typeface="Oswald"/>
                <a:sym typeface="Oswald"/>
              </a:rPr>
              <a:t>ПРАКТИКА</a:t>
            </a:r>
            <a:r>
              <a:rPr lang="ru-RU" sz="28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800" dirty="0"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ru-RU" sz="2800" dirty="0">
                <a:latin typeface="Oswald"/>
                <a:ea typeface="Oswald"/>
                <a:cs typeface="Oswald"/>
                <a:sym typeface="Oswald"/>
              </a:rPr>
            </a:br>
            <a:r>
              <a:rPr lang="ru-RU" sz="2800" dirty="0">
                <a:latin typeface="Oswald"/>
                <a:ea typeface="Oswald"/>
                <a:cs typeface="Oswald"/>
                <a:sym typeface="Oswald"/>
              </a:rPr>
              <a:t>ТЕМА: Микроскопический метод исследования</a:t>
            </a:r>
            <a:r>
              <a:rPr lang="ru-RU" sz="30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ru-RU" sz="30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ru-RU" sz="30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ru-RU" sz="3000" dirty="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endParaRPr sz="30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866551" y="199575"/>
            <a:ext cx="7071300" cy="25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 b="1"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ru-RU">
                <a:latin typeface="Oswald"/>
                <a:ea typeface="Oswald"/>
                <a:cs typeface="Oswald"/>
                <a:sym typeface="Oswald"/>
              </a:rPr>
            </a:br>
            <a:r>
              <a:rPr lang="ru-RU" b="1"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ru-RU">
                <a:latin typeface="Oswald"/>
                <a:ea typeface="Oswald"/>
                <a:cs typeface="Oswald"/>
                <a:sym typeface="Oswald"/>
              </a:rPr>
            </a:br>
            <a:r>
              <a:rPr lang="ru-RU" b="1"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/>
            </a:r>
            <a:br>
              <a:rPr lang="ru-RU">
                <a:latin typeface="Oswald"/>
                <a:ea typeface="Oswald"/>
                <a:cs typeface="Oswald"/>
                <a:sym typeface="Oswald"/>
              </a:rPr>
            </a:br>
            <a:r>
              <a:rPr lang="ru-RU" sz="1700" b="1">
                <a:latin typeface="Oswald"/>
                <a:ea typeface="Oswald"/>
                <a:cs typeface="Oswald"/>
                <a:sym typeface="Oswald"/>
              </a:rPr>
              <a:t>ОП.06 Основы микробиологии и иммунологии</a:t>
            </a:r>
            <a:endParaRPr sz="1700"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>
                <a:latin typeface="Oswald"/>
                <a:ea typeface="Oswald"/>
                <a:cs typeface="Oswald"/>
                <a:sym typeface="Oswald"/>
              </a:rPr>
              <a:t> </a:t>
            </a:r>
            <a:endParaRPr sz="1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5292374" y="5517225"/>
            <a:ext cx="3232200" cy="6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514350" lvl="0" indent="-44831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208"/>
              </a:spcBef>
              <a:spcAft>
                <a:spcPts val="0"/>
              </a:spcAft>
              <a:buNone/>
            </a:pPr>
            <a:endParaRPr sz="3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7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72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7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7200">
                <a:latin typeface="Oswald"/>
                <a:ea typeface="Oswald"/>
                <a:cs typeface="Oswald"/>
                <a:sym typeface="Oswald"/>
              </a:rPr>
              <a:t>2 </a:t>
            </a:r>
            <a:r>
              <a:rPr lang="ru-RU" sz="7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Г.</a:t>
            </a:r>
            <a:endParaRPr sz="72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/>
          <p:nvPr/>
        </p:nvSpPr>
        <p:spPr>
          <a:xfrm>
            <a:off x="305225" y="0"/>
            <a:ext cx="8603400" cy="23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4)</a:t>
            </a: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Микроорганизмы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окрашивают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наливая краситель на поверхность </a:t>
            </a: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мазка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на определенное время.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Большинство клеток микроорганизмов в естественных условиях не окрашены и поэтому плохо видны в световой микроскоп, с трудом поддаются изучению. В связи с этим Р. Кох первым стал пробовать окрашивать микроорганизмы для их изучения.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 настоящее время можно выделить следующие виды окраски: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– Окраска прижизненная (витальная). Для нее используют только витальные красители, не вызывающие гибель клеток. Таковыми являются, например, водные растворы в концентрации 0,2–0,001 % метиленового синего, конго красного.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– Окраска фиксированных препаратов (неживых микробов) 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7"/>
          <p:cNvSpPr txBox="1"/>
          <p:nvPr/>
        </p:nvSpPr>
        <p:spPr>
          <a:xfrm>
            <a:off x="314750" y="0"/>
            <a:ext cx="8556000" cy="23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Окраска фиксированных препаратов (неживых микробов) </a:t>
            </a:r>
            <a:endParaRPr sz="2400" b="1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– Простая,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проходящая в одну стадию с использованием одного красителя; в качестве красителей обычно используют метиленовый синий  и другие.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3600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-"/>
            </a:pP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Сложная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способ окраски бактерий основанный на особенностях физико-химического строения микробной клетки. Применяется для детального изучения структуры клетки (макрокапсулы, жгутики, цитоплазматические включения и т.д.), а также для дифференциации данного микроба от других.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Таким образом, сложные способы окраски микробов являются необходимым диагностическим методом в микробиологической практике. При сложном методе окраски используются два и более красителя. Наибольшее практическое значение имеет окраска по </a:t>
            </a: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Граму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и окраска по </a:t>
            </a: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Цилю-Нильсону.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"/>
          <p:cNvSpPr txBox="1">
            <a:spLocks noGrp="1"/>
          </p:cNvSpPr>
          <p:nvPr>
            <p:ph type="body" idx="1"/>
          </p:nvPr>
        </p:nvSpPr>
        <p:spPr>
          <a:xfrm>
            <a:off x="133525" y="289950"/>
            <a:ext cx="8708400" cy="4902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Окраска по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Граму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Отношения различных видов бактерий к способу окраски по Грамму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Грамположительные Гр(+) синии: </a:t>
            </a:r>
            <a:endParaRPr sz="2400"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1. Все кокки, кроме нейссерий (менингококки, гонококки);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2. Палочки не образующие спор – бацилла Леффлера (BL)- палочка дифтерии, бацилла Коха (BK) – палочка туберкулеза, палочка проказы;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3. Все спорообразующие палочки – бациллы и клостридии.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Грамотрицательные Гр(-) красные: </a:t>
            </a:r>
            <a:endParaRPr sz="2400"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1.Из кокков – нейссерии (гонококки, менингококки);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2. Все не споровые палочки, кроме трех форм указанных в Гр(+);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3. Все извитые формы.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0"/>
          <p:cNvSpPr txBox="1">
            <a:spLocks noGrp="1"/>
          </p:cNvSpPr>
          <p:nvPr>
            <p:ph type="body" idx="1"/>
          </p:nvPr>
        </p:nvSpPr>
        <p:spPr>
          <a:xfrm>
            <a:off x="133525" y="289950"/>
            <a:ext cx="87084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>
                <a:latin typeface="Oswald"/>
                <a:ea typeface="Oswald"/>
                <a:cs typeface="Oswald"/>
                <a:sym typeface="Oswald"/>
              </a:rPr>
              <a:t>Окраска кислотоустойчивых бактерий </a:t>
            </a:r>
            <a:endParaRPr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Кислотоустойчивость микробной клетки связана с особым химическим составом ее клеточной стенки (КС) – имеет большое количество липидов (жирных кислот, глико - и фосфолипидов, восков). 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Клеточная стенка кислотоустойчивых бактерий имеет очень низкую проницаемость и плохо окрашивается красителями. Поэтому приходится действовать сильными, концентрированными растворами красок с применение агентов (карболовая кислота) и подогреванием (протравливание). 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Основным способом окраски кислотоустойчивых бактерий является способ </a:t>
            </a:r>
            <a:r>
              <a:rPr lang="ru-RU" b="1">
                <a:latin typeface="Oswald"/>
                <a:ea typeface="Oswald"/>
                <a:cs typeface="Oswald"/>
                <a:sym typeface="Oswald"/>
              </a:rPr>
              <a:t>Циль-Нильсена.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 Именно этим способом пользуются для обнаружения кислотоустойчивых туберкулезных палочек в мокроте туберкулезных больных.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1"/>
          <p:cNvSpPr txBox="1">
            <a:spLocks noGrp="1"/>
          </p:cNvSpPr>
          <p:nvPr>
            <p:ph type="body" idx="1"/>
          </p:nvPr>
        </p:nvSpPr>
        <p:spPr>
          <a:xfrm>
            <a:off x="133525" y="289950"/>
            <a:ext cx="87084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>
                <a:latin typeface="Oswald"/>
                <a:ea typeface="Oswald"/>
                <a:cs typeface="Oswald"/>
                <a:sym typeface="Oswald"/>
              </a:rPr>
              <a:t>Окраска кислотоустойчивых бактерий по Циль-Нильсену</a:t>
            </a:r>
            <a:endParaRPr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Кислотоустойчивые бактерии окрашиваются в  </a:t>
            </a:r>
            <a:r>
              <a:rPr lang="ru-RU" b="1">
                <a:latin typeface="Oswald"/>
                <a:ea typeface="Oswald"/>
                <a:cs typeface="Oswald"/>
                <a:sym typeface="Oswald"/>
              </a:rPr>
              <a:t>рубиново - красный цвет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, остальные составные части мазка, в том числе форменные элементы и некислотоустойчивые бактерии, — синие.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2"/>
          <p:cNvSpPr txBox="1">
            <a:spLocks noGrp="1"/>
          </p:cNvSpPr>
          <p:nvPr>
            <p:ph type="body" idx="1"/>
          </p:nvPr>
        </p:nvSpPr>
        <p:spPr>
          <a:xfrm>
            <a:off x="5417725" y="122625"/>
            <a:ext cx="3726600" cy="67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ctr" rtl="0">
              <a:spcBef>
                <a:spcPts val="75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ФОРМА БАКТЕРИЙ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0000" lvl="0" indent="0" algn="just" rtl="0">
              <a:spcBef>
                <a:spcPts val="75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Различают следующие основные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формы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 бактерий: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шаровидные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 (сферические), или кокковидные,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палочковидные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 (цилиндрические),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извитые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 (спиралевидные),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нитевидные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. Существуют бактерии, имеющие треугольную форму. Обнаружены так называемые квадратные бактерии, которые образуют скопления из 8 или 16 клеток в виде пласта.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8" name="Google Shape;21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78" y="0"/>
            <a:ext cx="560299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4"/>
          <p:cNvSpPr txBox="1">
            <a:spLocks noGrp="1"/>
          </p:cNvSpPr>
          <p:nvPr>
            <p:ph type="title"/>
          </p:nvPr>
        </p:nvSpPr>
        <p:spPr>
          <a:xfrm>
            <a:off x="628650" y="174351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Заключение микробиологического исследования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0" name="Google Shape;230;p34"/>
          <p:cNvSpPr txBox="1">
            <a:spLocks noGrp="1"/>
          </p:cNvSpPr>
          <p:nvPr>
            <p:ph type="body" idx="1"/>
          </p:nvPr>
        </p:nvSpPr>
        <p:spPr>
          <a:xfrm>
            <a:off x="628650" y="138687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AutoNum type="arabicParenR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Микроорганизмы идентифицируются по морфологическим признакам – форме, величине и характеру расположения микробов к друг другу, их подвижности.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AutoNum type="arabicParenR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Устанавливается вид бактереий (Г+, Г-) по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тинкториальному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 признаку – способности окрашиваться различными красителями.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AutoNum type="arabicParenR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Определяется количество клеток в исследуемом объеме.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AutoNum type="arabicParenR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Устанавливается возбудитель инфекционной болезни.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75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5"/>
          <p:cNvSpPr txBox="1">
            <a:spLocks noGrp="1"/>
          </p:cNvSpPr>
          <p:nvPr>
            <p:ph type="title"/>
          </p:nvPr>
        </p:nvSpPr>
        <p:spPr>
          <a:xfrm>
            <a:off x="457202" y="288079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None/>
            </a:pPr>
            <a:r>
              <a:rPr lang="ru-RU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Краткие итоги </a:t>
            </a:r>
            <a:endParaRPr b="1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6" name="Google Shape;236;p35"/>
          <p:cNvSpPr txBox="1">
            <a:spLocks noGrp="1"/>
          </p:cNvSpPr>
          <p:nvPr>
            <p:ph type="body" idx="1"/>
          </p:nvPr>
        </p:nvSpPr>
        <p:spPr>
          <a:xfrm>
            <a:off x="321919" y="1095982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just" rtl="0">
              <a:spcBef>
                <a:spcPts val="75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Микроскопический метод позволяет установить: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форму бактерий,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их подвижность,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вид,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определить количество клеток в исследуемом объеме.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Необходимое условие - наличие микроскопа.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Иногда достаточно применить только микро­скопический метод, однако для большинства болезнетворных микроор­ганизмов метод микроскопии недостаточен, используют несколько методов или их сочетания.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just" rtl="0">
              <a:spcBef>
                <a:spcPts val="75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just" rtl="0">
              <a:spcBef>
                <a:spcPts val="75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just" rtl="0">
              <a:spcBef>
                <a:spcPts val="75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just" rtl="0">
              <a:spcBef>
                <a:spcPts val="75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>
              <a:latin typeface="Oswald"/>
              <a:ea typeface="Oswald"/>
              <a:cs typeface="Oswald"/>
              <a:sym typeface="Oswald"/>
            </a:endParaRPr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6"/>
          <p:cNvSpPr txBox="1">
            <a:spLocks noGrp="1"/>
          </p:cNvSpPr>
          <p:nvPr>
            <p:ph type="title"/>
          </p:nvPr>
        </p:nvSpPr>
        <p:spPr>
          <a:xfrm>
            <a:off x="628650" y="0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b="1">
                <a:solidFill>
                  <a:schemeClr val="lt2"/>
                </a:solidFill>
                <a:highlight>
                  <a:schemeClr val="accent2"/>
                </a:highlight>
                <a:latin typeface="Oswald"/>
                <a:ea typeface="Oswald"/>
                <a:cs typeface="Oswald"/>
                <a:sym typeface="Oswald"/>
              </a:rPr>
              <a:t>Задание 1 БЛИЦ-ОПРОС </a:t>
            </a:r>
            <a:endParaRPr b="1">
              <a:solidFill>
                <a:schemeClr val="lt2"/>
              </a:solidFill>
              <a:highlight>
                <a:schemeClr val="accent2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43" name="Google Shape;243;p36"/>
          <p:cNvSpPr txBox="1">
            <a:spLocks noGrp="1"/>
          </p:cNvSpPr>
          <p:nvPr>
            <p:ph type="body" idx="1"/>
          </p:nvPr>
        </p:nvSpPr>
        <p:spPr>
          <a:xfrm>
            <a:off x="291525" y="804900"/>
            <a:ext cx="8852100" cy="52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Первым, кто увидел и описал бактерии, был …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Изучение морфологии микроорганизмов возможно только с помощью ...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Основными характеристиками любого микроскопа являются </a:t>
            </a: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… 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При микроскопировании</a:t>
            </a:r>
            <a:r>
              <a:rPr lang="ru-RU" sz="2200" b="1"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микроорганизмов можно установить ...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Микроскопический метод включает 4 этапа:</a:t>
            </a:r>
            <a:r>
              <a:rPr lang="ru-RU" sz="2200" b="1"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…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Изучение препаратов живых микробов можно проводить путем их … в живом состоянии.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Приготовление и окрашивание препарата (неживых микробов) проводят на ...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Самым универсальным из сложных способов окраски является окрашивание по ….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По Граму Грамположительные бактерии Гр(+) это: 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По Граму Грамотрицательные бактерии Гр(-) это: 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416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Основным способом окраски кислотоустойчивых бактерий является 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1714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     способ …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171450" lvl="0" indent="-131150" algn="just" rtl="0">
              <a:spcBef>
                <a:spcPts val="75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Способом по  Циль-Нильсену можно  обнаружить …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171450" lvl="0" indent="-131150" algn="just" rtl="0">
              <a:spcBef>
                <a:spcPts val="750"/>
              </a:spcBef>
              <a:spcAft>
                <a:spcPts val="0"/>
              </a:spcAft>
              <a:buSzPts val="2200"/>
              <a:buFont typeface="Oswald"/>
              <a:buAutoNum type="arabicPeriod"/>
            </a:pPr>
            <a:r>
              <a:rPr lang="ru-RU" sz="2200">
                <a:latin typeface="Oswald"/>
                <a:ea typeface="Oswald"/>
                <a:cs typeface="Oswald"/>
                <a:sym typeface="Oswald"/>
              </a:rPr>
              <a:t> Различают 4 формы бактерий это: …</a:t>
            </a:r>
            <a:endParaRPr sz="2200">
              <a:latin typeface="Oswald"/>
              <a:ea typeface="Oswald"/>
              <a:cs typeface="Oswald"/>
              <a:sym typeface="Oswald"/>
            </a:endParaRPr>
          </a:p>
          <a:p>
            <a:pPr marL="0" marR="1905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300"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7"/>
          <p:cNvSpPr txBox="1">
            <a:spLocks noGrp="1"/>
          </p:cNvSpPr>
          <p:nvPr>
            <p:ph type="title"/>
          </p:nvPr>
        </p:nvSpPr>
        <p:spPr>
          <a:xfrm>
            <a:off x="192600" y="0"/>
            <a:ext cx="8758800" cy="613200"/>
          </a:xfrm>
          <a:prstGeom prst="rect">
            <a:avLst/>
          </a:prstGeom>
          <a:solidFill>
            <a:srgbClr val="E69138"/>
          </a:solidFill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Задание 2</a:t>
            </a:r>
            <a:endParaRPr sz="2400"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Решите задачи в тетради.</a:t>
            </a:r>
            <a:endParaRPr sz="2400" b="1">
              <a:latin typeface="Oswald"/>
              <a:ea typeface="Oswald"/>
              <a:cs typeface="Oswald"/>
              <a:sym typeface="Oswald"/>
            </a:endParaRPr>
          </a:p>
        </p:txBody>
      </p:sp>
      <p:graphicFrame>
        <p:nvGraphicFramePr>
          <p:cNvPr id="250" name="Google Shape;250;p37"/>
          <p:cNvGraphicFramePr/>
          <p:nvPr/>
        </p:nvGraphicFramePr>
        <p:xfrm>
          <a:off x="68863" y="669800"/>
          <a:ext cx="9075125" cy="5303430"/>
        </p:xfrm>
        <a:graphic>
          <a:graphicData uri="http://schemas.openxmlformats.org/drawingml/2006/table">
            <a:tbl>
              <a:tblPr>
                <a:noFill/>
                <a:tableStyleId>{BEB3D72C-8A91-4EA5-BB91-7E3104B4C69D}</a:tableStyleId>
              </a:tblPr>
              <a:tblGrid>
                <a:gridCol w="498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7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8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5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b="1">
                          <a:latin typeface="Oswald"/>
                          <a:ea typeface="Oswald"/>
                          <a:cs typeface="Oswald"/>
                          <a:sym typeface="Oswald"/>
                        </a:rPr>
                        <a:t>N п/п</a:t>
                      </a:r>
                      <a:endParaRPr sz="1200" b="1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900" b="1">
                          <a:latin typeface="Oswald"/>
                          <a:ea typeface="Oswald"/>
                          <a:cs typeface="Oswald"/>
                          <a:sym typeface="Oswald"/>
                        </a:rPr>
                        <a:t>Задача </a:t>
                      </a:r>
                      <a:endParaRPr sz="1900" b="1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-269999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9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Решение</a:t>
                      </a:r>
                      <a:endParaRPr sz="1900" b="1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540000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86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Oswald"/>
                          <a:ea typeface="Oswald"/>
                          <a:cs typeface="Oswald"/>
                          <a:sym typeface="Oswald"/>
                        </a:rPr>
                        <a:t>1</a:t>
                      </a:r>
                      <a:endParaRPr sz="18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Студенты на практическом занятии по микробиологии получили задание провести изучение микроорганизмов, выращенных на питательной среде, микроскопическим  методом.</a:t>
                      </a:r>
                      <a:endParaRPr sz="1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Задание:</a:t>
                      </a:r>
                      <a:endParaRPr sz="18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1.Укажите последовательность действий при микроскопическом методе исследования препаратов убитых микробов.</a:t>
                      </a:r>
                      <a:endParaRPr sz="1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2.Какое оборудование необходимо для проведения этого исследования?</a:t>
                      </a:r>
                      <a:endParaRPr sz="1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64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Oswald"/>
                          <a:ea typeface="Oswald"/>
                          <a:cs typeface="Oswald"/>
                          <a:sym typeface="Oswald"/>
                        </a:rPr>
                        <a:t>2</a:t>
                      </a:r>
                      <a:endParaRPr sz="18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Студенты на практическом занятии по микробиологии приготовили мазок из зубного налета. Мазок приготовляют следующим образом: в каплю воды, помещенную у края предметного стекла, погружают небольшой кусочек зубного налета. Затем рядом с каплей воды помещают каплю красителя; обе капли тщательно смешивают петлей и из этой смеси делают мазок, затем накрывают предметным стеклом и рассматривают под микроскопом. </a:t>
                      </a:r>
                      <a:endParaRPr sz="1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1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Задание:</a:t>
                      </a:r>
                      <a:endParaRPr sz="1800" b="1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Oswald"/>
                        <a:buAutoNum type="arabicPeriod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Остались ли изучаемые микробы зубного налета живыми?</a:t>
                      </a:r>
                      <a:endParaRPr sz="1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marL="45720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Oswald"/>
                        <a:buAutoNum type="arabicPeriod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Какую информацию могут получить студенты?</a:t>
                      </a:r>
                      <a:endParaRPr sz="1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body" idx="1"/>
          </p:nvPr>
        </p:nvSpPr>
        <p:spPr>
          <a:xfrm>
            <a:off x="216975" y="188675"/>
            <a:ext cx="8810700" cy="59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sz="2400"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занятия, выполнить задания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 b="1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AutoNum type="arabicPeriod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Предмет и задачи медицинской микробиологии и иммунологии.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AutoNum type="arabicPeriod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Роль микроорганизмов в природе, жизни человека и медицине.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AutoNum type="arabicPeriod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Микроскопический метод исследования  препаратов.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750"/>
              </a:spcBef>
              <a:spcAft>
                <a:spcPts val="0"/>
              </a:spcAft>
              <a:buNone/>
            </a:pPr>
            <a:endParaRPr sz="2400" b="1">
              <a:solidFill>
                <a:srgbClr val="FF0000"/>
              </a:solidFill>
              <a:highlight>
                <a:srgbClr val="F8F8F8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>
            <a:spLocks noGrp="1"/>
          </p:cNvSpPr>
          <p:nvPr>
            <p:ph type="title"/>
          </p:nvPr>
        </p:nvSpPr>
        <p:spPr>
          <a:xfrm>
            <a:off x="457211" y="962205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7145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Микроскопический метод исследования </a:t>
            </a:r>
            <a:endParaRPr sz="2400" b="1">
              <a:latin typeface="Oswald"/>
              <a:ea typeface="Oswald"/>
              <a:cs typeface="Oswald"/>
              <a:sym typeface="Oswald"/>
            </a:endParaRPr>
          </a:p>
          <a:p>
            <a:pPr marL="17145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Изучение морфологии микроорганизмов ввиду их малой величины возможно только с помощью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микроскопа. </a:t>
            </a:r>
            <a:endParaRPr sz="2400" b="1">
              <a:latin typeface="Oswald"/>
              <a:ea typeface="Oswald"/>
              <a:cs typeface="Oswald"/>
              <a:sym typeface="Oswald"/>
            </a:endParaRPr>
          </a:p>
          <a:p>
            <a:pPr marL="17145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Для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микроскопических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 исследований используют несколько типов микроскопов (световой, люминесцентный, электронный) и специальные методы микроскопии.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0" name="Google Shape;13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" y="2603575"/>
            <a:ext cx="3771852" cy="3771852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1" name="Google Shape;13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5975" y="2603576"/>
            <a:ext cx="4610150" cy="377185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/>
          <p:nvPr/>
        </p:nvSpPr>
        <p:spPr>
          <a:xfrm>
            <a:off x="95400" y="171750"/>
            <a:ext cx="8756100" cy="65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Современная световая микроскопия обеспечивает увеличение до </a:t>
            </a:r>
            <a:r>
              <a:rPr lang="ru-RU" sz="2400" b="1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2–3 тысяч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раз.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Основными характеристиками любого микроскопа являются </a:t>
            </a:r>
            <a:r>
              <a:rPr lang="ru-RU" sz="2400" b="1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разрешающая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 b="1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способность и контраст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Разрешающая способность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– минимальное расстояние, на котором находятся две точки, различаемые как раздельные объекты.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Контраст 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–возможность различать объекты и отдельные детали от их фона.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body" idx="1"/>
          </p:nvPr>
        </p:nvSpPr>
        <p:spPr>
          <a:xfrm>
            <a:off x="0" y="122625"/>
            <a:ext cx="8928600" cy="6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0000" tIns="45700" rIns="91425" bIns="45700" anchor="t" anchorCtr="0">
            <a:noAutofit/>
          </a:bodyPr>
          <a:lstStyle/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Микроскопический метод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 исследования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 – метод обнаружения и определения микроорганизмов в исследуемом материале.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При микроскопировании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микроорганизмов можно установить: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форму бактерий,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их подвижность,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определить количество клеток в исследуемом объеме.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Oswald"/>
              <a:buChar char="•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самым большим практическим достоинством метода является возможность с его помощью проводить быструю (в течение 1-3 часов) ориентировочную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диагностику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 инфекционной болезни.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75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1" name="Google Shape;15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75" y="102700"/>
            <a:ext cx="8101325" cy="627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 txBox="1">
            <a:spLocks noGrp="1"/>
          </p:cNvSpPr>
          <p:nvPr>
            <p:ph type="body" idx="1"/>
          </p:nvPr>
        </p:nvSpPr>
        <p:spPr>
          <a:xfrm>
            <a:off x="133525" y="289950"/>
            <a:ext cx="87084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>
                <a:latin typeface="Oswald"/>
                <a:ea typeface="Oswald"/>
                <a:cs typeface="Oswald"/>
                <a:sym typeface="Oswald"/>
              </a:rPr>
              <a:t>Изучение препаратов живых микробов</a:t>
            </a:r>
            <a:endParaRPr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>
                <a:latin typeface="Oswald"/>
                <a:ea typeface="Oswald"/>
                <a:cs typeface="Oswald"/>
                <a:sym typeface="Oswald"/>
              </a:rPr>
              <a:t>Прижизненная окраска микробов </a:t>
            </a:r>
            <a:endParaRPr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Прижизненной (витальной) окраской называется такая, при которой клетки микробов </a:t>
            </a:r>
            <a:r>
              <a:rPr lang="ru-RU" b="1">
                <a:latin typeface="Oswald"/>
                <a:ea typeface="Oswald"/>
                <a:cs typeface="Oswald"/>
                <a:sym typeface="Oswald"/>
              </a:rPr>
              <a:t>прокрашиваются в живом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 состояния. Для прижизненной окраски микробов применяют наименее ядовитые краски (метиленовая синька, нейтральная красная, везувин) в </a:t>
            </a:r>
            <a:r>
              <a:rPr lang="ru-RU" b="1">
                <a:latin typeface="Oswald"/>
                <a:ea typeface="Oswald"/>
                <a:cs typeface="Oswald"/>
                <a:sym typeface="Oswald"/>
              </a:rPr>
              <a:t>малых концентрациях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 (от 0,1 до 0,001%). Одним из простых способов является следующий: на чистое предметное стекло наливают насыщенный водный раствор метиленовой синьки, дают ему высохнуть и затем чистой сухой тряпочкой (или фильтровальной бумагой) протирают стекло, пока налет краски на нем не примет светло - голубой оттенок. Затем на стекло наносят каплю исследуемого материала и накрывают ее покровным стеклом. При микроскопировании можно видеть, как микробы постепенно окрашиваются в голубой цвет, оставаясь живыми (не теряя своей </a:t>
            </a:r>
            <a:r>
              <a:rPr lang="ru-RU" b="1">
                <a:latin typeface="Oswald"/>
                <a:ea typeface="Oswald"/>
                <a:cs typeface="Oswald"/>
                <a:sym typeface="Oswald"/>
              </a:rPr>
              <a:t>подвижности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). Можно воспользоваться более грубым способом: каплю исследуемого материала смешивают на предметном стекле с краской (0,1—0,01%), накрывают покровным стеклом и рассматривают под микроскопом.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8" name="Google Shape;15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1450" y="5232175"/>
            <a:ext cx="2167748" cy="162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/>
          <p:nvPr/>
        </p:nvSpPr>
        <p:spPr>
          <a:xfrm>
            <a:off x="0" y="0"/>
            <a:ext cx="9144000" cy="23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Приготовление и окрашивание препарата (неживых микробов) </a:t>
            </a:r>
            <a:endParaRPr sz="2400" b="1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Приготовление окрашенного препарата включает: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1) приготовление мазка;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2) высушивание мазка;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3) фиксацию;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4) окраску.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Препараты приготовляются на чистых предметных стеклах.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 txBox="1"/>
          <p:nvPr/>
        </p:nvSpPr>
        <p:spPr>
          <a:xfrm>
            <a:off x="0" y="0"/>
            <a:ext cx="9144000" cy="23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1)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Приготовление мазка. 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Мазок должен быть тонким, так как только при этом условии он удобен для изучения микробов, иметь определенную форму и размеры. 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2) </a:t>
            </a:r>
            <a:r>
              <a:rPr lang="ru-RU" sz="2400" b="1">
                <a:latin typeface="Oswald"/>
                <a:ea typeface="Oswald"/>
                <a:cs typeface="Oswald"/>
                <a:sym typeface="Oswald"/>
              </a:rPr>
              <a:t>Высушивание. 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Препарат обычно высушивают при комнатной температуре на воздухе. 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3)</a:t>
            </a:r>
            <a:r>
              <a:rPr lang="ru-RU" sz="2400" b="1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Фиксация. </a:t>
            </a:r>
            <a:endParaRPr sz="2400" b="1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Фиксация препарата имеет целью: 1) убить микробов и сделать безопасным дальнейшее обращение с ними; 2) прикрепить мазок к стеклу, чтобы он не смывался при дальнейших манипуляциях; 3) сделать микробов более восприимчивыми к окраске, так как убитые микробные клетки окрашиваются лучше, чем живые.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2" name="Google Shape;17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0763" y="4330225"/>
            <a:ext cx="5682475" cy="168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5"/>
          <p:cNvSpPr txBox="1"/>
          <p:nvPr/>
        </p:nvSpPr>
        <p:spPr>
          <a:xfrm>
            <a:off x="2289175" y="5541725"/>
            <a:ext cx="10110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1323</Words>
  <Application>Microsoft Office PowerPoint</Application>
  <PresentationFormat>Экран (4:3)</PresentationFormat>
  <Paragraphs>133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Oswald</vt:lpstr>
      <vt:lpstr>Calibri</vt:lpstr>
      <vt:lpstr>Times New Roman</vt:lpstr>
      <vt:lpstr>Arial</vt:lpstr>
      <vt:lpstr>Тема Office</vt:lpstr>
      <vt:lpstr>ПРАКТИКА  ТЕМА: Микроскопический метод исследования  </vt:lpstr>
      <vt:lpstr>Презентация PowerPoint</vt:lpstr>
      <vt:lpstr>Микроскопический метод исследования  Изучение морфологии микроорганизмов ввиду их малой величины возможно только с помощью микроскопа.  Для микроскопических исследований используют несколько типов микроскопов (световой, люминесцентный, электронный) и специальные методы микроскопии.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 микробиологического исследования</vt:lpstr>
      <vt:lpstr>Краткие итоги </vt:lpstr>
      <vt:lpstr>Задание 1 БЛИЦ-ОПРОС </vt:lpstr>
      <vt:lpstr>Задание 2 Решите задачи в тетради.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ПРАКТИКА  ТЕМА: Микроскопический метод исследования  </dc:title>
  <cp:lastModifiedBy>ol pash</cp:lastModifiedBy>
  <cp:revision>4</cp:revision>
  <dcterms:modified xsi:type="dcterms:W3CDTF">2022-11-21T06:20:32Z</dcterms:modified>
</cp:coreProperties>
</file>