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5" r:id="rId6"/>
    <p:sldId id="270" r:id="rId7"/>
    <p:sldId id="266" r:id="rId8"/>
    <p:sldId id="272" r:id="rId9"/>
    <p:sldId id="27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214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2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84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9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88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1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98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1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34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2FA15-7640-4342-B065-4ABFDE536AB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636AB-0D7C-400B-8EF3-7BA96B36DE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3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9030" y="1154241"/>
            <a:ext cx="9144000" cy="186104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Первый признак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равенства треугольников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04880" y="3470374"/>
            <a:ext cx="2820649" cy="2720714"/>
            <a:chOff x="2908092" y="1846290"/>
            <a:chExt cx="2820649" cy="272071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908092" y="1846290"/>
              <a:ext cx="2820649" cy="2668249"/>
              <a:chOff x="2608289" y="2745699"/>
              <a:chExt cx="2820649" cy="2668249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2608289" y="4557010"/>
                <a:ext cx="134911" cy="104931"/>
              </a:xfrm>
              <a:prstGeom prst="ellips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4229725" y="2745699"/>
                <a:ext cx="134911" cy="104931"/>
              </a:xfrm>
              <a:prstGeom prst="ellips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5294027" y="5309017"/>
                <a:ext cx="134911" cy="104931"/>
              </a:xfrm>
              <a:prstGeom prst="ellips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3043003" y="1898755"/>
              <a:ext cx="2685738" cy="2668249"/>
              <a:chOff x="3023246" y="1846290"/>
              <a:chExt cx="2685738" cy="2668249"/>
            </a:xfrm>
          </p:grpSpPr>
          <p:cxnSp>
            <p:nvCxnSpPr>
              <p:cNvPr id="7" name="Прямая соединительная линия 6"/>
              <p:cNvCxnSpPr>
                <a:stCxn id="11" idx="0"/>
                <a:endCxn id="10" idx="7"/>
              </p:cNvCxnSpPr>
              <p:nvPr/>
            </p:nvCxnSpPr>
            <p:spPr>
              <a:xfrm flipH="1">
                <a:off x="3023246" y="1846290"/>
                <a:ext cx="1573738" cy="1826678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>
                <a:stCxn id="10" idx="6"/>
                <a:endCxn id="12" idx="5"/>
              </p:cNvCxnSpPr>
              <p:nvPr/>
            </p:nvCxnSpPr>
            <p:spPr>
              <a:xfrm>
                <a:off x="3043003" y="3710067"/>
                <a:ext cx="2665981" cy="789105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>
                <a:stCxn id="11" idx="0"/>
                <a:endCxn id="12" idx="4"/>
              </p:cNvCxnSpPr>
              <p:nvPr/>
            </p:nvCxnSpPr>
            <p:spPr>
              <a:xfrm>
                <a:off x="4596984" y="1846290"/>
                <a:ext cx="1064302" cy="2668249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1335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476" y="200233"/>
            <a:ext cx="11318599" cy="836997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построить треугольник?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908092" y="1846290"/>
            <a:ext cx="2820649" cy="2668249"/>
            <a:chOff x="2608289" y="2745699"/>
            <a:chExt cx="2820649" cy="2668249"/>
          </a:xfrm>
        </p:grpSpPr>
        <p:sp>
          <p:nvSpPr>
            <p:cNvPr id="5" name="Овал 4"/>
            <p:cNvSpPr/>
            <p:nvPr/>
          </p:nvSpPr>
          <p:spPr>
            <a:xfrm>
              <a:off x="2608289" y="4557010"/>
              <a:ext cx="134911" cy="1049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229725" y="2745699"/>
              <a:ext cx="134911" cy="1049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294027" y="5309017"/>
              <a:ext cx="134911" cy="1049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023246" y="1846290"/>
            <a:ext cx="2685738" cy="2652882"/>
            <a:chOff x="3003489" y="1793825"/>
            <a:chExt cx="2685738" cy="2652882"/>
          </a:xfrm>
        </p:grpSpPr>
        <p:cxnSp>
          <p:nvCxnSpPr>
            <p:cNvPr id="10" name="Прямая соединительная линия 9"/>
            <p:cNvCxnSpPr>
              <a:stCxn id="6" idx="0"/>
              <a:endCxn id="5" idx="7"/>
            </p:cNvCxnSpPr>
            <p:nvPr/>
          </p:nvCxnSpPr>
          <p:spPr>
            <a:xfrm flipH="1">
              <a:off x="3023246" y="1846290"/>
              <a:ext cx="1573738" cy="1826678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5" idx="5"/>
              <a:endCxn id="7" idx="5"/>
            </p:cNvCxnSpPr>
            <p:nvPr/>
          </p:nvCxnSpPr>
          <p:spPr>
            <a:xfrm>
              <a:off x="3003489" y="3694700"/>
              <a:ext cx="2685738" cy="75200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6" idx="0"/>
            </p:cNvCxnSpPr>
            <p:nvPr/>
          </p:nvCxnSpPr>
          <p:spPr>
            <a:xfrm>
              <a:off x="4577227" y="1793825"/>
              <a:ext cx="1084059" cy="2563318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Заголовок 1"/>
          <p:cNvSpPr txBox="1">
            <a:spLocks/>
          </p:cNvSpPr>
          <p:nvPr/>
        </p:nvSpPr>
        <p:spPr>
          <a:xfrm>
            <a:off x="418475" y="259810"/>
            <a:ext cx="11318599" cy="68850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элементов состоит треугольник?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89222" y="1750265"/>
            <a:ext cx="2667718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Вершины: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Отрезки: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Углы:</a:t>
            </a:r>
            <a:endParaRPr lang="ru-RU" sz="4400" dirty="0"/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418476" y="188245"/>
            <a:ext cx="11318599" cy="8369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–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2608214" y="1315260"/>
            <a:ext cx="3744963" cy="3816873"/>
            <a:chOff x="2455814" y="1162860"/>
            <a:chExt cx="3744963" cy="3816873"/>
          </a:xfrm>
        </p:grpSpPr>
        <p:sp>
          <p:nvSpPr>
            <p:cNvPr id="44" name="TextBox 43"/>
            <p:cNvSpPr txBox="1"/>
            <p:nvPr/>
          </p:nvSpPr>
          <p:spPr>
            <a:xfrm>
              <a:off x="2455814" y="3402267"/>
              <a:ext cx="5197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95750" y="1162860"/>
              <a:ext cx="5197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81043" y="4333402"/>
              <a:ext cx="5197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6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4" grpId="0" animBg="1"/>
      <p:bldP spid="34" grpId="1" animBg="1"/>
      <p:bldP spid="39" grpId="0"/>
      <p:bldP spid="39" grpId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9/09/159802/images/screen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7" t="13402" r="28973" b="40329"/>
          <a:stretch/>
        </p:blipFill>
        <p:spPr bwMode="auto">
          <a:xfrm>
            <a:off x="3187923" y="989463"/>
            <a:ext cx="3766783" cy="338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435" y="4765849"/>
            <a:ext cx="5344271" cy="1457528"/>
          </a:xfrm>
          <a:prstGeom prst="rect">
            <a:avLst/>
          </a:prstGeom>
        </p:spPr>
      </p:pic>
      <p:pic>
        <p:nvPicPr>
          <p:cNvPr id="6" name="Picture 2" descr="https://cloud.prezentacii.org/19/09/159802/images/screen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90" r="73414"/>
          <a:stretch/>
        </p:blipFill>
        <p:spPr bwMode="auto">
          <a:xfrm>
            <a:off x="6755642" y="1144390"/>
            <a:ext cx="2593075" cy="415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ый треугольник 4"/>
          <p:cNvSpPr/>
          <p:nvPr/>
        </p:nvSpPr>
        <p:spPr>
          <a:xfrm rot="17206915">
            <a:off x="8841739" y="4024033"/>
            <a:ext cx="2224585" cy="2074459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8476" y="188245"/>
            <a:ext cx="11318599" cy="53591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Равные треугольники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ый треугольник 10"/>
          <p:cNvSpPr/>
          <p:nvPr/>
        </p:nvSpPr>
        <p:spPr>
          <a:xfrm rot="940989">
            <a:off x="498142" y="2185031"/>
            <a:ext cx="2224585" cy="2074459"/>
          </a:xfrm>
          <a:prstGeom prst="rt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0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L -0.7125 -0.31111 " pathEditMode="relative" rAng="0" ptsTypes="AA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484062" y="1237022"/>
            <a:ext cx="3120909" cy="3670990"/>
            <a:chOff x="485039" y="1002862"/>
            <a:chExt cx="3120909" cy="3670990"/>
          </a:xfrm>
        </p:grpSpPr>
        <p:sp>
          <p:nvSpPr>
            <p:cNvPr id="8" name="Прямоугольный треугольник 7"/>
            <p:cNvSpPr/>
            <p:nvPr/>
          </p:nvSpPr>
          <p:spPr>
            <a:xfrm rot="707597">
              <a:off x="1310399" y="1801128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485039" y="1002862"/>
              <a:ext cx="3120909" cy="3670990"/>
              <a:chOff x="3608778" y="1162860"/>
              <a:chExt cx="3120909" cy="367099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608778" y="3472606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395750" y="1162860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9953" y="4187519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Группа 16"/>
          <p:cNvGrpSpPr/>
          <p:nvPr/>
        </p:nvGrpSpPr>
        <p:grpSpPr>
          <a:xfrm rot="1784163">
            <a:off x="6724748" y="1014342"/>
            <a:ext cx="3261636" cy="4355239"/>
            <a:chOff x="3664187" y="735839"/>
            <a:chExt cx="3261636" cy="4355239"/>
          </a:xfrm>
        </p:grpSpPr>
        <p:sp>
          <p:nvSpPr>
            <p:cNvPr id="5" name="Прямоугольный треугольник 4"/>
            <p:cNvSpPr/>
            <p:nvPr/>
          </p:nvSpPr>
          <p:spPr>
            <a:xfrm rot="13715988">
              <a:off x="3589124" y="1904230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4292271" y="735839"/>
              <a:ext cx="2633552" cy="4355239"/>
              <a:chOff x="4292271" y="735839"/>
              <a:chExt cx="2633552" cy="4355239"/>
            </a:xfrm>
          </p:grpSpPr>
          <p:sp>
            <p:nvSpPr>
              <p:cNvPr id="14" name="TextBox 13"/>
              <p:cNvSpPr txBox="1"/>
              <p:nvPr/>
            </p:nvSpPr>
            <p:spPr>
              <a:xfrm rot="19815837">
                <a:off x="4292271" y="4444747"/>
                <a:ext cx="8182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0048405">
                <a:off x="4494063" y="735839"/>
                <a:ext cx="9632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0056382">
                <a:off x="6240766" y="2741381"/>
                <a:ext cx="6850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643558" y="268254"/>
            <a:ext cx="11318599" cy="68850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еще определить равенство треугольников?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24634" y="4908012"/>
            <a:ext cx="11318599" cy="68850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элементов будет достаточно, чтобы определить что треугольники равны?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4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460652" y="2651612"/>
            <a:ext cx="2629498" cy="2983354"/>
            <a:chOff x="485039" y="793235"/>
            <a:chExt cx="3120909" cy="3880617"/>
          </a:xfrm>
        </p:grpSpPr>
        <p:sp>
          <p:nvSpPr>
            <p:cNvPr id="8" name="Прямоугольный треугольник 7"/>
            <p:cNvSpPr/>
            <p:nvPr/>
          </p:nvSpPr>
          <p:spPr>
            <a:xfrm rot="707597">
              <a:off x="1310399" y="1801128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485039" y="793235"/>
              <a:ext cx="3120909" cy="3880617"/>
              <a:chOff x="3608778" y="953233"/>
              <a:chExt cx="3120909" cy="388061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608778" y="3472606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264185" y="953233"/>
                <a:ext cx="519734" cy="646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9953" y="4187519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Группа 16"/>
          <p:cNvGrpSpPr/>
          <p:nvPr/>
        </p:nvGrpSpPr>
        <p:grpSpPr>
          <a:xfrm rot="2676195">
            <a:off x="7443000" y="2728019"/>
            <a:ext cx="2757039" cy="3531759"/>
            <a:chOff x="3664187" y="735840"/>
            <a:chExt cx="3321516" cy="4244237"/>
          </a:xfrm>
        </p:grpSpPr>
        <p:sp>
          <p:nvSpPr>
            <p:cNvPr id="5" name="Прямоугольный треугольник 4"/>
            <p:cNvSpPr/>
            <p:nvPr/>
          </p:nvSpPr>
          <p:spPr>
            <a:xfrm rot="13715988">
              <a:off x="3589124" y="1904230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4419360" y="735840"/>
              <a:ext cx="2566343" cy="4244237"/>
              <a:chOff x="4419360" y="735840"/>
              <a:chExt cx="2566343" cy="4244237"/>
            </a:xfrm>
          </p:grpSpPr>
          <p:sp>
            <p:nvSpPr>
              <p:cNvPr id="14" name="TextBox 13"/>
              <p:cNvSpPr txBox="1"/>
              <p:nvPr/>
            </p:nvSpPr>
            <p:spPr>
              <a:xfrm rot="19349685">
                <a:off x="4419360" y="4333746"/>
                <a:ext cx="818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9130857">
                <a:off x="4494063" y="735840"/>
                <a:ext cx="9632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8923805">
                <a:off x="6171130" y="2743073"/>
                <a:ext cx="814573" cy="776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338785" y="149689"/>
            <a:ext cx="11318599" cy="62521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признак равенства треугольников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21792" y="900115"/>
            <a:ext cx="11928143" cy="16951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2400"/>
              </a:spcBef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стороны и угол между ними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треугольника соответственно равны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двум сторонам и углу между 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треугольника, то такие треугольники равны.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3898550" y="4080634"/>
            <a:ext cx="5503960" cy="1271121"/>
            <a:chOff x="400468" y="4065563"/>
            <a:chExt cx="5503960" cy="1271121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400468" y="4065563"/>
              <a:ext cx="5503960" cy="1216031"/>
              <a:chOff x="400468" y="4065563"/>
              <a:chExt cx="5503960" cy="1216031"/>
            </a:xfrm>
          </p:grpSpPr>
          <p:grpSp>
            <p:nvGrpSpPr>
              <p:cNvPr id="37" name="Группа 36"/>
              <p:cNvGrpSpPr/>
              <p:nvPr/>
            </p:nvGrpSpPr>
            <p:grpSpPr>
              <a:xfrm>
                <a:off x="552208" y="4065563"/>
                <a:ext cx="5352220" cy="164592"/>
                <a:chOff x="552208" y="4065563"/>
                <a:chExt cx="5352220" cy="164592"/>
              </a:xfrm>
            </p:grpSpPr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552208" y="4065563"/>
                  <a:ext cx="229429" cy="2813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 flipV="1">
                  <a:off x="5617340" y="4187438"/>
                  <a:ext cx="287088" cy="42717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Прямая соединительная линия 37"/>
              <p:cNvCxnSpPr/>
              <p:nvPr/>
            </p:nvCxnSpPr>
            <p:spPr>
              <a:xfrm flipV="1">
                <a:off x="1223896" y="4792773"/>
                <a:ext cx="34289" cy="28224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V="1">
                <a:off x="4964935" y="4985243"/>
                <a:ext cx="55929" cy="296351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Дуга 41"/>
              <p:cNvSpPr/>
              <p:nvPr/>
            </p:nvSpPr>
            <p:spPr>
              <a:xfrm>
                <a:off x="400468" y="4560712"/>
                <a:ext cx="381170" cy="385758"/>
              </a:xfrm>
              <a:prstGeom prst="arc">
                <a:avLst>
                  <a:gd name="adj1" fmla="val 16200000"/>
                  <a:gd name="adj2" fmla="val 1447594"/>
                </a:avLst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Дуга 42"/>
              <p:cNvSpPr/>
              <p:nvPr/>
            </p:nvSpPr>
            <p:spPr>
              <a:xfrm rot="15750820">
                <a:off x="5426755" y="4875637"/>
                <a:ext cx="381170" cy="385758"/>
              </a:xfrm>
              <a:prstGeom prst="arc">
                <a:avLst>
                  <a:gd name="adj1" fmla="val 16200000"/>
                  <a:gd name="adj2" fmla="val 1447594"/>
                </a:avLst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1364829" y="4775896"/>
              <a:ext cx="34289" cy="28224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4847841" y="4933897"/>
              <a:ext cx="95158" cy="402787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525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968046" y="1244132"/>
            <a:ext cx="3120909" cy="3670990"/>
            <a:chOff x="2968046" y="1244132"/>
            <a:chExt cx="3120909" cy="3670990"/>
          </a:xfrm>
        </p:grpSpPr>
        <p:sp>
          <p:nvSpPr>
            <p:cNvPr id="8" name="Прямоугольный треугольник 7"/>
            <p:cNvSpPr/>
            <p:nvPr/>
          </p:nvSpPr>
          <p:spPr>
            <a:xfrm rot="707597">
              <a:off x="3793406" y="2042398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2968046" y="1244132"/>
              <a:ext cx="3120909" cy="3670990"/>
              <a:chOff x="3608778" y="1162860"/>
              <a:chExt cx="3120909" cy="367099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608778" y="3472606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395750" y="1162860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9953" y="4187519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" name="Заголовок 1"/>
          <p:cNvSpPr txBox="1">
            <a:spLocks/>
          </p:cNvSpPr>
          <p:nvPr/>
        </p:nvSpPr>
        <p:spPr>
          <a:xfrm>
            <a:off x="362514" y="52280"/>
            <a:ext cx="11452881" cy="115465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Построим треугольник равный треугольнику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двум сторонам и углу между ними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164770" y="2571199"/>
            <a:ext cx="1486929" cy="2047509"/>
            <a:chOff x="2659803" y="3922327"/>
            <a:chExt cx="1486929" cy="2047509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659803" y="3922327"/>
              <a:ext cx="1486929" cy="2047509"/>
              <a:chOff x="73877" y="3502607"/>
              <a:chExt cx="1486929" cy="2047509"/>
            </a:xfrm>
          </p:grpSpPr>
          <p:sp>
            <p:nvSpPr>
              <p:cNvPr id="23" name="TextBox 22"/>
              <p:cNvSpPr txBox="1"/>
              <p:nvPr/>
            </p:nvSpPr>
            <p:spPr>
              <a:xfrm rot="16818797">
                <a:off x="-68950" y="3645434"/>
                <a:ext cx="7473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3 </a:t>
                </a:r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см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589534">
                <a:off x="813486" y="5088451"/>
                <a:ext cx="7473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4</a:t>
                </a:r>
                <a:r>
                  <a:rPr lang="en-US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см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589534">
                <a:off x="695594" y="4306611"/>
                <a:ext cx="722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92</a:t>
                </a:r>
                <a:r>
                  <a:rPr lang="ru-RU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∘</a:t>
                </a:r>
                <a:endParaRPr lang="ru-RU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cxnSp>
          <p:nvCxnSpPr>
            <p:cNvPr id="35" name="Прямая соединительная линия 34"/>
            <p:cNvCxnSpPr/>
            <p:nvPr/>
          </p:nvCxnSpPr>
          <p:spPr>
            <a:xfrm>
              <a:off x="3134553" y="4468827"/>
              <a:ext cx="229429" cy="2813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3806241" y="5196037"/>
              <a:ext cx="34289" cy="28224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Дуга 32"/>
            <p:cNvSpPr/>
            <p:nvPr/>
          </p:nvSpPr>
          <p:spPr>
            <a:xfrm>
              <a:off x="2982813" y="4963976"/>
              <a:ext cx="381170" cy="385758"/>
            </a:xfrm>
            <a:prstGeom prst="arc">
              <a:avLst>
                <a:gd name="adj1" fmla="val 16200000"/>
                <a:gd name="adj2" fmla="val 1447594"/>
              </a:avLst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3947174" y="5179160"/>
              <a:ext cx="34289" cy="28224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/>
          <p:nvPr/>
        </p:nvGrpSpPr>
        <p:grpSpPr>
          <a:xfrm rot="2924959">
            <a:off x="7661037" y="989638"/>
            <a:ext cx="3455198" cy="4728340"/>
            <a:chOff x="5738619" y="2380961"/>
            <a:chExt cx="3261636" cy="4464942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5738619" y="2380961"/>
              <a:ext cx="3261636" cy="4464942"/>
              <a:chOff x="5738619" y="2380961"/>
              <a:chExt cx="3261636" cy="4464942"/>
            </a:xfrm>
          </p:grpSpPr>
          <p:grpSp>
            <p:nvGrpSpPr>
              <p:cNvPr id="17" name="Группа 16"/>
              <p:cNvGrpSpPr/>
              <p:nvPr/>
            </p:nvGrpSpPr>
            <p:grpSpPr>
              <a:xfrm rot="21269063">
                <a:off x="5738619" y="2380961"/>
                <a:ext cx="3261636" cy="4464942"/>
                <a:chOff x="3664187" y="626136"/>
                <a:chExt cx="3261636" cy="4464942"/>
              </a:xfrm>
            </p:grpSpPr>
            <p:sp>
              <p:nvSpPr>
                <p:cNvPr id="5" name="Прямоугольный треугольник 4"/>
                <p:cNvSpPr/>
                <p:nvPr/>
              </p:nvSpPr>
              <p:spPr>
                <a:xfrm rot="13715988">
                  <a:off x="3589124" y="1904229"/>
                  <a:ext cx="2224585" cy="2074459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7" name="Группа 6"/>
                <p:cNvGrpSpPr/>
                <p:nvPr/>
              </p:nvGrpSpPr>
              <p:grpSpPr>
                <a:xfrm>
                  <a:off x="4292271" y="626136"/>
                  <a:ext cx="2633552" cy="4464942"/>
                  <a:chOff x="4292271" y="626136"/>
                  <a:chExt cx="2633552" cy="4464942"/>
                </a:xfrm>
              </p:grpSpPr>
              <p:sp>
                <p:nvSpPr>
                  <p:cNvPr id="14" name="TextBox 13"/>
                  <p:cNvSpPr txBox="1"/>
                  <p:nvPr/>
                </p:nvSpPr>
                <p:spPr>
                  <a:xfrm rot="18959123">
                    <a:off x="4292271" y="4444747"/>
                    <a:ext cx="818289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r>
                      <a:rPr lang="en-US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endParaRPr lang="ru-RU" sz="3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 rot="19005978">
                    <a:off x="4457501" y="626136"/>
                    <a:ext cx="962938" cy="6465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  <a:r>
                      <a:rPr lang="en-US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endParaRPr lang="ru-RU" sz="3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 rot="19215212">
                    <a:off x="6240766" y="2741381"/>
                    <a:ext cx="685057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</a:t>
                    </a:r>
                    <a:endParaRPr lang="ru-RU" sz="3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cxnSp>
            <p:nvCxnSpPr>
              <p:cNvPr id="32" name="Прямая соединительная линия 31"/>
              <p:cNvCxnSpPr/>
              <p:nvPr/>
            </p:nvCxnSpPr>
            <p:spPr>
              <a:xfrm flipH="1" flipV="1">
                <a:off x="7518538" y="5378772"/>
                <a:ext cx="169422" cy="199025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Дуга 33"/>
              <p:cNvSpPr/>
              <p:nvPr/>
            </p:nvSpPr>
            <p:spPr>
              <a:xfrm rot="12968558">
                <a:off x="8112456" y="4557304"/>
                <a:ext cx="303068" cy="415422"/>
              </a:xfrm>
              <a:prstGeom prst="arc">
                <a:avLst>
                  <a:gd name="adj1" fmla="val 16200000"/>
                  <a:gd name="adj2" fmla="val 1447594"/>
                </a:avLst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9" name="Прямая соединительная линия 28"/>
              <p:cNvCxnSpPr/>
              <p:nvPr/>
            </p:nvCxnSpPr>
            <p:spPr>
              <a:xfrm flipH="1" flipV="1">
                <a:off x="7424103" y="5478285"/>
                <a:ext cx="179146" cy="182575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7461322" y="4022939"/>
              <a:ext cx="178058" cy="12426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138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7224" y="820920"/>
            <a:ext cx="2629498" cy="2983354"/>
            <a:chOff x="485039" y="793235"/>
            <a:chExt cx="3120909" cy="3880617"/>
          </a:xfrm>
        </p:grpSpPr>
        <p:sp>
          <p:nvSpPr>
            <p:cNvPr id="8" name="Прямоугольный треугольник 7"/>
            <p:cNvSpPr/>
            <p:nvPr/>
          </p:nvSpPr>
          <p:spPr>
            <a:xfrm rot="707597">
              <a:off x="1310399" y="1801128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485039" y="793235"/>
              <a:ext cx="3120909" cy="3880617"/>
              <a:chOff x="3608778" y="953233"/>
              <a:chExt cx="3120909" cy="388061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608778" y="3472606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264185" y="953233"/>
                <a:ext cx="519734" cy="646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9953" y="4187519"/>
                <a:ext cx="5197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Группа 16"/>
          <p:cNvGrpSpPr/>
          <p:nvPr/>
        </p:nvGrpSpPr>
        <p:grpSpPr>
          <a:xfrm rot="21269063">
            <a:off x="2235545" y="626973"/>
            <a:ext cx="2847486" cy="3065388"/>
            <a:chOff x="3664187" y="735839"/>
            <a:chExt cx="3391135" cy="4355239"/>
          </a:xfrm>
        </p:grpSpPr>
        <p:sp>
          <p:nvSpPr>
            <p:cNvPr id="5" name="Прямоугольный треугольник 4"/>
            <p:cNvSpPr/>
            <p:nvPr/>
          </p:nvSpPr>
          <p:spPr>
            <a:xfrm rot="13715988">
              <a:off x="3589124" y="1904230"/>
              <a:ext cx="2224585" cy="20744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4292271" y="735839"/>
              <a:ext cx="2763051" cy="4355239"/>
              <a:chOff x="4292271" y="735839"/>
              <a:chExt cx="2763051" cy="4355239"/>
            </a:xfrm>
          </p:grpSpPr>
          <p:sp>
            <p:nvSpPr>
              <p:cNvPr id="14" name="TextBox 13"/>
              <p:cNvSpPr txBox="1"/>
              <p:nvPr/>
            </p:nvSpPr>
            <p:spPr>
              <a:xfrm rot="286823">
                <a:off x="4292271" y="4444747"/>
                <a:ext cx="8182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86823">
                <a:off x="4494063" y="735839"/>
                <a:ext cx="9632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86823">
                <a:off x="6240749" y="2679105"/>
                <a:ext cx="814573" cy="776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338785" y="149690"/>
            <a:ext cx="11318599" cy="46093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признак равенства треугольников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5759354" y="919080"/>
            <a:ext cx="6284009" cy="1992863"/>
            <a:chOff x="5759354" y="919080"/>
            <a:chExt cx="6284009" cy="19928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Заголовок 1"/>
                <p:cNvSpPr txBox="1">
                  <a:spLocks/>
                </p:cNvSpPr>
                <p:nvPr/>
              </p:nvSpPr>
              <p:spPr>
                <a:xfrm>
                  <a:off x="5759354" y="919080"/>
                  <a:ext cx="6284009" cy="1992863"/>
                </a:xfrm>
                <a:prstGeom prst="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txBody>
                <a:bodyPr vert="horz" lIns="91440" tIns="45720" rIns="91440" bIns="45720" rtlCol="0" anchor="ctr">
                  <a:normAutofit fontScale="77500" lnSpcReduction="20000"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algn="just">
                    <a:lnSpc>
                      <a:spcPct val="120000"/>
                    </a:lnSpc>
                    <a:spcBef>
                      <a:spcPts val="2400"/>
                    </a:spcBef>
                  </a:pPr>
                  <a:r>
                    <a:rPr lang="ru-RU" u="sng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Дано:</a:t>
                  </a:r>
                  <a:r>
                    <a:rPr lang="ru-RU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AB =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 AC =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</a:t>
                  </a:r>
                </a:p>
                <a:p>
                  <a:pPr algn="just">
                    <a:lnSpc>
                      <a:spcPct val="120000"/>
                    </a:lnSpc>
                    <a:spcBef>
                      <a:spcPts val="600"/>
                    </a:spcBef>
                  </a:pPr>
                  <a:r>
                    <a:rPr lang="en-US" sz="3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       </a:t>
                  </a:r>
                  <a:r>
                    <a:rPr lang="ru-RU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=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just">
                    <a:lnSpc>
                      <a:spcPct val="120000"/>
                    </a:lnSpc>
                    <a:spcBef>
                      <a:spcPts val="2400"/>
                    </a:spcBef>
                  </a:pPr>
                  <a:r>
                    <a:rPr lang="ru-RU" u="sng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Доказать:</a:t>
                  </a: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</a:t>
                  </a:r>
                  <a:r>
                    <a:rPr lang="ru-RU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ABC =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endParaRPr lang="ru-RU" sz="36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1" name="Заголовок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9354" y="919080"/>
                  <a:ext cx="6284009" cy="1992863"/>
                </a:xfrm>
                <a:prstGeom prst="rect">
                  <a:avLst/>
                </a:prstGeom>
                <a:blipFill>
                  <a:blip r:embed="rId2"/>
                  <a:stretch>
                    <a:fillRect l="-2614" t="-3040" b="-8815"/>
                  </a:stretch>
                </a:blip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6" name="Группа 25"/>
            <p:cNvGrpSpPr/>
            <p:nvPr/>
          </p:nvGrpSpPr>
          <p:grpSpPr>
            <a:xfrm>
              <a:off x="7047813" y="1882079"/>
              <a:ext cx="248152" cy="93283"/>
              <a:chOff x="6752490" y="3587262"/>
              <a:chExt cx="267290" cy="154745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 flipH="1">
                <a:off x="6752490" y="3587262"/>
                <a:ext cx="154745" cy="154745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V="1">
                <a:off x="6760173" y="3727938"/>
                <a:ext cx="259607" cy="14069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Группа 26"/>
            <p:cNvGrpSpPr/>
            <p:nvPr/>
          </p:nvGrpSpPr>
          <p:grpSpPr>
            <a:xfrm>
              <a:off x="7945563" y="1866770"/>
              <a:ext cx="248148" cy="93284"/>
              <a:chOff x="6752492" y="3587262"/>
              <a:chExt cx="267286" cy="154745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 flipH="1">
                <a:off x="6752492" y="3587262"/>
                <a:ext cx="154745" cy="154745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flipV="1">
                <a:off x="6760171" y="3727938"/>
                <a:ext cx="259607" cy="14069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Равнобедренный треугольник 29"/>
            <p:cNvSpPr/>
            <p:nvPr/>
          </p:nvSpPr>
          <p:spPr>
            <a:xfrm>
              <a:off x="7819584" y="2664709"/>
              <a:ext cx="248148" cy="129315"/>
            </a:xfrm>
            <a:prstGeom prst="triangl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>
              <a:off x="9301300" y="2673120"/>
              <a:ext cx="248148" cy="129315"/>
            </a:xfrm>
            <a:prstGeom prst="triangl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500922" y="1550612"/>
            <a:ext cx="3881004" cy="1732928"/>
            <a:chOff x="400468" y="3342093"/>
            <a:chExt cx="3881004" cy="1732928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400468" y="3342093"/>
              <a:ext cx="3881004" cy="1732928"/>
              <a:chOff x="400468" y="3342093"/>
              <a:chExt cx="3881004" cy="1732928"/>
            </a:xfrm>
          </p:grpSpPr>
          <p:grpSp>
            <p:nvGrpSpPr>
              <p:cNvPr id="37" name="Группа 36"/>
              <p:cNvGrpSpPr/>
              <p:nvPr/>
            </p:nvGrpSpPr>
            <p:grpSpPr>
              <a:xfrm>
                <a:off x="552208" y="3342093"/>
                <a:ext cx="3113023" cy="751605"/>
                <a:chOff x="552208" y="3342093"/>
                <a:chExt cx="3113023" cy="751605"/>
              </a:xfrm>
            </p:grpSpPr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552208" y="4065563"/>
                  <a:ext cx="229429" cy="2813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 flipV="1">
                  <a:off x="3487173" y="3342093"/>
                  <a:ext cx="178058" cy="12426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Прямая соединительная линия 37"/>
              <p:cNvCxnSpPr/>
              <p:nvPr/>
            </p:nvCxnSpPr>
            <p:spPr>
              <a:xfrm flipV="1">
                <a:off x="1223896" y="4792773"/>
                <a:ext cx="34289" cy="28224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 flipV="1">
                <a:off x="3572109" y="4421336"/>
                <a:ext cx="169422" cy="199025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Дуга 41"/>
              <p:cNvSpPr/>
              <p:nvPr/>
            </p:nvSpPr>
            <p:spPr>
              <a:xfrm>
                <a:off x="400468" y="4560712"/>
                <a:ext cx="381170" cy="385758"/>
              </a:xfrm>
              <a:prstGeom prst="arc">
                <a:avLst>
                  <a:gd name="adj1" fmla="val 16200000"/>
                  <a:gd name="adj2" fmla="val 1447594"/>
                </a:avLst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Дуга 42"/>
              <p:cNvSpPr/>
              <p:nvPr/>
            </p:nvSpPr>
            <p:spPr>
              <a:xfrm rot="12968558">
                <a:off x="3900302" y="3757096"/>
                <a:ext cx="381170" cy="385758"/>
              </a:xfrm>
              <a:prstGeom prst="arc">
                <a:avLst>
                  <a:gd name="adj1" fmla="val 16200000"/>
                  <a:gd name="adj2" fmla="val 1447594"/>
                </a:avLst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1364829" y="4775896"/>
              <a:ext cx="34289" cy="28224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 flipV="1">
              <a:off x="3477674" y="4520849"/>
              <a:ext cx="179146" cy="18257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Заголовок 1"/>
              <p:cNvSpPr txBox="1">
                <a:spLocks/>
              </p:cNvSpPr>
              <p:nvPr/>
            </p:nvSpPr>
            <p:spPr>
              <a:xfrm>
                <a:off x="286173" y="3851335"/>
                <a:ext cx="11704579" cy="296102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txBody>
              <a:bodyPr vert="horz" lIns="91440" tIns="45720" rIns="91440" bIns="45720" rtlCol="0" anchor="ctr">
                <a:normAutofit fontScale="700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Т.к.   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=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вершины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лучи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3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соответственно совпадут.</a:t>
                </a: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Т.к.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3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то вершины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соответственно совпадут с вершинами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3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ru-RU" sz="36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Т.к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через две точки (вершины) можно провести только одну прямую, то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совпадет с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3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36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ru-RU" sz="3600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⇒</a:t>
                </a:r>
                <a:r>
                  <a:rPr lang="ru-RU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ABC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a:rPr lang="en-US" sz="36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 и требовалось доказать.</a:t>
                </a:r>
              </a:p>
            </p:txBody>
          </p:sp>
        </mc:Choice>
        <mc:Fallback xmlns="">
          <p:sp>
            <p:nvSpPr>
              <p:cNvPr id="6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73" y="3851335"/>
                <a:ext cx="11704579" cy="2961020"/>
              </a:xfrm>
              <a:prstGeom prst="rect">
                <a:avLst/>
              </a:prstGeom>
              <a:blipFill>
                <a:blip r:embed="rId3"/>
                <a:stretch>
                  <a:fillRect l="-832" r="-780" b="-1025"/>
                </a:stretch>
              </a:blipFill>
              <a:ln>
                <a:solidFill>
                  <a:schemeClr val="bg2">
                    <a:lumMod val="2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/>
          <p:cNvGrpSpPr/>
          <p:nvPr/>
        </p:nvGrpSpPr>
        <p:grpSpPr>
          <a:xfrm>
            <a:off x="1447983" y="4281688"/>
            <a:ext cx="1185408" cy="121957"/>
            <a:chOff x="1733517" y="6073056"/>
            <a:chExt cx="1185408" cy="121957"/>
          </a:xfrm>
        </p:grpSpPr>
        <p:grpSp>
          <p:nvGrpSpPr>
            <p:cNvPr id="73" name="Группа 72"/>
            <p:cNvGrpSpPr/>
            <p:nvPr/>
          </p:nvGrpSpPr>
          <p:grpSpPr>
            <a:xfrm>
              <a:off x="1733517" y="6073056"/>
              <a:ext cx="261186" cy="111793"/>
              <a:chOff x="6752492" y="3587262"/>
              <a:chExt cx="267286" cy="154745"/>
            </a:xfrm>
          </p:grpSpPr>
          <p:cxnSp>
            <p:nvCxnSpPr>
              <p:cNvPr id="74" name="Прямая соединительная линия 73"/>
              <p:cNvCxnSpPr/>
              <p:nvPr/>
            </p:nvCxnSpPr>
            <p:spPr>
              <a:xfrm flipH="1">
                <a:off x="6752492" y="3587262"/>
                <a:ext cx="154745" cy="154745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Прямая соединительная линия 74"/>
              <p:cNvCxnSpPr/>
              <p:nvPr/>
            </p:nvCxnSpPr>
            <p:spPr>
              <a:xfrm flipV="1">
                <a:off x="6760171" y="3727938"/>
                <a:ext cx="259607" cy="14069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Группа 75"/>
            <p:cNvGrpSpPr/>
            <p:nvPr/>
          </p:nvGrpSpPr>
          <p:grpSpPr>
            <a:xfrm>
              <a:off x="2657739" y="6083219"/>
              <a:ext cx="261186" cy="111794"/>
              <a:chOff x="6460508" y="3587262"/>
              <a:chExt cx="267286" cy="154745"/>
            </a:xfrm>
          </p:grpSpPr>
          <p:cxnSp>
            <p:nvCxnSpPr>
              <p:cNvPr id="77" name="Прямая соединительная линия 76"/>
              <p:cNvCxnSpPr/>
              <p:nvPr/>
            </p:nvCxnSpPr>
            <p:spPr>
              <a:xfrm flipH="1">
                <a:off x="6460508" y="3587262"/>
                <a:ext cx="154745" cy="154745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 flipV="1">
                <a:off x="6468187" y="3727938"/>
                <a:ext cx="259607" cy="14069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Группа 22"/>
          <p:cNvGrpSpPr/>
          <p:nvPr/>
        </p:nvGrpSpPr>
        <p:grpSpPr>
          <a:xfrm>
            <a:off x="902753" y="6522978"/>
            <a:ext cx="1321338" cy="118771"/>
            <a:chOff x="674944" y="5594930"/>
            <a:chExt cx="1321338" cy="118771"/>
          </a:xfrm>
        </p:grpSpPr>
        <p:sp>
          <p:nvSpPr>
            <p:cNvPr id="9" name="Равнобедренный треугольник 8"/>
            <p:cNvSpPr/>
            <p:nvPr/>
          </p:nvSpPr>
          <p:spPr>
            <a:xfrm>
              <a:off x="674944" y="5594930"/>
              <a:ext cx="190584" cy="118771"/>
            </a:xfrm>
            <a:prstGeom prst="triangl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>
              <a:off x="1805698" y="5594930"/>
              <a:ext cx="190584" cy="118771"/>
            </a:xfrm>
            <a:prstGeom prst="triangl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3844004" y="3120029"/>
            <a:ext cx="2991587" cy="523220"/>
          </a:xfrm>
          <a:prstGeom prst="rect">
            <a:avLst/>
          </a:prstGeom>
          <a:solidFill>
            <a:schemeClr val="bg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Доказательство: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992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386" t="19170" r="11784" b="12920"/>
          <a:stretch/>
        </p:blipFill>
        <p:spPr>
          <a:xfrm>
            <a:off x="0" y="866633"/>
            <a:ext cx="12213167" cy="599136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3332" y="120519"/>
            <a:ext cx="11452881" cy="60281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равные треугольники по первому признаку равенства: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57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9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139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Тема Office</vt:lpstr>
      <vt:lpstr>Первый признак  равенства треугольников</vt:lpstr>
      <vt:lpstr>Как построить треугольник?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признак  равенства треугольников</dc:title>
  <dc:creator>мария</dc:creator>
  <cp:lastModifiedBy>мария</cp:lastModifiedBy>
  <cp:revision>57</cp:revision>
  <dcterms:created xsi:type="dcterms:W3CDTF">2022-07-15T07:01:45Z</dcterms:created>
  <dcterms:modified xsi:type="dcterms:W3CDTF">2022-10-12T18:53:13Z</dcterms:modified>
</cp:coreProperties>
</file>