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63" r:id="rId5"/>
    <p:sldId id="260" r:id="rId6"/>
    <p:sldId id="267" r:id="rId7"/>
    <p:sldId id="262" r:id="rId8"/>
    <p:sldId id="264" r:id="rId9"/>
    <p:sldId id="268" r:id="rId10"/>
    <p:sldId id="265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65" d="100"/>
          <a:sy n="165" d="100"/>
        </p:scale>
        <p:origin x="-198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42;&#1057;&#1058;&#1059;&#1055;&#1051;&#1045;&#1053;&#1048;&#1045;%20&#1053;&#1040;%20&#1057;&#1045;&#1052;&#1048;&#1053;&#1040;&#1056;&#1045;%20%20&#1045;&#1052;&#1045;&#1051;&#1068;&#1071;&#1053;&#1054;&#1042;&#1040;%20&#1057;.&#1042;%20&#1044;&#1045;&#1050;&#1040;&#1041;&#1056;&#1068;%202021\&#1048;&#1075;&#1088;&#1072;%20&#1087;&#1086;&#1074;&#1090;&#1086;&#1088;&#1080;%20&#1088;&#1080;&#1090;&#1084;.MOV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42;&#1057;&#1058;&#1059;&#1055;&#1051;&#1045;&#1053;&#1048;&#1045;%20&#1053;&#1040;%20&#1057;&#1045;&#1052;&#1048;&#1053;&#1040;&#1056;&#1045;%20%20&#1045;&#1052;&#1045;&#1051;&#1068;&#1071;&#1053;&#1054;&#1042;&#1040;%20&#1057;.&#1042;%20&#1044;&#1045;&#1050;&#1040;&#1041;&#1056;&#1068;%202021\&#1084;&#1091;&#1079;%20&#1076;&#1080;&#1072;&#1083;&#1086;&#1075;.mov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83"/>
          <p:cNvSpPr>
            <a:spLocks noChangeArrowheads="1"/>
          </p:cNvSpPr>
          <p:nvPr>
            <p:ph type="subTitle" idx="1"/>
          </p:nvPr>
        </p:nvSpPr>
        <p:spPr>
          <a:xfrm>
            <a:off x="2268538" y="4572000"/>
            <a:ext cx="6442075" cy="1162050"/>
          </a:xfrm>
        </p:spPr>
        <p:txBody>
          <a:bodyPr>
            <a:normAutofit fontScale="92500" lnSpcReduction="20000"/>
          </a:bodyPr>
          <a:lstStyle/>
          <a:p>
            <a:pPr algn="r" eaLnBrk="1" latinLnBrk="0" hangingPunct="1">
              <a:lnSpc>
                <a:spcPct val="80000"/>
              </a:lnSpc>
              <a:spcAft>
                <a:spcPts val="300"/>
              </a:spcAft>
              <a:buClr>
                <a:srgbClr val="138677"/>
              </a:buClr>
              <a:buSzPct val="130000"/>
            </a:pPr>
            <a:r>
              <a:rPr lang="ru-RU" altLang="en-US" sz="2000" b="1" dirty="0" smtClean="0">
                <a:solidFill>
                  <a:srgbClr val="002060"/>
                </a:solidFill>
                <a:latin typeface="Arial" charset="0"/>
              </a:rPr>
              <a:t>Выполнила</a:t>
            </a:r>
            <a:r>
              <a:rPr lang="en-US" altLang="en-US" sz="2000" b="1" dirty="0" smtClean="0">
                <a:solidFill>
                  <a:srgbClr val="002060"/>
                </a:solidFill>
                <a:latin typeface="Arial" charset="0"/>
              </a:rPr>
              <a:t>:</a:t>
            </a:r>
            <a:endParaRPr lang="ru-RU" altLang="en-US" sz="2000" b="1" dirty="0" smtClean="0">
              <a:solidFill>
                <a:srgbClr val="002060"/>
              </a:solidFill>
              <a:latin typeface="Arial" charset="0"/>
            </a:endParaRPr>
          </a:p>
          <a:p>
            <a:pPr algn="r" eaLnBrk="1" latinLnBrk="0" hangingPunct="1">
              <a:lnSpc>
                <a:spcPct val="80000"/>
              </a:lnSpc>
              <a:spcAft>
                <a:spcPts val="300"/>
              </a:spcAft>
              <a:buClr>
                <a:srgbClr val="138677"/>
              </a:buClr>
              <a:buSzPct val="130000"/>
            </a:pPr>
            <a:r>
              <a:rPr lang="en-US" altLang="en-US" sz="2000" b="1" dirty="0" err="1" smtClean="0">
                <a:solidFill>
                  <a:srgbClr val="002060"/>
                </a:solidFill>
                <a:latin typeface="Trebuchet MS" pitchFamily="34" charset="0"/>
              </a:rPr>
              <a:t>Емельянова</a:t>
            </a:r>
            <a:r>
              <a:rPr lang="ru-RU" altLang="en-US" sz="2000" b="1" dirty="0" smtClean="0">
                <a:solidFill>
                  <a:srgbClr val="002060"/>
                </a:solidFill>
                <a:latin typeface="Trebuchet MS" pitchFamily="34" charset="0"/>
              </a:rPr>
              <a:t> </a:t>
            </a:r>
            <a:r>
              <a:rPr lang="en-US" altLang="en-US" sz="2000" b="1" dirty="0" smtClean="0">
                <a:solidFill>
                  <a:srgbClr val="002060"/>
                </a:solidFill>
                <a:latin typeface="Trebuchet MS" pitchFamily="34" charset="0"/>
              </a:rPr>
              <a:t>С.В.</a:t>
            </a:r>
            <a:endParaRPr lang="ru-RU" altLang="en-US" sz="2000" b="1" dirty="0" smtClean="0">
              <a:solidFill>
                <a:srgbClr val="002060"/>
              </a:solidFill>
              <a:latin typeface="Trebuchet MS" pitchFamily="34" charset="0"/>
            </a:endParaRPr>
          </a:p>
          <a:p>
            <a:pPr algn="r" eaLnBrk="1" latinLnBrk="0" hangingPunct="1">
              <a:lnSpc>
                <a:spcPct val="80000"/>
              </a:lnSpc>
              <a:spcAft>
                <a:spcPts val="300"/>
              </a:spcAft>
              <a:buClr>
                <a:srgbClr val="138677"/>
              </a:buClr>
              <a:buSzPct val="130000"/>
            </a:pPr>
            <a:r>
              <a:rPr lang="en-US" altLang="en-US" sz="2000" b="1" dirty="0" err="1" smtClean="0">
                <a:solidFill>
                  <a:srgbClr val="002060"/>
                </a:solidFill>
                <a:latin typeface="Arial" charset="0"/>
              </a:rPr>
              <a:t>М</a:t>
            </a:r>
            <a:r>
              <a:rPr lang="en-US" altLang="en-US" sz="2000" b="1" dirty="0" err="1" smtClean="0">
                <a:solidFill>
                  <a:srgbClr val="002060"/>
                </a:solidFill>
                <a:latin typeface="Trebuchet MS" pitchFamily="34" charset="0"/>
              </a:rPr>
              <a:t>узыкальны</a:t>
            </a:r>
            <a:r>
              <a:rPr lang="ru-RU" altLang="en-US" sz="2000" b="1" dirty="0" err="1" smtClean="0">
                <a:solidFill>
                  <a:srgbClr val="002060"/>
                </a:solidFill>
                <a:latin typeface="Arial" charset="0"/>
              </a:rPr>
              <a:t>й</a:t>
            </a:r>
            <a:r>
              <a:rPr lang="en-US" altLang="en-US" sz="2000" b="1" dirty="0" smtClean="0">
                <a:solidFill>
                  <a:srgbClr val="002060"/>
                </a:solidFill>
                <a:latin typeface="Trebuchet MS" pitchFamily="34" charset="0"/>
              </a:rPr>
              <a:t> </a:t>
            </a:r>
            <a:r>
              <a:rPr lang="en-US" altLang="en-US" sz="2000" b="1" dirty="0" err="1" smtClean="0">
                <a:solidFill>
                  <a:srgbClr val="002060"/>
                </a:solidFill>
                <a:latin typeface="Trebuchet MS" pitchFamily="34" charset="0"/>
              </a:rPr>
              <a:t>руководител</a:t>
            </a:r>
            <a:r>
              <a:rPr lang="ru-RU" altLang="en-US" sz="2000" b="1" dirty="0" err="1" smtClean="0">
                <a:solidFill>
                  <a:srgbClr val="002060"/>
                </a:solidFill>
                <a:latin typeface="Arial" charset="0"/>
              </a:rPr>
              <a:t>ь</a:t>
            </a:r>
            <a:endParaRPr lang="ru-RU" altLang="en-US" sz="2000" b="1" dirty="0" smtClean="0">
              <a:solidFill>
                <a:srgbClr val="002060"/>
              </a:solidFill>
              <a:latin typeface="Arial" charset="0"/>
            </a:endParaRPr>
          </a:p>
          <a:p>
            <a:pPr algn="r" eaLnBrk="1" latinLnBrk="0" hangingPunct="1">
              <a:lnSpc>
                <a:spcPct val="80000"/>
              </a:lnSpc>
              <a:spcAft>
                <a:spcPts val="300"/>
              </a:spcAft>
              <a:buClr>
                <a:srgbClr val="138677"/>
              </a:buClr>
              <a:buSzPct val="130000"/>
            </a:pPr>
            <a:r>
              <a:rPr lang="en-US" altLang="en-US" sz="2000" b="1" dirty="0" smtClean="0">
                <a:solidFill>
                  <a:srgbClr val="002060"/>
                </a:solidFill>
                <a:latin typeface="Trebuchet MS" pitchFamily="34" charset="0"/>
              </a:rPr>
              <a:t>МБДОУ ЗАТО </a:t>
            </a:r>
            <a:r>
              <a:rPr lang="en-US" altLang="en-US" sz="2000" b="1" dirty="0" err="1" smtClean="0">
                <a:solidFill>
                  <a:srgbClr val="002060"/>
                </a:solidFill>
                <a:latin typeface="Trebuchet MS" pitchFamily="34" charset="0"/>
              </a:rPr>
              <a:t>г.Североморск</a:t>
            </a:r>
            <a:r>
              <a:rPr lang="en-US" altLang="en-US" sz="2000" b="1" dirty="0" smtClean="0">
                <a:solidFill>
                  <a:srgbClr val="002060"/>
                </a:solidFill>
                <a:latin typeface="Trebuchet MS" pitchFamily="34" charset="0"/>
              </a:rPr>
              <a:t> д/с47</a:t>
            </a:r>
            <a:endParaRPr lang="en-US" altLang="en-US" sz="2000" dirty="0" smtClean="0">
              <a:solidFill>
                <a:srgbClr val="002060"/>
              </a:solidFill>
            </a:endParaRPr>
          </a:p>
          <a:p>
            <a:pPr algn="r" eaLnBrk="1" latinLnBrk="0" hangingPunct="1">
              <a:lnSpc>
                <a:spcPct val="80000"/>
              </a:lnSpc>
              <a:spcAft>
                <a:spcPts val="300"/>
              </a:spcAft>
              <a:buClr>
                <a:srgbClr val="138677"/>
              </a:buClr>
              <a:buSzPct val="130000"/>
            </a:pPr>
            <a:endParaRPr lang="en-US" altLang="en-US" dirty="0" smtClean="0"/>
          </a:p>
        </p:txBody>
      </p:sp>
      <p:sp>
        <p:nvSpPr>
          <p:cNvPr id="2052" name="Rectangle 85"/>
          <p:cNvSpPr>
            <a:spLocks noChangeArrowheads="1"/>
          </p:cNvSpPr>
          <p:nvPr/>
        </p:nvSpPr>
        <p:spPr bwMode="auto">
          <a:xfrm>
            <a:off x="857224" y="285728"/>
            <a:ext cx="7129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ct val="100000"/>
            </a:pPr>
            <a:r>
              <a:rPr lang="en-US" altLang="en-US" sz="2000" b="1">
                <a:solidFill>
                  <a:srgbClr val="A92796"/>
                </a:solidFill>
                <a:latin typeface="Trebuchet MS" pitchFamily="34" charset="0"/>
              </a:rPr>
              <a:t/>
            </a:r>
            <a:br>
              <a:rPr lang="en-US" altLang="en-US" sz="2000" b="1">
                <a:solidFill>
                  <a:srgbClr val="A92796"/>
                </a:solidFill>
                <a:latin typeface="Trebuchet MS" pitchFamily="34" charset="0"/>
              </a:rPr>
            </a:br>
            <a:endParaRPr lang="en-US" altLang="en-US" sz="2000" b="1">
              <a:solidFill>
                <a:srgbClr val="A92796"/>
              </a:solidFill>
              <a:latin typeface="Trebuchet MS" pitchFamily="34" charset="0"/>
            </a:endParaRPr>
          </a:p>
        </p:txBody>
      </p:sp>
      <p:sp>
        <p:nvSpPr>
          <p:cNvPr id="2054" name="Rectangle 89"/>
          <p:cNvSpPr>
            <a:spLocks noChangeArrowheads="1"/>
          </p:cNvSpPr>
          <p:nvPr/>
        </p:nvSpPr>
        <p:spPr bwMode="auto">
          <a:xfrm>
            <a:off x="973138" y="428625"/>
            <a:ext cx="73580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kern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ГАУДПО  МО «Институт развития образования»</a:t>
            </a:r>
            <a:endParaRPr lang="ru-RU" sz="2800" dirty="0"/>
          </a:p>
        </p:txBody>
      </p:sp>
      <p:sp>
        <p:nvSpPr>
          <p:cNvPr id="2" name="Rectangle 91"/>
          <p:cNvSpPr>
            <a:spLocks noChangeArrowheads="1"/>
          </p:cNvSpPr>
          <p:nvPr/>
        </p:nvSpPr>
        <p:spPr bwMode="auto">
          <a:xfrm>
            <a:off x="1338263" y="2185988"/>
            <a:ext cx="73056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SzPct val="100000"/>
            </a:pPr>
            <a:endParaRPr lang="en-US" altLang="en-US" sz="3600" b="1" dirty="0">
              <a:solidFill>
                <a:srgbClr val="6600FF"/>
              </a:solidFill>
            </a:endParaRPr>
          </a:p>
          <a:p>
            <a:pPr algn="ctr">
              <a:buSzPct val="100000"/>
            </a:pPr>
            <a:r>
              <a:rPr lang="ru-RU" altLang="en-US" sz="3600" b="1" dirty="0">
                <a:solidFill>
                  <a:srgbClr val="6600FF"/>
                </a:solidFill>
              </a:rPr>
              <a:t>«</a:t>
            </a:r>
            <a:r>
              <a:rPr lang="ru-RU" sz="3600" dirty="0">
                <a:solidFill>
                  <a:srgbClr val="6600FF"/>
                </a:solidFill>
              </a:rPr>
              <a:t>Реализация методики К. </a:t>
            </a:r>
            <a:r>
              <a:rPr lang="ru-RU" sz="3600" dirty="0" err="1">
                <a:solidFill>
                  <a:srgbClr val="6600FF"/>
                </a:solidFill>
              </a:rPr>
              <a:t>Орфа</a:t>
            </a:r>
            <a:r>
              <a:rPr lang="ru-RU" sz="3600" dirty="0">
                <a:solidFill>
                  <a:srgbClr val="6600FF"/>
                </a:solidFill>
              </a:rPr>
              <a:t> в процессе музыкального воспитания</a:t>
            </a:r>
            <a:r>
              <a:rPr lang="en-US" altLang="en-US" sz="3600" b="1" dirty="0">
                <a:solidFill>
                  <a:srgbClr val="6600FF"/>
                </a:solidFill>
              </a:rPr>
              <a:t>».</a:t>
            </a:r>
            <a:endParaRPr lang="en-US" altLang="en-US" sz="360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одержимое 8" descr="3q7rONFaAdQ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8546" y="3071810"/>
            <a:ext cx="4673603" cy="3505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Кирилл\Desktop\светик фото тел\_qulKJzwG7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857496"/>
            <a:ext cx="2834640" cy="377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9" descr="6iSIxcILgi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215074" y="714356"/>
            <a:ext cx="2115451" cy="282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500" y="357188"/>
            <a:ext cx="5643563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sng" dirty="0">
                <a:solidFill>
                  <a:srgbClr val="990099"/>
                </a:solidFill>
                <a:latin typeface="+mj-lt"/>
              </a:rPr>
              <a:t>Речевая игра «Фруктовый </a:t>
            </a:r>
            <a:r>
              <a:rPr lang="ru-RU" sz="2400" b="1" u="sng" dirty="0" err="1">
                <a:solidFill>
                  <a:srgbClr val="990099"/>
                </a:solidFill>
                <a:latin typeface="+mj-lt"/>
              </a:rPr>
              <a:t>микс</a:t>
            </a:r>
            <a:r>
              <a:rPr lang="ru-RU" sz="2400" b="1" u="sng" dirty="0">
                <a:solidFill>
                  <a:srgbClr val="990099"/>
                </a:solidFill>
                <a:latin typeface="+mj-lt"/>
              </a:rPr>
              <a:t>»</a:t>
            </a:r>
          </a:p>
          <a:p>
            <a:pPr>
              <a:defRPr/>
            </a:pPr>
            <a:r>
              <a:rPr lang="ru-RU" b="1" u="sng" dirty="0">
                <a:solidFill>
                  <a:srgbClr val="990099"/>
                </a:solidFill>
                <a:latin typeface="+mj-lt"/>
              </a:rPr>
              <a:t>Цели:</a:t>
            </a:r>
            <a:r>
              <a:rPr lang="ru-RU" sz="2400" b="1" u="sng" dirty="0">
                <a:solidFill>
                  <a:srgbClr val="990099"/>
                </a:solidFill>
                <a:latin typeface="+mj-lt"/>
              </a:rPr>
              <a:t> </a:t>
            </a:r>
            <a:r>
              <a:rPr lang="ru-RU" b="1" dirty="0">
                <a:solidFill>
                  <a:srgbClr val="990099"/>
                </a:solidFill>
                <a:latin typeface="+mj-lt"/>
              </a:rPr>
              <a:t>Развитие артикуляции, чувства ритма, внимания.</a:t>
            </a:r>
          </a:p>
          <a:p>
            <a:pPr>
              <a:defRPr/>
            </a:pPr>
            <a:r>
              <a:rPr lang="ru-RU" b="1" u="sng" dirty="0">
                <a:solidFill>
                  <a:srgbClr val="990099"/>
                </a:solidFill>
                <a:latin typeface="+mj-lt"/>
              </a:rPr>
              <a:t>Ход игры: </a:t>
            </a:r>
            <a:r>
              <a:rPr lang="ru-RU" b="1" dirty="0">
                <a:solidFill>
                  <a:srgbClr val="990099"/>
                </a:solidFill>
                <a:latin typeface="+mj-lt"/>
              </a:rPr>
              <a:t>дети с педагогом закрепляют ритмические цепочки, затем исполняют </a:t>
            </a:r>
            <a:r>
              <a:rPr lang="ru-RU" b="1" dirty="0" err="1">
                <a:solidFill>
                  <a:srgbClr val="990099"/>
                </a:solidFill>
                <a:latin typeface="+mj-lt"/>
              </a:rPr>
              <a:t>микс</a:t>
            </a:r>
            <a:r>
              <a:rPr lang="ru-RU" b="1" dirty="0">
                <a:solidFill>
                  <a:srgbClr val="990099"/>
                </a:solidFill>
                <a:latin typeface="+mj-lt"/>
              </a:rPr>
              <a:t> под музыку.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323850" y="333375"/>
            <a:ext cx="84963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200" b="1" u="sng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Коммуникативный танец «Бим – </a:t>
            </a:r>
            <a:r>
              <a:rPr lang="ru-RU" altLang="ru-RU" sz="3200" b="1" u="sng" dirty="0" err="1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Бам</a:t>
            </a:r>
            <a:r>
              <a:rPr lang="ru-RU" altLang="ru-RU" sz="3200" b="1" u="sng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– Бом»</a:t>
            </a:r>
            <a:endParaRPr lang="ru-RU" altLang="ru-RU" sz="3200" b="1" dirty="0">
              <a:solidFill>
                <a:srgbClr val="990099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Цели: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Развитие коммуникативных умений, организация элементарного музицирования с помощью «звучащих» жестов.</a:t>
            </a:r>
          </a:p>
          <a:p>
            <a:pPr algn="just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 часть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– идут (бегут, скачут боковым галопом) по кругу, на слова Бим-</a:t>
            </a:r>
            <a:r>
              <a:rPr lang="ru-RU" altLang="ru-RU" sz="2400" b="1" dirty="0" err="1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Бам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-Бом-исполняют ритмический рисунок звучащими жестами.</a:t>
            </a:r>
          </a:p>
          <a:p>
            <a:pPr algn="just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часть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– выполняют движения по тексту</a:t>
            </a:r>
            <a:r>
              <a:rPr lang="ru-RU" altLang="ru-RU" sz="2400" b="1" dirty="0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pic>
        <p:nvPicPr>
          <p:cNvPr id="31748" name="Рисунок 4"/>
          <p:cNvPicPr>
            <a:picLocks noChangeAspect="1"/>
          </p:cNvPicPr>
          <p:nvPr/>
        </p:nvPicPr>
        <p:blipFill>
          <a:blip r:embed="rId3"/>
          <a:srcRect l="14563" t="12462" r="12199"/>
          <a:stretch>
            <a:fillRect/>
          </a:stretch>
        </p:blipFill>
        <p:spPr bwMode="auto">
          <a:xfrm>
            <a:off x="2771775" y="4159250"/>
            <a:ext cx="3455988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3850" y="457200"/>
            <a:ext cx="8105775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200" b="1" u="sng" dirty="0">
                <a:solidFill>
                  <a:srgbClr val="990099"/>
                </a:solidFill>
                <a:latin typeface="Calibri" pitchFamily="34" charset="0"/>
                <a:cs typeface="Times New Roman" pitchFamily="18" charset="0"/>
              </a:rPr>
              <a:t>Ритмическая речевая игра со звучащими жестами «Путешествие на рынок»</a:t>
            </a:r>
          </a:p>
          <a:p>
            <a:endParaRPr lang="ru-RU" altLang="ru-RU" sz="3200" b="1" u="sng" dirty="0">
              <a:solidFill>
                <a:srgbClr val="990099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Цель:</a:t>
            </a:r>
            <a:r>
              <a:rPr lang="ru-RU" altLang="ru-RU" sz="2400" dirty="0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 Развитие </a:t>
            </a:r>
            <a:r>
              <a:rPr lang="ru-RU" altLang="ru-RU" sz="2400" dirty="0">
                <a:latin typeface="Calibri" pitchFamily="34" charset="0"/>
              </a:rPr>
              <a:t>координации речи с движением, чувства ритма, внимания, памяти, воображения, мимику.</a:t>
            </a:r>
            <a:endParaRPr lang="ru-RU" altLang="ru-RU" sz="2400" b="1" dirty="0">
              <a:solidFill>
                <a:srgbClr val="333333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Ход игры: </a:t>
            </a:r>
            <a:r>
              <a:rPr lang="ru-RU" altLang="ru-RU" sz="2400" dirty="0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Предварительно обговариваем с детьми, что продается на рынках. </a:t>
            </a:r>
          </a:p>
          <a:p>
            <a:r>
              <a:rPr lang="ru-RU" altLang="ru-RU" sz="2400" dirty="0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Прохлопываем различные комбинации. Далее соединяем все в хороводную, ритмическую игру.</a:t>
            </a:r>
            <a:endParaRPr lang="ru-RU" altLang="ru-RU" sz="2400" dirty="0">
              <a:latin typeface="Calibri" pitchFamily="34" charset="0"/>
            </a:endParaRPr>
          </a:p>
          <a:p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755650" y="179388"/>
            <a:ext cx="7561263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dirty="0">
                <a:solidFill>
                  <a:srgbClr val="333333"/>
                </a:solidFill>
                <a:cs typeface="Times New Roman" pitchFamily="18" charset="0"/>
              </a:rPr>
              <a:t>1.Рынок наш так хорош</a:t>
            </a:r>
            <a:r>
              <a:rPr lang="ru-RU" altLang="ru-RU" sz="2000" dirty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Идут по кругу</a:t>
            </a:r>
            <a:endParaRPr lang="ru-RU" altLang="ru-RU" dirty="0"/>
          </a:p>
          <a:p>
            <a:r>
              <a:rPr lang="ru-RU" altLang="ru-RU" sz="2400" dirty="0">
                <a:solidFill>
                  <a:srgbClr val="333333"/>
                </a:solidFill>
                <a:cs typeface="Times New Roman" pitchFamily="18" charset="0"/>
              </a:rPr>
              <a:t>Лучше рынка не найдешь</a:t>
            </a:r>
            <a:r>
              <a:rPr lang="ru-RU" altLang="ru-RU" dirty="0">
                <a:solidFill>
                  <a:srgbClr val="333333"/>
                </a:solidFill>
                <a:cs typeface="Times New Roman" pitchFamily="18" charset="0"/>
              </a:rPr>
              <a:t>.</a:t>
            </a:r>
            <a:endParaRPr lang="ru-RU" altLang="ru-RU" dirty="0"/>
          </a:p>
          <a:p>
            <a:r>
              <a:rPr lang="ru-RU" altLang="ru-RU" sz="2400" dirty="0">
                <a:solidFill>
                  <a:srgbClr val="333333"/>
                </a:solidFill>
                <a:cs typeface="Times New Roman" pitchFamily="18" charset="0"/>
              </a:rPr>
              <a:t>Киви – ананас</a:t>
            </a:r>
            <a:r>
              <a:rPr lang="ru-RU" altLang="ru-RU" sz="2000" dirty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Вед. показывает на ребенка (или по очереди), тот</a:t>
            </a:r>
            <a:endParaRPr lang="ru-RU" altLang="ru-RU" dirty="0"/>
          </a:p>
          <a:p>
            <a:r>
              <a:rPr lang="ru-RU" altLang="ru-RU" sz="2400" dirty="0">
                <a:solidFill>
                  <a:srgbClr val="333333"/>
                </a:solidFill>
                <a:cs typeface="Times New Roman" pitchFamily="18" charset="0"/>
              </a:rPr>
              <a:t>Пирожки, халва и квас</a:t>
            </a:r>
            <a:r>
              <a:rPr lang="ru-RU" altLang="ru-RU" sz="2000" i="1" dirty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прохлопывает свою комбинацию, дети повторяют</a:t>
            </a:r>
            <a:endParaRPr lang="ru-RU" altLang="ru-RU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2.Рынок наш так хорош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Идут по кругу</a:t>
            </a:r>
            <a:endParaRPr lang="ru-RU" altLang="ru-RU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Лучше рынка не найдёшь.</a:t>
            </a:r>
            <a:endParaRPr lang="ru-RU" altLang="ru-RU" sz="2400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Булка с маком, булка, сок.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 Вед. показывает на ребенка (или по очереди), </a:t>
            </a:r>
            <a:endParaRPr lang="ru-RU" altLang="ru-RU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Огурцы, картошка</a:t>
            </a:r>
            <a:r>
              <a:rPr lang="ru-RU" altLang="ru-RU" sz="2000" i="1" dirty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прохлопывает свою комбинацию, дети повторяют</a:t>
            </a:r>
            <a:endParaRPr lang="ru-RU" altLang="ru-RU" dirty="0"/>
          </a:p>
          <a:p>
            <a:r>
              <a:rPr lang="ru-RU" altLang="ru-RU" dirty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Рынок наш так хорош</a:t>
            </a:r>
            <a:r>
              <a:rPr lang="ru-RU" altLang="ru-RU" sz="2000" i="1" dirty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Идут по кругу</a:t>
            </a:r>
            <a:endParaRPr lang="ru-RU" altLang="ru-RU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Лучше рынка не найдёшь</a:t>
            </a:r>
            <a:r>
              <a:rPr lang="ru-RU" altLang="ru-RU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endParaRPr lang="ru-RU" altLang="ru-RU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Рыба, мясо, колбаса</a:t>
            </a:r>
            <a:r>
              <a:rPr lang="ru-RU" altLang="ru-RU" dirty="0">
                <a:solidFill>
                  <a:srgbClr val="000000"/>
                </a:solidFill>
                <a:cs typeface="Times New Roman" pitchFamily="18" charset="0"/>
              </a:rPr>
              <a:t>,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 Вед. показывает на ребенка (или по очереди), тот</a:t>
            </a:r>
            <a:endParaRPr lang="ru-RU" altLang="ru-RU" dirty="0"/>
          </a:p>
          <a:p>
            <a:r>
              <a:rPr lang="ru-RU" altLang="ru-RU" sz="2400" dirty="0">
                <a:solidFill>
                  <a:srgbClr val="000000"/>
                </a:solidFill>
                <a:cs typeface="Times New Roman" pitchFamily="18" charset="0"/>
              </a:rPr>
              <a:t>Продолжается игра</a:t>
            </a:r>
            <a:r>
              <a:rPr lang="ru-RU" altLang="ru-RU" sz="2000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ru-RU" altLang="ru-RU" sz="2000" i="1" dirty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cs typeface="Times New Roman" pitchFamily="18" charset="0"/>
              </a:rPr>
              <a:t>прохлопывает свою комбинацию, дети повторяют</a:t>
            </a:r>
            <a:endParaRPr lang="ru-RU" altLang="ru-RU" dirty="0"/>
          </a:p>
          <a:p>
            <a:r>
              <a:rPr lang="ru-RU" altLang="ru-RU" dirty="0">
                <a:solidFill>
                  <a:srgbClr val="333333"/>
                </a:solidFill>
                <a:cs typeface="Times New Roman" pitchFamily="18" charset="0"/>
              </a:rPr>
              <a:t>Вариант игры: можно импровизировать по словам, количеству участников.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684213" y="620713"/>
            <a:ext cx="7704137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altLang="ru-RU" sz="3600" u="sng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3600" b="1" u="sng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Ритмическая игра на шейкерах»</a:t>
            </a:r>
            <a:r>
              <a:rPr lang="ru-RU" altLang="ru-RU" i="1" dirty="0">
                <a:solidFill>
                  <a:srgbClr val="99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rgbClr val="99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Голландская мелодия Тумба </a:t>
            </a:r>
            <a:r>
              <a:rPr lang="ru-RU" altLang="ru-RU" b="1" dirty="0" err="1">
                <a:solidFill>
                  <a:srgbClr val="99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Хэй</a:t>
            </a:r>
            <a:endParaRPr lang="ru-RU" altLang="ru-RU" b="1" dirty="0">
              <a:solidFill>
                <a:srgbClr val="990099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altLang="ru-RU" sz="20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в</a:t>
            </a:r>
            <a:r>
              <a:rPr lang="ru-RU" altLang="ru-RU" sz="20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овлечение детей в творческий процесс, используя нетрадиционные музыкальные инструменты.</a:t>
            </a:r>
          </a:p>
          <a:p>
            <a:pPr algn="just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r>
              <a:rPr lang="ru-RU" altLang="ru-RU" sz="20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д</a:t>
            </a:r>
            <a:r>
              <a:rPr lang="ru-RU" altLang="ru-RU" sz="20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ети располагаются на ковре, образуя круг. Один орех в левой руке, 2-й – рядом на полу. Правой рукой показываем и произносим слова, сопровождая движениями по тексту. На 2 часть музыки, берем 2 орех и ритмично стучим ими. Первоначальное разучивание с текстом, впоследствии без проговаривания слов вслух, под музыкальный фрагмент</a:t>
            </a:r>
          </a:p>
        </p:txBody>
      </p:sp>
      <p:pic>
        <p:nvPicPr>
          <p:cNvPr id="2048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72000"/>
            <a:ext cx="4123070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04800" y="152401"/>
            <a:ext cx="845820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600" b="1" u="sng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«Едем на лошадке</a:t>
            </a:r>
          </a:p>
          <a:p>
            <a:pPr algn="just"/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 Развитие артикуляции, памяти, творчества..</a:t>
            </a:r>
            <a:endParaRPr lang="ru-RU" altLang="ru-RU" sz="20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altLang="ru-RU" sz="20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Ход игры : Педагог с детьми декламирует стихотворение озвучивая на инструментах</a:t>
            </a:r>
          </a:p>
          <a:p>
            <a:pPr algn="just"/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altLang="ru-RU" sz="20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-</a:t>
            </a:r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Едем </a:t>
            </a:r>
            <a:r>
              <a:rPr lang="ru-RU" altLang="ru-RU" sz="2400" dirty="0" err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едем</a:t>
            </a:r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на лошадке по лесной дорожке гладкой,</a:t>
            </a:r>
          </a:p>
          <a:p>
            <a:pPr algn="just"/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 Цок, цок, цок! (Колотушка)2р</a:t>
            </a:r>
          </a:p>
          <a:p>
            <a:pPr algn="just"/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-Санки скрипят (вертушка) -Бубенчики звенят (бубенцы)</a:t>
            </a:r>
          </a:p>
          <a:p>
            <a:pPr algn="just"/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-Вьюга свистит (свисток) -Дятел стучит (молоток)</a:t>
            </a:r>
          </a:p>
          <a:p>
            <a:pPr algn="just"/>
            <a:r>
              <a:rPr lang="ru-RU" sz="2400" dirty="0"/>
              <a:t>   -Белка на ветке орешки грызет ( орешки)</a:t>
            </a:r>
          </a:p>
          <a:p>
            <a:pPr algn="just"/>
            <a:r>
              <a:rPr lang="ru-RU" sz="2400" dirty="0"/>
              <a:t>   -Рыжая лисичка зайчишку стережет. (калька) </a:t>
            </a:r>
            <a:endParaRPr lang="ru-RU" alt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-</a:t>
            </a:r>
            <a:r>
              <a:rPr lang="ru-RU" sz="2400" dirty="0"/>
              <a:t>Холод, стужа (треугольник) </a:t>
            </a:r>
          </a:p>
          <a:p>
            <a:pPr algn="just"/>
            <a:r>
              <a:rPr lang="ru-RU" sz="2400" dirty="0"/>
              <a:t>   -Снег пушистый кружит, кружит…(вода с трубочкой)</a:t>
            </a:r>
          </a:p>
          <a:p>
            <a:pPr algn="just"/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-Ехали, ехали, наконец приехали (колотушка)</a:t>
            </a:r>
          </a:p>
          <a:p>
            <a:pPr algn="just"/>
            <a:r>
              <a:rPr lang="ru-RU" alt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-</a:t>
            </a:r>
            <a:r>
              <a:rPr lang="ru-RU" sz="2400" dirty="0"/>
              <a:t> С горки «Ух» – (металлофон) В ямку «Бух» – тарелки.</a:t>
            </a:r>
            <a:endParaRPr lang="ru-RU" alt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b="1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323850" y="549275"/>
            <a:ext cx="835183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b="1" u="sng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«Поймай ритм» </a:t>
            </a:r>
          </a:p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b="1" u="sng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Финская .н.м «Летка – Енька»</a:t>
            </a:r>
            <a:endParaRPr lang="ru-RU" altLang="ru-RU" sz="3600" b="1">
              <a:solidFill>
                <a:srgbClr val="990099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altLang="ru-RU" sz="2400" b="1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р</a:t>
            </a:r>
            <a:r>
              <a:rPr lang="ru-RU" altLang="ru-RU" sz="2400" b="1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азвитие чувства ритма, цветового восприятия у детей.</a:t>
            </a:r>
          </a:p>
          <a:p>
            <a:pPr algn="just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r>
              <a:rPr lang="ru-RU" altLang="ru-RU" sz="2400" b="1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р</a:t>
            </a:r>
            <a:r>
              <a:rPr lang="ru-RU" altLang="ru-RU" sz="2400" b="1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ебенок повторяет ритмический рисунок за взрослым под музыку, используя цветные ориентиры.</a:t>
            </a:r>
          </a:p>
        </p:txBody>
      </p:sp>
      <p:pic>
        <p:nvPicPr>
          <p:cNvPr id="23556" name="Рисунок 3"/>
          <p:cNvPicPr>
            <a:picLocks noChangeAspect="1"/>
          </p:cNvPicPr>
          <p:nvPr/>
        </p:nvPicPr>
        <p:blipFill>
          <a:blip r:embed="rId3"/>
          <a:srcRect l="18501" b="4556"/>
          <a:stretch>
            <a:fillRect/>
          </a:stretch>
        </p:blipFill>
        <p:spPr bwMode="auto">
          <a:xfrm>
            <a:off x="2855118" y="3884203"/>
            <a:ext cx="3463925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198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Рита\Pictures\8-page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Игра повтори ритм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52475" y="714357"/>
            <a:ext cx="7239050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Рита\Pictures\8-pag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900113" y="476250"/>
            <a:ext cx="74168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b="1" u="sng" dirty="0">
                <a:solidFill>
                  <a:srgbClr val="99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«Музыкальный диалог»</a:t>
            </a:r>
            <a:r>
              <a:rPr lang="ru-RU" altLang="ru-RU" sz="3600" b="1" u="sng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36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altLang="ru-RU" sz="2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творческих способностей, умения импровизировать на музыкальных инструментах.</a:t>
            </a:r>
          </a:p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д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ети исполняют спонтанно придуманную музыкальную фразу, передавая «диалог» двух людей</a:t>
            </a:r>
            <a:r>
              <a:rPr lang="ru-RU" altLang="ru-RU" sz="2400" b="1" dirty="0">
                <a:solidFill>
                  <a:srgbClr val="000099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 животных, игрушек..) </a:t>
            </a:r>
          </a:p>
        </p:txBody>
      </p:sp>
      <p:pic>
        <p:nvPicPr>
          <p:cNvPr id="2048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914775"/>
            <a:ext cx="3529012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8"/>
          <p:cNvPicPr>
            <a:picLocks noChangeAspect="1"/>
          </p:cNvPicPr>
          <p:nvPr/>
        </p:nvPicPr>
        <p:blipFill>
          <a:blip r:embed="rId4"/>
          <a:srcRect l="10838" t="20535" r="14279" b="-230"/>
          <a:stretch>
            <a:fillRect/>
          </a:stretch>
        </p:blipFill>
        <p:spPr bwMode="auto">
          <a:xfrm>
            <a:off x="4778375" y="3914775"/>
            <a:ext cx="33607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Рита\Pictures\8-page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111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муз диалог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642919"/>
            <a:ext cx="6953297" cy="521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469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435</Words>
  <Application>Microsoft Office PowerPoint</Application>
  <PresentationFormat>Экран (4:3)</PresentationFormat>
  <Paragraphs>58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 Ивахненко</dc:creator>
  <cp:lastModifiedBy>Кирилл Ивахненко</cp:lastModifiedBy>
  <cp:revision>32</cp:revision>
  <dcterms:created xsi:type="dcterms:W3CDTF">2021-11-22T18:58:17Z</dcterms:created>
  <dcterms:modified xsi:type="dcterms:W3CDTF">2021-12-05T18:26:02Z</dcterms:modified>
</cp:coreProperties>
</file>