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6" r:id="rId3"/>
    <p:sldId id="275" r:id="rId4"/>
    <p:sldId id="276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DE361-717A-4B28-BFFC-9DDD0A4FA8F6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4F58E-F0D2-47C7-9A18-9740A5D43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935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DE361-717A-4B28-BFFC-9DDD0A4FA8F6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4F58E-F0D2-47C7-9A18-9740A5D43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411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DE361-717A-4B28-BFFC-9DDD0A4FA8F6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4F58E-F0D2-47C7-9A18-9740A5D43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257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DE361-717A-4B28-BFFC-9DDD0A4FA8F6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4F58E-F0D2-47C7-9A18-9740A5D43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61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DE361-717A-4B28-BFFC-9DDD0A4FA8F6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4F58E-F0D2-47C7-9A18-9740A5D43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855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DE361-717A-4B28-BFFC-9DDD0A4FA8F6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4F58E-F0D2-47C7-9A18-9740A5D43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485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DE361-717A-4B28-BFFC-9DDD0A4FA8F6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4F58E-F0D2-47C7-9A18-9740A5D43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115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DE361-717A-4B28-BFFC-9DDD0A4FA8F6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4F58E-F0D2-47C7-9A18-9740A5D43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0060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DE361-717A-4B28-BFFC-9DDD0A4FA8F6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4F58E-F0D2-47C7-9A18-9740A5D43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462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DE361-717A-4B28-BFFC-9DDD0A4FA8F6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4F58E-F0D2-47C7-9A18-9740A5D43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071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DE361-717A-4B28-BFFC-9DDD0A4FA8F6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4F58E-F0D2-47C7-9A18-9740A5D43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794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4DE361-717A-4B28-BFFC-9DDD0A4FA8F6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4F58E-F0D2-47C7-9A18-9740A5D43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835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279" y="176266"/>
            <a:ext cx="11758412" cy="68515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6175" y="973827"/>
            <a:ext cx="1274974" cy="1749376"/>
          </a:xfrm>
          <a:prstGeom prst="rect">
            <a:avLst/>
          </a:prstGeom>
          <a:noFill/>
          <a:ln w="1905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5425" y="2274483"/>
            <a:ext cx="2698124" cy="22878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 rot="10800000" flipV="1">
            <a:off x="1438141" y="1431232"/>
            <a:ext cx="44475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n w="18415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Статья 6</a:t>
            </a:r>
          </a:p>
          <a:p>
            <a:pPr algn="ctr"/>
            <a:r>
              <a:rPr lang="ru-RU" b="1" dirty="0">
                <a:ln w="18415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Каждый ребенок имеет </a:t>
            </a:r>
          </a:p>
          <a:p>
            <a:pPr algn="ctr"/>
            <a:r>
              <a:rPr lang="ru-RU" b="1" dirty="0">
                <a:ln w="18415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неотъемлемое право на жизнь</a:t>
            </a:r>
          </a:p>
        </p:txBody>
      </p:sp>
      <p:sp>
        <p:nvSpPr>
          <p:cNvPr id="7" name="Прямоугольник 6"/>
          <p:cNvSpPr/>
          <p:nvPr/>
        </p:nvSpPr>
        <p:spPr>
          <a:xfrm rot="10800000" flipV="1">
            <a:off x="6915955" y="1351151"/>
            <a:ext cx="39795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Охотники спасли </a:t>
            </a:r>
            <a:r>
              <a:rPr lang="ru-RU" b="1" dirty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Красную Шапочку и тем самым </a:t>
            </a:r>
            <a:r>
              <a:rPr lang="ru-RU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защитили </a:t>
            </a:r>
            <a:r>
              <a:rPr lang="ru-RU" b="1" dirty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ее право на жизнь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438141" y="2748792"/>
            <a:ext cx="372628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>
                <a:ln w="18415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Статья 7</a:t>
            </a:r>
          </a:p>
          <a:p>
            <a:pPr algn="ctr"/>
            <a:r>
              <a:rPr lang="ru-RU" b="1" dirty="0">
                <a:ln w="18415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Ребенок с момента рождения имеет право на имя и на приобретение </a:t>
            </a:r>
            <a:endParaRPr lang="ru-RU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ECECEC"/>
              </a:clrFrom>
              <a:clrTo>
                <a:srgbClr val="ECECE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450"/>
          <a:stretch/>
        </p:blipFill>
        <p:spPr bwMode="auto">
          <a:xfrm>
            <a:off x="4809990" y="2834791"/>
            <a:ext cx="2468989" cy="26590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6437290" y="3244334"/>
            <a:ext cx="37627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Необычное имя Чебурашке придумал Крокодил Гена</a:t>
            </a:r>
          </a:p>
        </p:txBody>
      </p:sp>
      <p:sp>
        <p:nvSpPr>
          <p:cNvPr id="12" name="Прямоугольник 11"/>
          <p:cNvSpPr/>
          <p:nvPr/>
        </p:nvSpPr>
        <p:spPr>
          <a:xfrm rot="10800000" flipV="1">
            <a:off x="6437289" y="4550278"/>
            <a:ext cx="4316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spc="50" dirty="0">
                <a:ln w="13500">
                  <a:solidFill>
                    <a:schemeClr val="accent3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rgbClr val="00B05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ahnschrift Light SemiCondensed" panose="020B0502040204020203" pitchFamily="34" charset="0"/>
              </a:rPr>
              <a:t>Сказка Э.Н. Успенского «Крокодил Гена и его друзья»</a:t>
            </a:r>
          </a:p>
        </p:txBody>
      </p:sp>
      <p:sp>
        <p:nvSpPr>
          <p:cNvPr id="13" name="Прямоугольник 12"/>
          <p:cNvSpPr/>
          <p:nvPr/>
        </p:nvSpPr>
        <p:spPr>
          <a:xfrm rot="10800000" flipV="1">
            <a:off x="2923504" y="176266"/>
            <a:ext cx="60273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all" dirty="0">
                <a:ln w="19050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a_BodoniNova" pitchFamily="18" charset="-52"/>
              </a:rPr>
              <a:t>«Права детей в  сказках»</a:t>
            </a:r>
            <a:endParaRPr lang="ru-RU" b="1" cap="all" dirty="0">
              <a:ln w="19050" cmpd="sng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a_BodoniNova" pitchFamily="18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63304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156" y="0"/>
            <a:ext cx="11758412" cy="7173992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936" y="1122364"/>
            <a:ext cx="2710921" cy="2387600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 rot="10800000" flipV="1">
            <a:off x="3047999" y="608476"/>
            <a:ext cx="6096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>
                <a:ln w="18415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Статья 9</a:t>
            </a:r>
          </a:p>
          <a:p>
            <a:pPr algn="ctr"/>
            <a:r>
              <a:rPr lang="ru-RU" b="1" dirty="0">
                <a:ln w="18415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Ребенок не должен разлучаться со своими родителями вопреки их </a:t>
            </a:r>
            <a:r>
              <a:rPr lang="ru-RU" b="1" dirty="0" smtClean="0">
                <a:ln w="18415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желанию</a:t>
            </a:r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rot="10800000" flipV="1">
            <a:off x="4438502" y="1606447"/>
            <a:ext cx="51304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Жаба похитила </a:t>
            </a:r>
            <a:r>
              <a:rPr lang="ru-RU" b="1" dirty="0" err="1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Дюймовочку</a:t>
            </a:r>
            <a:r>
              <a:rPr lang="ru-RU" b="1" dirty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у ее </a:t>
            </a:r>
            <a:r>
              <a:rPr lang="ru-RU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матери, чтобы женить на ней своего  сына</a:t>
            </a:r>
          </a:p>
          <a:p>
            <a:r>
              <a:rPr lang="ru-RU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spc="50" dirty="0">
                <a:ln w="13500">
                  <a:solidFill>
                    <a:schemeClr val="accent3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rgbClr val="00B05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ahnschrift Light SemiCondensed" panose="020B0502040204020203" pitchFamily="34" charset="0"/>
              </a:rPr>
              <a:t>Сказка Г.Х. Андерсена «</a:t>
            </a:r>
            <a:r>
              <a:rPr lang="ru-RU" b="1" spc="50" dirty="0" err="1">
                <a:ln w="13500">
                  <a:solidFill>
                    <a:schemeClr val="accent3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rgbClr val="00B05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ahnschrift Light SemiCondensed" panose="020B0502040204020203" pitchFamily="34" charset="0"/>
              </a:rPr>
              <a:t>Дюймовочка</a:t>
            </a:r>
            <a:r>
              <a:rPr lang="ru-RU" b="1" spc="50" dirty="0">
                <a:ln w="13500">
                  <a:solidFill>
                    <a:schemeClr val="accent3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rgbClr val="00B05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ahnschrift Light SemiCondensed" panose="020B0502040204020203" pitchFamily="34" charset="0"/>
              </a:rPr>
              <a:t>»</a:t>
            </a:r>
          </a:p>
          <a:p>
            <a:endParaRPr lang="ru-RU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17"/>
          <a:stretch/>
        </p:blipFill>
        <p:spPr bwMode="auto">
          <a:xfrm>
            <a:off x="2019754" y="3509963"/>
            <a:ext cx="2418748" cy="24067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4234920" y="2943117"/>
            <a:ext cx="4909079" cy="962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>
                <a:ln w="18415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Статья 12 </a:t>
            </a:r>
          </a:p>
          <a:p>
            <a:pPr algn="ctr"/>
            <a:r>
              <a:rPr lang="ru-RU" b="1" dirty="0">
                <a:ln w="18415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Ребенок имеет право свободно выражать свои взгляды по всем вопросам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842455" y="4183809"/>
            <a:ext cx="486821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spc="50" dirty="0">
                <a:ln w="13500">
                  <a:solidFill>
                    <a:schemeClr val="accent3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rgbClr val="00B05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ahnschrift Light SemiCondensed" panose="020B0502040204020203" pitchFamily="34" charset="0"/>
              </a:rPr>
              <a:t>Сказка Г.Х. Андерсена «Новое платье короля</a:t>
            </a:r>
            <a:r>
              <a:rPr lang="ru-RU" b="1" spc="50" dirty="0" smtClean="0">
                <a:ln w="13500">
                  <a:solidFill>
                    <a:schemeClr val="accent3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rgbClr val="00B05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ahnschrift Light SemiCondensed" panose="020B0502040204020203" pitchFamily="34" charset="0"/>
              </a:rPr>
              <a:t>»</a:t>
            </a:r>
          </a:p>
          <a:p>
            <a:pPr algn="ctr"/>
            <a:r>
              <a:rPr lang="ru-RU" b="1" dirty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этой сказке маленький мальчик  не побоялся сказать о том, что король голый</a:t>
            </a:r>
          </a:p>
          <a:p>
            <a:pPr algn="ctr"/>
            <a:endParaRPr lang="ru-RU" b="1" spc="50" dirty="0">
              <a:ln w="13500">
                <a:solidFill>
                  <a:schemeClr val="accent3">
                    <a:lumMod val="75000"/>
                    <a:alpha val="6500"/>
                  </a:schemeClr>
                </a:solidFill>
                <a:prstDash val="solid"/>
              </a:ln>
              <a:solidFill>
                <a:srgbClr val="00B05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Bahnschrift Light Semi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068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794" y="15042"/>
            <a:ext cx="11758412" cy="717399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622738" y="553793"/>
            <a:ext cx="79977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>
                <a:ln w="18415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Статья 28 </a:t>
            </a:r>
          </a:p>
          <a:p>
            <a:pPr algn="ctr"/>
            <a:r>
              <a:rPr lang="ru-RU" sz="2000" b="1" dirty="0">
                <a:ln w="18415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 Ребенок имеет право на бесплатное и обязательное начальное </a:t>
            </a:r>
            <a:r>
              <a:rPr lang="ru-RU" sz="2000" b="1" dirty="0" smtClean="0">
                <a:ln w="18415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образование  </a:t>
            </a:r>
            <a:r>
              <a:rPr lang="ru-RU" sz="2000" b="1" spc="50" dirty="0" smtClean="0">
                <a:ln w="13500">
                  <a:solidFill>
                    <a:schemeClr val="accent3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rgbClr val="00B05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ahnschrift Light SemiCondensed" panose="020B0502040204020203" pitchFamily="34" charset="0"/>
              </a:rPr>
              <a:t>Сказка </a:t>
            </a:r>
            <a:r>
              <a:rPr lang="ru-RU" sz="2000" b="1" spc="50" dirty="0">
                <a:ln w="13500">
                  <a:solidFill>
                    <a:schemeClr val="accent3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rgbClr val="00B05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ahnschrift Light SemiCondensed" panose="020B0502040204020203" pitchFamily="34" charset="0"/>
              </a:rPr>
              <a:t>А. Н. Толстого «Золотой ключик, или Приключения Буратино»</a:t>
            </a:r>
          </a:p>
          <a:p>
            <a:pPr algn="ctr"/>
            <a:endParaRPr lang="ru-RU" sz="2000" b="1" dirty="0">
              <a:ln w="18415" cmpd="sng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2000" i="1" dirty="0" smtClean="0">
                <a:ln w="18415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Статья 31</a:t>
            </a:r>
          </a:p>
          <a:p>
            <a:pPr algn="ctr"/>
            <a:r>
              <a:rPr lang="ru-RU" b="1" dirty="0">
                <a:ln w="18415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Ребенок имеет право на отдых и досуг, право участвовать в играх и развлекательных мероприятиях, соответствующих его возрасту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BF7F4"/>
              </a:clrFrom>
              <a:clrTo>
                <a:srgbClr val="FBF7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90" r="44512"/>
          <a:stretch/>
        </p:blipFill>
        <p:spPr bwMode="auto">
          <a:xfrm>
            <a:off x="1238878" y="2975611"/>
            <a:ext cx="2115231" cy="25101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 rot="10800000" flipV="1">
            <a:off x="3644720" y="3721389"/>
            <a:ext cx="549927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spc="50" dirty="0">
                <a:ln w="13500">
                  <a:solidFill>
                    <a:schemeClr val="accent3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rgbClr val="00B05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ahnschrift Light SemiCondensed" panose="020B0502040204020203" pitchFamily="34" charset="0"/>
              </a:rPr>
              <a:t>Сказка В.П. Катаева </a:t>
            </a:r>
          </a:p>
          <a:p>
            <a:pPr algn="ctr"/>
            <a:r>
              <a:rPr lang="ru-RU" sz="2000" b="1" spc="50" dirty="0">
                <a:ln w="13500">
                  <a:solidFill>
                    <a:schemeClr val="accent3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rgbClr val="00B05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ahnschrift Light SemiCondensed" panose="020B0502040204020203" pitchFamily="34" charset="0"/>
              </a:rPr>
              <a:t>«Цветик-</a:t>
            </a:r>
            <a:r>
              <a:rPr lang="ru-RU" sz="2000" b="1" spc="50" dirty="0" err="1">
                <a:ln w="13500">
                  <a:solidFill>
                    <a:schemeClr val="accent3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rgbClr val="00B05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ahnschrift Light SemiCondensed" panose="020B0502040204020203" pitchFamily="34" charset="0"/>
              </a:rPr>
              <a:t>семицветик</a:t>
            </a:r>
            <a:r>
              <a:rPr lang="ru-RU" sz="2000" b="1" spc="50" dirty="0">
                <a:ln w="13500">
                  <a:solidFill>
                    <a:schemeClr val="accent3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rgbClr val="00B05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ahnschrift Light SemiCondensed" panose="020B0502040204020203" pitchFamily="34" charset="0"/>
              </a:rPr>
              <a:t>»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9589" y="3817097"/>
            <a:ext cx="1248195" cy="168371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672235" y="1831171"/>
            <a:ext cx="7347528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</a:t>
            </a:r>
          </a:p>
          <a:p>
            <a:pPr algn="ctr"/>
            <a:endParaRPr lang="ru-RU" sz="2400" b="1" dirty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2400" b="1" dirty="0" smtClean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b="1" dirty="0" smtClean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Женя </a:t>
            </a:r>
            <a:r>
              <a:rPr lang="ru-RU" b="1" dirty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помогла своему новому другу в полной мере воспользоваться своим </a:t>
            </a:r>
            <a:r>
              <a:rPr lang="ru-RU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право на игру с помощью цветика-</a:t>
            </a:r>
            <a:r>
              <a:rPr lang="ru-RU" b="1" dirty="0" err="1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семицветика</a:t>
            </a:r>
            <a:endParaRPr lang="ru-RU" b="1" dirty="0" smtClean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2400" b="1" dirty="0" smtClean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2000" b="1" dirty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878" y="1429555"/>
            <a:ext cx="1148235" cy="1327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37" t="3372" r="20189"/>
          <a:stretch/>
        </p:blipFill>
        <p:spPr bwMode="auto">
          <a:xfrm>
            <a:off x="8827396" y="1319212"/>
            <a:ext cx="891860" cy="1189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522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67" y="0"/>
            <a:ext cx="11758412" cy="717399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 rot="10800000" flipV="1">
            <a:off x="1524000" y="1030288"/>
            <a:ext cx="6628327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 smtClean="0">
                <a:ln w="18415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Статья 37</a:t>
            </a:r>
          </a:p>
          <a:p>
            <a:pPr algn="ctr"/>
            <a:r>
              <a:rPr lang="ru-RU" b="1" dirty="0">
                <a:ln w="18415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Ни один ребенок не может быть подвергнут пыткам или другим жестоким и унижающим достоинство  видам обращения или наказания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91"/>
          <a:stretch/>
        </p:blipFill>
        <p:spPr bwMode="auto">
          <a:xfrm>
            <a:off x="1732708" y="2279837"/>
            <a:ext cx="2527549" cy="3293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520484" y="3602038"/>
            <a:ext cx="46235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spc="50" dirty="0">
                <a:ln w="13500">
                  <a:solidFill>
                    <a:schemeClr val="accent3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rgbClr val="00B05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ahnschrift Light SemiCondensed" panose="020B0502040204020203" pitchFamily="34" charset="0"/>
              </a:rPr>
              <a:t>«Сказка о мертвой царевне и семи богатырях»  А.С. Пушкина</a:t>
            </a:r>
          </a:p>
        </p:txBody>
      </p:sp>
    </p:spTree>
    <p:extLst>
      <p:ext uri="{BB962C8B-B14F-4D97-AF65-F5344CB8AC3E}">
        <p14:creationId xmlns:p14="http://schemas.microsoft.com/office/powerpoint/2010/main" val="305899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228</Words>
  <Application>Microsoft Office PowerPoint</Application>
  <PresentationFormat>Широкоэкранный</PresentationFormat>
  <Paragraphs>32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a_BodoniNova</vt:lpstr>
      <vt:lpstr>Arial</vt:lpstr>
      <vt:lpstr>Bahnschrift Light SemiCondensed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Эржена Галсанова</dc:creator>
  <cp:lastModifiedBy>Эржена Галсанова</cp:lastModifiedBy>
  <cp:revision>15</cp:revision>
  <dcterms:created xsi:type="dcterms:W3CDTF">2022-11-21T13:12:00Z</dcterms:created>
  <dcterms:modified xsi:type="dcterms:W3CDTF">2022-11-21T14:42:51Z</dcterms:modified>
</cp:coreProperties>
</file>