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23" r:id="rId1"/>
  </p:sldMasterIdLst>
  <p:sldIdLst>
    <p:sldId id="256" r:id="rId2"/>
    <p:sldId id="257" r:id="rId3"/>
    <p:sldId id="258" r:id="rId4"/>
    <p:sldId id="259" r:id="rId5"/>
    <p:sldId id="260" r:id="rId6"/>
    <p:sldId id="266" r:id="rId7"/>
    <p:sldId id="261" r:id="rId8"/>
    <p:sldId id="262" r:id="rId9"/>
    <p:sldId id="263" r:id="rId10"/>
    <p:sldId id="264" r:id="rId11"/>
    <p:sldId id="267" r:id="rId12"/>
    <p:sldId id="268" r:id="rId13"/>
    <p:sldId id="265" r:id="rId14"/>
    <p:sldId id="269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0"/>
    <p:restoredTop sz="94643"/>
  </p:normalViewPr>
  <p:slideViewPr>
    <p:cSldViewPr snapToGrid="0" snapToObjects="1">
      <p:cViewPr varScale="1">
        <p:scale>
          <a:sx n="114" d="100"/>
          <a:sy n="114" d="100"/>
        </p:scale>
        <p:origin x="192" y="14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F9DC0-A592-9942-9AC1-0B74DF2FDD4C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48E95-6CC5-CF46-897C-481C8232A1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13070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F9DC0-A592-9942-9AC1-0B74DF2FDD4C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48E95-6CC5-CF46-897C-481C8232A1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7557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F9DC0-A592-9942-9AC1-0B74DF2FDD4C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48E95-6CC5-CF46-897C-481C8232A14A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89425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F9DC0-A592-9942-9AC1-0B74DF2FDD4C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48E95-6CC5-CF46-897C-481C8232A1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96232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F9DC0-A592-9942-9AC1-0B74DF2FDD4C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48E95-6CC5-CF46-897C-481C8232A14A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886754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F9DC0-A592-9942-9AC1-0B74DF2FDD4C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48E95-6CC5-CF46-897C-481C8232A1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87544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F9DC0-A592-9942-9AC1-0B74DF2FDD4C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48E95-6CC5-CF46-897C-481C8232A1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05111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F9DC0-A592-9942-9AC1-0B74DF2FDD4C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48E95-6CC5-CF46-897C-481C8232A1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34921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F9DC0-A592-9942-9AC1-0B74DF2FDD4C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48E95-6CC5-CF46-897C-481C8232A1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0201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F9DC0-A592-9942-9AC1-0B74DF2FDD4C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48E95-6CC5-CF46-897C-481C8232A1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71627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F9DC0-A592-9942-9AC1-0B74DF2FDD4C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48E95-6CC5-CF46-897C-481C8232A1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576173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F9DC0-A592-9942-9AC1-0B74DF2FDD4C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48E95-6CC5-CF46-897C-481C8232A1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552156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F9DC0-A592-9942-9AC1-0B74DF2FDD4C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48E95-6CC5-CF46-897C-481C8232A1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00799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F9DC0-A592-9942-9AC1-0B74DF2FDD4C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48E95-6CC5-CF46-897C-481C8232A1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82729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F9DC0-A592-9942-9AC1-0B74DF2FDD4C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48E95-6CC5-CF46-897C-481C8232A1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162128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F9DC0-A592-9942-9AC1-0B74DF2FDD4C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48E95-6CC5-CF46-897C-481C8232A1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3481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FF9DC0-A592-9942-9AC1-0B74DF2FDD4C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A748E95-6CC5-CF46-897C-481C8232A1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0312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4" r:id="rId1"/>
    <p:sldLayoutId id="2147483825" r:id="rId2"/>
    <p:sldLayoutId id="2147483826" r:id="rId3"/>
    <p:sldLayoutId id="2147483827" r:id="rId4"/>
    <p:sldLayoutId id="2147483828" r:id="rId5"/>
    <p:sldLayoutId id="2147483829" r:id="rId6"/>
    <p:sldLayoutId id="2147483830" r:id="rId7"/>
    <p:sldLayoutId id="2147483831" r:id="rId8"/>
    <p:sldLayoutId id="2147483832" r:id="rId9"/>
    <p:sldLayoutId id="2147483833" r:id="rId10"/>
    <p:sldLayoutId id="2147483834" r:id="rId11"/>
    <p:sldLayoutId id="2147483835" r:id="rId12"/>
    <p:sldLayoutId id="2147483836" r:id="rId13"/>
    <p:sldLayoutId id="2147483837" r:id="rId14"/>
    <p:sldLayoutId id="2147483838" r:id="rId15"/>
    <p:sldLayoutId id="214748383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87929D7-2585-3E4D-89B0-E7AC4069EB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52476" y="3332581"/>
            <a:ext cx="7766936" cy="1646302"/>
          </a:xfrm>
        </p:spPr>
        <p:txBody>
          <a:bodyPr/>
          <a:lstStyle/>
          <a:p>
            <a:pPr algn="ctr"/>
            <a:r>
              <a:rPr lang="ru-RU" dirty="0"/>
              <a:t>«Начало учебного года — начало нового этапа в жизни детей»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05EB2A6-EC6E-8E44-9A2B-6E413B3C8B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52476" y="529711"/>
            <a:ext cx="7766936" cy="1096899"/>
          </a:xfrm>
        </p:spPr>
        <p:txBody>
          <a:bodyPr/>
          <a:lstStyle/>
          <a:p>
            <a:pPr algn="ctr"/>
            <a:r>
              <a:rPr lang="ru-RU" sz="3200" dirty="0">
                <a:solidFill>
                  <a:schemeClr val="tx1"/>
                </a:solidFill>
              </a:rPr>
              <a:t>ФГБДОУ «Детский̆ сад «Сочи»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45455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1B2267-DE12-2A4C-B762-0945F31F1A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/>
              <a:t>ПЛАН МЕРОПРИЯТИЙ НА НОВЫЙ УЧЕБНЫЙ ГОД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96D724E-5050-A140-B3B7-0BAA09DF0A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160589"/>
            <a:ext cx="8801384" cy="4103733"/>
          </a:xfrm>
        </p:spPr>
        <p:txBody>
          <a:bodyPr/>
          <a:lstStyle/>
          <a:p>
            <a:r>
              <a:rPr lang="ru-RU"/>
              <a:t>ВЫСТАВКИ ПОДЕЛОК </a:t>
            </a:r>
          </a:p>
          <a:p>
            <a:r>
              <a:rPr lang="ru-RU"/>
              <a:t>УЧАСТИЕ В ПРОЕКТАХ</a:t>
            </a:r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6A8A939-6F48-144A-B110-015560F3DBF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0292" y="1707306"/>
            <a:ext cx="4068044" cy="3051033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60D763C-AE17-B349-9AA1-B0A50755E59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1868" y="3232822"/>
            <a:ext cx="2332172" cy="349722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7A0837A-50ED-E745-8AF2-84868923D9B8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7243" y="2603377"/>
            <a:ext cx="2441354" cy="3660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60555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891E55E2-7504-BF46-966C-C20E9DB8F62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264" y="645686"/>
            <a:ext cx="2770273" cy="4158326"/>
          </a:xfr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61990269-2114-CC4B-8B97-E2CCB117564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38879" y="645686"/>
            <a:ext cx="4250478" cy="2834493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2C8A404E-6EE5-CB4F-94C8-DC6AA2F3B9AB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2091" y="3643952"/>
            <a:ext cx="1931038" cy="2895697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08E49F77-E3A4-7D47-BDE2-99F8F826F763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18627" y="645686"/>
            <a:ext cx="2773040" cy="4158326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2A6C50B0-7E31-B549-BFDD-0924D428DC86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65919" y="3643952"/>
            <a:ext cx="1931038" cy="2895697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21AC7FAA-5368-3447-83CB-7105D0BB6157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4384" y="5036024"/>
            <a:ext cx="2732153" cy="1821976"/>
          </a:xfrm>
          <a:prstGeom prst="rect">
            <a:avLst/>
          </a:prstGeom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4C11BD9B-3A16-9E41-BAF4-A193931402ED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18627" y="4962299"/>
            <a:ext cx="2842708" cy="1895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71537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29F0F12-FF49-9A4A-8A7C-4D8D62C755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Выборы </a:t>
            </a:r>
            <a:r>
              <a:rPr lang="ru-RU" b="1" dirty="0"/>
              <a:t>нового состава родительского комитета</a:t>
            </a:r>
            <a:r>
              <a:rPr lang="ru-RU" dirty="0"/>
              <a:t>.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6C915A6D-D805-764B-8148-D92EC1982E2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70477" y="2107406"/>
            <a:ext cx="5720383" cy="4341362"/>
          </a:xfrm>
        </p:spPr>
      </p:pic>
    </p:spTree>
    <p:extLst>
      <p:ext uri="{BB962C8B-B14F-4D97-AF65-F5344CB8AC3E}">
        <p14:creationId xmlns:p14="http://schemas.microsoft.com/office/powerpoint/2010/main" val="42348812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84FF68A-00E1-7B49-BEE1-483A28D709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0038" y="432179"/>
            <a:ext cx="8596668" cy="13208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Задача детского сада – развивать</a:t>
            </a:r>
            <a:br>
              <a:rPr lang="ru-RU" b="1" dirty="0"/>
            </a:br>
            <a:r>
              <a:rPr lang="ru-RU" b="1" dirty="0"/>
              <a:t>желание ребенка учиться, познавать</a:t>
            </a:r>
            <a:br>
              <a:rPr lang="ru-RU" b="1" dirty="0"/>
            </a:br>
            <a:r>
              <a:rPr lang="ru-RU" b="1" dirty="0"/>
              <a:t>новое.</a:t>
            </a:r>
            <a:br>
              <a:rPr lang="ru-RU" b="1" dirty="0"/>
            </a:br>
            <a:endParaRPr lang="ru-RU" b="1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D15660E7-BE24-7440-AABA-7A2F4F6AA7F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0038" y="2497873"/>
            <a:ext cx="4680245" cy="3803459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E99652B-DDF2-574D-AF82-CB1BFD72BAF1}"/>
              </a:ext>
            </a:extLst>
          </p:cNvPr>
          <p:cNvSpPr txBox="1"/>
          <p:nvPr/>
        </p:nvSpPr>
        <p:spPr>
          <a:xfrm>
            <a:off x="6701398" y="5378002"/>
            <a:ext cx="50906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br>
              <a:rPr lang="ru-RU" b="1" dirty="0"/>
            </a:br>
            <a:r>
              <a:rPr lang="ru-RU" b="1" dirty="0"/>
              <a:t>Воспитатель – не учитель, все знания</a:t>
            </a:r>
            <a:br>
              <a:rPr lang="ru-RU" b="1" dirty="0"/>
            </a:br>
            <a:r>
              <a:rPr lang="ru-RU" b="1" dirty="0"/>
              <a:t>ребенок приобретает играя.</a:t>
            </a:r>
            <a:endParaRPr lang="ru-RU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8FCBEC8-FC37-BA4E-8C9B-5F98884ABD93}"/>
              </a:ext>
            </a:extLst>
          </p:cNvPr>
          <p:cNvSpPr txBox="1"/>
          <p:nvPr/>
        </p:nvSpPr>
        <p:spPr>
          <a:xfrm>
            <a:off x="7179417" y="2965805"/>
            <a:ext cx="4612596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/>
              <a:t>Ребенок – это</a:t>
            </a:r>
          </a:p>
          <a:p>
            <a:r>
              <a:rPr lang="ru-RU" b="1" i="1" dirty="0"/>
              <a:t>10% - окружающая среда;</a:t>
            </a:r>
            <a:endParaRPr lang="ru-RU" dirty="0"/>
          </a:p>
          <a:p>
            <a:pPr lvl="0"/>
            <a:r>
              <a:rPr lang="ru-RU" sz="2400" b="1" i="1" dirty="0"/>
              <a:t>13% -влияние учителей и воспитателей;</a:t>
            </a:r>
            <a:endParaRPr lang="ru-RU" sz="2400" b="1" dirty="0"/>
          </a:p>
          <a:p>
            <a:pPr lvl="0"/>
            <a:r>
              <a:rPr lang="ru-RU" sz="2800" b="1" i="1" dirty="0"/>
              <a:t>77% - РОДИТЕЛИ.</a:t>
            </a:r>
            <a:endParaRPr lang="ru-RU" sz="2800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207357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71EFC69-AB22-7E4B-A06E-53C9054329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Благодарим за внимание!</a:t>
            </a:r>
          </a:p>
        </p:txBody>
      </p:sp>
      <p:pic>
        <p:nvPicPr>
          <p:cNvPr id="13" name="Объект 12">
            <a:extLst>
              <a:ext uri="{FF2B5EF4-FFF2-40B4-BE49-F238E27FC236}">
                <a16:creationId xmlns:a16="http://schemas.microsoft.com/office/drawing/2014/main" id="{87A8CCFD-9EF1-4C4C-BA4C-9F6ECA1FD04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4295" y="1515660"/>
            <a:ext cx="7642746" cy="5096677"/>
          </a:xfrm>
        </p:spPr>
      </p:pic>
    </p:spTree>
    <p:extLst>
      <p:ext uri="{BB962C8B-B14F-4D97-AF65-F5344CB8AC3E}">
        <p14:creationId xmlns:p14="http://schemas.microsoft.com/office/powerpoint/2010/main" val="22501013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E4B5A6C-3AA3-2744-A788-70D485B50C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 нами работают: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3A196A5-A518-DD4D-AC4E-D791AF18BD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2137" y="2160589"/>
            <a:ext cx="11559654" cy="4062789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chemeClr val="tx1"/>
                </a:solidFill>
              </a:rPr>
              <a:t>Заведующий – </a:t>
            </a:r>
            <a:r>
              <a:rPr lang="ru-RU" sz="2400" b="1" dirty="0">
                <a:solidFill>
                  <a:schemeClr val="tx1"/>
                </a:solidFill>
              </a:rPr>
              <a:t>Блохина Людмила Дмитриевна</a:t>
            </a:r>
          </a:p>
          <a:p>
            <a:r>
              <a:rPr lang="ru-RU" sz="2000" dirty="0">
                <a:solidFill>
                  <a:schemeClr val="tx1"/>
                </a:solidFill>
              </a:rPr>
              <a:t>Зам. по воспитательной- образовательной работе</a:t>
            </a:r>
            <a:r>
              <a:rPr lang="ru-RU" sz="2400" dirty="0">
                <a:solidFill>
                  <a:schemeClr val="tx1"/>
                </a:solidFill>
              </a:rPr>
              <a:t>- </a:t>
            </a:r>
            <a:r>
              <a:rPr lang="ru-RU" sz="2400" b="1" dirty="0">
                <a:solidFill>
                  <a:schemeClr val="tx1"/>
                </a:solidFill>
              </a:rPr>
              <a:t>Федорова Елена Борисовна</a:t>
            </a:r>
          </a:p>
          <a:p>
            <a:r>
              <a:rPr lang="ru-RU" sz="2000" dirty="0">
                <a:solidFill>
                  <a:schemeClr val="tx1"/>
                </a:solidFill>
              </a:rPr>
              <a:t>Инструктор по физической̆ культуре- </a:t>
            </a:r>
            <a:r>
              <a:rPr lang="ru-RU" sz="2400" b="1" dirty="0">
                <a:solidFill>
                  <a:schemeClr val="tx1"/>
                </a:solidFill>
              </a:rPr>
              <a:t>Бочкарева Лариса Руслановна </a:t>
            </a:r>
          </a:p>
          <a:p>
            <a:r>
              <a:rPr lang="ru-RU" sz="2000" dirty="0">
                <a:solidFill>
                  <a:schemeClr val="tx1"/>
                </a:solidFill>
              </a:rPr>
              <a:t>Музыкальный̆ руководитель- </a:t>
            </a:r>
            <a:r>
              <a:rPr lang="ru-RU" sz="2400" b="1" dirty="0">
                <a:solidFill>
                  <a:schemeClr val="tx1"/>
                </a:solidFill>
              </a:rPr>
              <a:t>Погорелова Жанна Аркадьевна </a:t>
            </a:r>
          </a:p>
          <a:p>
            <a:r>
              <a:rPr lang="ru-RU" sz="2000" dirty="0">
                <a:solidFill>
                  <a:schemeClr val="tx1"/>
                </a:solidFill>
              </a:rPr>
              <a:t>Учитель- логопед- </a:t>
            </a:r>
            <a:r>
              <a:rPr lang="ru-RU" sz="2400" b="1" dirty="0">
                <a:solidFill>
                  <a:schemeClr val="tx1"/>
                </a:solidFill>
              </a:rPr>
              <a:t>Федосеева Ольга Павловна </a:t>
            </a:r>
          </a:p>
          <a:p>
            <a:r>
              <a:rPr lang="ru-RU" sz="2000" dirty="0">
                <a:solidFill>
                  <a:schemeClr val="tx1"/>
                </a:solidFill>
              </a:rPr>
              <a:t>Педагог- психолог- </a:t>
            </a:r>
            <a:r>
              <a:rPr lang="ru-RU" sz="2400" b="1" dirty="0">
                <a:solidFill>
                  <a:schemeClr val="tx1"/>
                </a:solidFill>
              </a:rPr>
              <a:t>Умнова Ольга Александровна </a:t>
            </a:r>
          </a:p>
          <a:p>
            <a:endParaRPr lang="ru-RU" b="1" dirty="0"/>
          </a:p>
          <a:p>
            <a:endParaRPr lang="ru-RU" dirty="0">
              <a:solidFill>
                <a:schemeClr val="tx1"/>
              </a:solidFill>
            </a:endParaRPr>
          </a:p>
          <a:p>
            <a:endParaRPr lang="ru-RU" b="1" dirty="0">
              <a:solidFill>
                <a:schemeClr val="tx1"/>
              </a:solidFill>
            </a:endParaRPr>
          </a:p>
          <a:p>
            <a:endParaRPr lang="ru-RU" dirty="0"/>
          </a:p>
          <a:p>
            <a:endParaRPr lang="ru-RU" b="1" dirty="0"/>
          </a:p>
          <a:p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96068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F94F4BC-D51C-804C-A14E-AC513B7FAB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/>
              <a:t>Дети- цветы жизни!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7188AAEA-D431-3740-8AC2-85C50F6B134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7334" y="2047164"/>
            <a:ext cx="7785169" cy="4810836"/>
          </a:xfrm>
        </p:spPr>
      </p:pic>
    </p:spTree>
    <p:extLst>
      <p:ext uri="{BB962C8B-B14F-4D97-AF65-F5344CB8AC3E}">
        <p14:creationId xmlns:p14="http://schemas.microsoft.com/office/powerpoint/2010/main" val="37847396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D176292-DBEC-5340-AEFE-B66F485051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Возрастные нормы поведения 4 лет: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E2D1D63-1D0B-3A4C-8FDD-B47B0C0539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3" y="1501255"/>
            <a:ext cx="10240876" cy="5104262"/>
          </a:xfrm>
        </p:spPr>
        <p:txBody>
          <a:bodyPr>
            <a:normAutofit/>
          </a:bodyPr>
          <a:lstStyle/>
          <a:p>
            <a:pPr algn="just"/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своих занятиях предпочитает сверстников взрослым</a:t>
            </a:r>
            <a:endParaRPr lang="ru-RU" sz="2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коллективные игры предпочитаются всем другим занятиям</a:t>
            </a:r>
            <a:endParaRPr lang="ru-RU" sz="2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нуждается во внимании сверстников и в признании ими своих успехов</a:t>
            </a:r>
            <a:endParaRPr lang="ru-RU" sz="2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инициативен, любознателен, с удовольствием и безболезненно участвует в поиске - -- выхода из затруднительных положений.</a:t>
            </a:r>
            <a:endParaRPr lang="ru-RU" sz="2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тяжело и неадекватно переносит отверженность сверстниками</a:t>
            </a:r>
            <a:endParaRPr lang="ru-RU" sz="2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может проявлять заботу о младшем или животном</a:t>
            </a:r>
            <a:endParaRPr lang="ru-RU" sz="2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может соблюдать правила очередности</a:t>
            </a:r>
            <a:endParaRPr lang="ru-RU" sz="2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может проявлять сострадание и заботу о близких</a:t>
            </a:r>
            <a:endParaRPr lang="ru-RU" sz="2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4461068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B7CF2ED-5F02-1C45-947C-5B34398187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Возрастные нормы поведения </a:t>
            </a:r>
            <a:r>
              <a:rPr lang="ru-RU" i="1" dirty="0"/>
              <a:t>5 лет</a:t>
            </a:r>
            <a:r>
              <a:rPr lang="ru-RU" dirty="0"/>
              <a:t>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2A685F0-5D7A-7342-B39E-8B2B907C81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7546" y="1419367"/>
            <a:ext cx="8946456" cy="4621995"/>
          </a:xfrm>
        </p:spPr>
        <p:txBody>
          <a:bodyPr>
            <a:normAutofit fontScale="92500"/>
          </a:bodyPr>
          <a:lstStyle/>
          <a:p>
            <a:r>
              <a:rPr lang="ru-RU" sz="2400" b="1" dirty="0">
                <a:solidFill>
                  <a:schemeClr val="tx1"/>
                </a:solidFill>
              </a:rPr>
              <a:t>- соблюдает распорядок дня и с удовольствием его выполняет</a:t>
            </a:r>
          </a:p>
          <a:p>
            <a:r>
              <a:rPr lang="ru-RU" sz="2400" b="1" dirty="0">
                <a:solidFill>
                  <a:schemeClr val="tx1"/>
                </a:solidFill>
              </a:rPr>
              <a:t>- разоблачает любое отступление от принятого распорядка в поведении взрослых, но с - удовольствием выслушивает объяснения и допускает внесение изменений, если его - - привлекают к обсуждению</a:t>
            </a:r>
          </a:p>
          <a:p>
            <a:r>
              <a:rPr lang="ru-RU" sz="2400" b="1" dirty="0">
                <a:solidFill>
                  <a:schemeClr val="tx1"/>
                </a:solidFill>
              </a:rPr>
              <a:t>- с удовольствием ябедничает</a:t>
            </a:r>
          </a:p>
          <a:p>
            <a:r>
              <a:rPr lang="ru-RU" sz="2400" b="1" dirty="0">
                <a:solidFill>
                  <a:schemeClr val="tx1"/>
                </a:solidFill>
              </a:rPr>
              <a:t>- интересуется оценкой своего труда со стороны сверстников и взрослых</a:t>
            </a:r>
          </a:p>
          <a:p>
            <a:r>
              <a:rPr lang="ru-RU" sz="2400" b="1" dirty="0">
                <a:solidFill>
                  <a:schemeClr val="tx1"/>
                </a:solidFill>
              </a:rPr>
              <a:t>- удерживает принятую на себя роль до окончания игры</a:t>
            </a:r>
          </a:p>
          <a:p>
            <a:r>
              <a:rPr lang="ru-RU" sz="2400" b="1" dirty="0">
                <a:solidFill>
                  <a:schemeClr val="tx1"/>
                </a:solidFill>
              </a:rPr>
              <a:t>- проявляет сострадания и заботу о близких.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72835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87C86B7-8F15-CC48-B355-F6D97871E8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Вам как его родителям важно: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D6CCF53-02D1-304D-BBDF-CEEA5ECA3E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3" y="1501254"/>
            <a:ext cx="10213579" cy="47903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/>
          </a:p>
          <a:p>
            <a:r>
              <a:rPr lang="ru-RU" b="1" dirty="0"/>
              <a:t>Говорить ребенку о своих чувствах, чтобы он лучше понимал, какую реакцию в другом человеке рождают те или иные его поступки</a:t>
            </a:r>
          </a:p>
          <a:p>
            <a:endParaRPr lang="ru-RU" b="1" dirty="0"/>
          </a:p>
          <a:p>
            <a:r>
              <a:rPr lang="ru-RU" b="1" dirty="0"/>
              <a:t>Предоставлять ребенку возможности для проявления его творчества и самовыражения.</a:t>
            </a:r>
          </a:p>
          <a:p>
            <a:endParaRPr lang="ru-RU" b="1" dirty="0"/>
          </a:p>
          <a:p>
            <a:r>
              <a:rPr lang="ru-RU" b="1" dirty="0"/>
              <a:t>Интересоваться любым творческим продуктом, предлагая самому ребенку оценить свое творчество.</a:t>
            </a:r>
          </a:p>
        </p:txBody>
      </p:sp>
    </p:spTree>
    <p:extLst>
      <p:ext uri="{BB962C8B-B14F-4D97-AF65-F5344CB8AC3E}">
        <p14:creationId xmlns:p14="http://schemas.microsoft.com/office/powerpoint/2010/main" val="9467394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843487-9BB1-0043-80DE-CF6A8EEC79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3" y="609600"/>
            <a:ext cx="9340123" cy="166957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ОТ РОЖДЕНИЯ ДО ШКОЛЫ. Инновационная программа дошкольного образования. ФГОС</a:t>
            </a:r>
            <a:br>
              <a:rPr lang="ru-RU" b="1" dirty="0"/>
            </a:br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7CD7258C-136D-894A-A9A9-F7ABCD17559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930400"/>
            <a:ext cx="4593799" cy="4593799"/>
          </a:xfr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8611AF73-3E15-7146-9745-24A0BDB89FA7}"/>
              </a:ext>
            </a:extLst>
          </p:cNvPr>
          <p:cNvSpPr/>
          <p:nvPr/>
        </p:nvSpPr>
        <p:spPr>
          <a:xfrm>
            <a:off x="3981436" y="3379926"/>
            <a:ext cx="603602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0" u="none" strike="noStrike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Главная идея</a:t>
            </a:r>
            <a:r>
              <a:rPr lang="ru-RU" b="0" i="0" u="none" strike="noStrike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 издания - это оптимальное сочетание классического </a:t>
            </a:r>
            <a:r>
              <a:rPr lang="ru-RU" b="1" i="0" u="none" strike="noStrike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дошкольного образования</a:t>
            </a:r>
            <a:r>
              <a:rPr lang="ru-RU" b="0" i="0" u="none" strike="noStrike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 и современных образовательных технологий. Главное нововведение издания - это нацеленность на создание пространства детской реализации - поддержку творчества, инициативы, развитие личности ребенка, создание условий для самореализации.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11182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AB0C67-0028-BB42-ABA5-411D249960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599"/>
            <a:ext cx="9381066" cy="1550989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Содержание программы предусматривает    работу с воспитанниками по реализации пяти образовательных областей: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35CE767-50CE-6F44-AE95-952090BA0C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3560" y="2679205"/>
            <a:ext cx="9285531" cy="3612414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chemeClr val="tx1"/>
                </a:solidFill>
              </a:rPr>
              <a:t>«Познавательное развитие», входит (математика, мир природы и человека)</a:t>
            </a:r>
          </a:p>
          <a:p>
            <a:r>
              <a:rPr lang="ru-RU" sz="2000" dirty="0">
                <a:solidFill>
                  <a:schemeClr val="tx1"/>
                </a:solidFill>
              </a:rPr>
              <a:t>«Речевое развитие» (развитие речи и художественная литература )</a:t>
            </a:r>
          </a:p>
          <a:p>
            <a:r>
              <a:rPr lang="ru-RU" sz="2000" dirty="0">
                <a:solidFill>
                  <a:schemeClr val="tx1"/>
                </a:solidFill>
              </a:rPr>
              <a:t>«Художественно-эстетическое» (рисование, конструирование, музыка)</a:t>
            </a:r>
          </a:p>
          <a:p>
            <a:r>
              <a:rPr lang="ru-RU" sz="2000" dirty="0">
                <a:solidFill>
                  <a:schemeClr val="tx1"/>
                </a:solidFill>
              </a:rPr>
              <a:t>«Физическое развитие» (охрана здоровья, физическое развитие)</a:t>
            </a:r>
          </a:p>
          <a:p>
            <a:r>
              <a:rPr lang="ru-RU" sz="2000" dirty="0">
                <a:solidFill>
                  <a:schemeClr val="tx1"/>
                </a:solidFill>
              </a:rPr>
              <a:t>«Социально-коммуникативное развитие» (труд, мораль, социализация)</a:t>
            </a:r>
          </a:p>
        </p:txBody>
      </p:sp>
    </p:spTree>
    <p:extLst>
      <p:ext uri="{BB962C8B-B14F-4D97-AF65-F5344CB8AC3E}">
        <p14:creationId xmlns:p14="http://schemas.microsoft.com/office/powerpoint/2010/main" val="22517851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DD04AFF-7619-8143-90E2-F02BA3B69A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РЕЖИМ ДНЯ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9916278F-A38F-5A4A-A6B6-1586767ADE8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45341" y="1535728"/>
            <a:ext cx="5860654" cy="5018376"/>
          </a:xfrm>
        </p:spPr>
      </p:pic>
    </p:spTree>
    <p:extLst>
      <p:ext uri="{BB962C8B-B14F-4D97-AF65-F5344CB8AC3E}">
        <p14:creationId xmlns:p14="http://schemas.microsoft.com/office/powerpoint/2010/main" val="1374666341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{38BDC483-61D0-3941-BA65-13368CCFCD2E}tf10001060</Template>
  <TotalTime>337</TotalTime>
  <Words>470</Words>
  <Application>Microsoft Macintosh PowerPoint</Application>
  <PresentationFormat>Широкоэкранный</PresentationFormat>
  <Paragraphs>57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arial</vt:lpstr>
      <vt:lpstr>arial</vt:lpstr>
      <vt:lpstr>Calibri</vt:lpstr>
      <vt:lpstr>Times New Roman</vt:lpstr>
      <vt:lpstr>Trebuchet MS</vt:lpstr>
      <vt:lpstr>Wingdings 3</vt:lpstr>
      <vt:lpstr>Аспект</vt:lpstr>
      <vt:lpstr>«Начало учебного года — начало нового этапа в жизни детей»</vt:lpstr>
      <vt:lpstr>С нами работают:</vt:lpstr>
      <vt:lpstr>Дети- цветы жизни!</vt:lpstr>
      <vt:lpstr>Возрастные нормы поведения 4 лет: </vt:lpstr>
      <vt:lpstr>Возрастные нормы поведения 5 лет: </vt:lpstr>
      <vt:lpstr>Вам как его родителям важно: </vt:lpstr>
      <vt:lpstr>ОТ РОЖДЕНИЯ ДО ШКОЛЫ. Инновационная программа дошкольного образования. ФГОС </vt:lpstr>
      <vt:lpstr>Содержание программы предусматривает    работу с воспитанниками по реализации пяти образовательных областей: </vt:lpstr>
      <vt:lpstr>РЕЖИМ ДНЯ</vt:lpstr>
      <vt:lpstr>ПЛАН МЕРОПРИЯТИЙ НА НОВЫЙ УЧЕБНЫЙ ГОД</vt:lpstr>
      <vt:lpstr>Презентация PowerPoint</vt:lpstr>
      <vt:lpstr>Выборы нового состава родительского комитета.</vt:lpstr>
      <vt:lpstr>Задача детского сада – развивать желание ребенка учиться, познавать новое. </vt:lpstr>
      <vt:lpstr>Благодарим за внимание!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«Готовность группы</dc:title>
  <dc:creator>Владимир Демирчян</dc:creator>
  <cp:lastModifiedBy>Владимир Демирчян</cp:lastModifiedBy>
  <cp:revision>17</cp:revision>
  <dcterms:created xsi:type="dcterms:W3CDTF">2022-09-19T15:10:21Z</dcterms:created>
  <dcterms:modified xsi:type="dcterms:W3CDTF">2022-11-21T19:34:16Z</dcterms:modified>
</cp:coreProperties>
</file>