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054552" cy="936104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Характеристика детей раннего дошкольного </a:t>
            </a:r>
            <a:r>
              <a:rPr lang="ru-RU" sz="2400" b="1" dirty="0" smtClean="0"/>
              <a:t>возраста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r>
              <a:rPr lang="ru-RU" sz="2400" b="1" dirty="0"/>
              <a:t>(с 2 до 3 лет)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412776"/>
            <a:ext cx="6656784" cy="4226024"/>
          </a:xfrm>
        </p:spPr>
        <p:txBody>
          <a:bodyPr>
            <a:normAutofit fontScale="92500" lnSpcReduction="10000"/>
          </a:bodyPr>
          <a:lstStyle/>
          <a:p>
            <a:pPr marL="3810" indent="233680" algn="just">
              <a:lnSpc>
                <a:spcPct val="101000"/>
              </a:lnSpc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Ранний дошкольный возраст (с 2 до 3 лет) — особый период в жизни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ребенка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, время становления всех органов и систем. Именно в этом возрасте мозг достигает 80 % своего развития, происходит становление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наглядно-действенного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мышления, активно развиваются опорно-мышечный аппарат, все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физиологические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системы организма и психика.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К двум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годам у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ребенка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в обиходе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должно быть от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250 до 300 слов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 marL="3810" indent="233680" algn="just">
              <a:lnSpc>
                <a:spcPct val="101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В это время ребенок начинает употреблять не только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существительные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и глаголы, но и другие части речи: личные местоимения (я,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он, она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, ты, мы), наречия (там, вон, где, хорошо, еще), прилагательные (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красный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, большой, маленький, хороший, плохой), простые предлоги (на, в, у, </a:t>
            </a:r>
            <a:r>
              <a:rPr lang="ru-RU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по,за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), соединительные союзы (а, и). </a:t>
            </a:r>
            <a:r>
              <a:rPr lang="ru-RU" dirty="0">
                <a:solidFill>
                  <a:schemeClr val="tx1"/>
                </a:solidFill>
              </a:rPr>
              <a:t>Малыш овладевает диалогической речью и все чаще становится инициатором общения</a:t>
            </a:r>
            <a:endParaRPr lang="ru-RU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582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ation/326984830_445577453/imag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49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 lnSpcReduction="10000"/>
          </a:bodyPr>
          <a:lstStyle/>
          <a:p>
            <a:pPr marL="457200" lvl="1" indent="0">
              <a:lnSpc>
                <a:spcPct val="99000"/>
              </a:lnSpc>
              <a:buNone/>
              <a:tabLst>
                <a:tab pos="366395" algn="l"/>
              </a:tabLs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 группу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компенсирующей направленности для детей раннего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дошкольного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возраста (с 2 до 3 лет) с расстройствами речевого развития поступают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неговорящие или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практически неговорящие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дети. У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этих детей речь практически не развита, словесные средства отсутствуют. В лучшем случае они общаются с помощью </a:t>
            </a:r>
            <a:r>
              <a:rPr lang="ru-RU" sz="2000" dirty="0" err="1">
                <a:solidFill>
                  <a:schemeClr val="tx1"/>
                </a:solidFill>
                <a:latin typeface="Times New Roman"/>
                <a:ea typeface="Times New Roman"/>
              </a:rPr>
              <a:t>лепетных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 слов или звукоподражаний. Некоторые дети общаются с помощью речевых средств, набор которых крайне ограничен. Их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речь малопонятна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окружающим.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 этих детей снижено внимание, мышление, память.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Навыки предметной деятельности у этих детей слабо развиты, социальные контакты практически не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сформированы. </a:t>
            </a:r>
          </a:p>
          <a:p>
            <a:pPr marL="457200" lvl="1" indent="0">
              <a:lnSpc>
                <a:spcPct val="99000"/>
              </a:lnSpc>
              <a:buNone/>
              <a:tabLst>
                <a:tab pos="366395" algn="l"/>
              </a:tabLs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Все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эти дети нуждаются в квалифицированной помощи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логопеда, психолога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, что обеспечивается при их поступлении в группы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компенсирующей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направленности для детей раннего дошкольного возраста с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расстройствами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речевого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развития.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Расстройства речевых нарушений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950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32859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4000"/>
              </a:lnSpc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Развитие общих речевых навыков, просодической стороны речи, произносительной стороны речи</a:t>
            </a:r>
            <a:endParaRPr lang="ru-RU" sz="14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>
              <a:lnSpc>
                <a:spcPct val="114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Развитие речевого подражания на базе гласных звуков [у], [а], [о], [и], их слияний.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элементарных артикуляторных навыков при выполнении артикуляционной гимнастики.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Развитие силы и динамики голоса.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Развитие интонационной выразительности на материале гласных звуков и звукоподражаний.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Развитие способности к звукоподражанию в различных играх. Формирование навыка </a:t>
            </a:r>
            <a:r>
              <a:rPr lang="ru-RU" sz="1400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прохлопывания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, простукивания,  состоящих из двух открытых слогов.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/>
                <a:ea typeface="Times New Roman"/>
              </a:rPr>
              <a:t>Развитие </a:t>
            </a:r>
            <a:r>
              <a:rPr lang="ru-RU" sz="14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импрессивной</a:t>
            </a:r>
            <a:r>
              <a:rPr lang="ru-RU" sz="1400" b="1" dirty="0">
                <a:solidFill>
                  <a:schemeClr val="tx1"/>
                </a:solidFill>
                <a:latin typeface="Times New Roman"/>
                <a:ea typeface="Times New Roman"/>
              </a:rPr>
              <a:t> речи</a:t>
            </a: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умения вслушиваться в речь, понимать ее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содержание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Расширение объема понимания обращенной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речи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умения соотносить предметы и действия с их словесным обозначением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r>
              <a:rPr lang="ru-RU" sz="1400" dirty="0">
                <a:solidFill>
                  <a:schemeClr val="tx1"/>
                </a:solidFill>
              </a:rPr>
              <a:t> Обучение детей узнаванию предметов по </a:t>
            </a:r>
            <a:r>
              <a:rPr lang="ru-RU" sz="1400" dirty="0" smtClean="0">
                <a:solidFill>
                  <a:schemeClr val="tx1"/>
                </a:solidFill>
              </a:rPr>
              <a:t>их описанию.</a:t>
            </a:r>
          </a:p>
          <a:p>
            <a:pPr marL="5080" indent="0">
              <a:lnSpc>
                <a:spcPct val="105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доступных обобщающих понятий (</a:t>
            </a:r>
            <a:r>
              <a:rPr lang="ru-RU" sz="1400" i="1" dirty="0">
                <a:solidFill>
                  <a:schemeClr val="tx1"/>
                </a:solidFill>
                <a:latin typeface="Times New Roman"/>
                <a:ea typeface="Times New Roman"/>
              </a:rPr>
              <a:t>игрушки,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400" i="1" dirty="0">
                <a:solidFill>
                  <a:schemeClr val="tx1"/>
                </a:solidFill>
                <a:latin typeface="Times New Roman"/>
                <a:ea typeface="Times New Roman"/>
              </a:rPr>
              <a:t>одежда,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400" i="1" dirty="0">
                <a:solidFill>
                  <a:schemeClr val="tx1"/>
                </a:solidFill>
                <a:latin typeface="Times New Roman"/>
                <a:ea typeface="Times New Roman"/>
              </a:rPr>
              <a:t>обувь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).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Обучение пониманию простых предложений.</a:t>
            </a:r>
          </a:p>
          <a:p>
            <a:pPr marL="5080" indent="0" algn="just">
              <a:lnSpc>
                <a:spcPct val="99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Обучение соотнесению слов </a:t>
            </a:r>
            <a:r>
              <a:rPr lang="ru-RU" sz="1400" i="1" dirty="0">
                <a:solidFill>
                  <a:schemeClr val="tx1"/>
                </a:solidFill>
                <a:latin typeface="Times New Roman"/>
                <a:ea typeface="Times New Roman"/>
              </a:rPr>
              <a:t>один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1400" i="1" dirty="0">
                <a:solidFill>
                  <a:schemeClr val="tx1"/>
                </a:solidFill>
                <a:latin typeface="Times New Roman"/>
                <a:ea typeface="Times New Roman"/>
              </a:rPr>
              <a:t>много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1400" i="1" dirty="0">
                <a:solidFill>
                  <a:schemeClr val="tx1"/>
                </a:solidFill>
                <a:latin typeface="Times New Roman"/>
                <a:ea typeface="Times New Roman"/>
              </a:rPr>
              <a:t>ни одного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 с соответствующим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количеством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предметов; соотнесение слов </a:t>
            </a:r>
            <a:r>
              <a:rPr lang="ru-RU" sz="1400" i="1" dirty="0">
                <a:solidFill>
                  <a:schemeClr val="tx1"/>
                </a:solidFill>
                <a:latin typeface="Times New Roman"/>
                <a:ea typeface="Times New Roman"/>
              </a:rPr>
              <a:t>большой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1400" i="1" dirty="0">
                <a:solidFill>
                  <a:schemeClr val="tx1"/>
                </a:solidFill>
                <a:latin typeface="Times New Roman"/>
                <a:ea typeface="Times New Roman"/>
              </a:rPr>
              <a:t>маленький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1400" i="1" dirty="0">
                <a:solidFill>
                  <a:schemeClr val="tx1"/>
                </a:solidFill>
                <a:latin typeface="Times New Roman"/>
                <a:ea typeface="Times New Roman"/>
              </a:rPr>
              <a:t>такой же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 с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размером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предлагаемых предметов.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</a:t>
            </a:r>
            <a:r>
              <a:rPr lang="ru-RU" sz="1400" b="1" dirty="0">
                <a:solidFill>
                  <a:schemeClr val="tx1"/>
                </a:solidFill>
                <a:latin typeface="Times New Roman"/>
                <a:ea typeface="Times New Roman"/>
              </a:rPr>
              <a:t>экспрессивной речи </a:t>
            </a:r>
            <a:endParaRPr lang="ru-RU" sz="1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умения образовывать имена существительные в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единственном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и множественном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числе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умения образовывать существительные с уменьшитель-но-ласкательными суффиксами.</a:t>
            </a:r>
          </a:p>
          <a:p>
            <a:pPr>
              <a:lnSpc>
                <a:spcPts val="10"/>
              </a:lnSpc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endParaRPr lang="ru-RU" sz="14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indent="0">
              <a:lnSpc>
                <a:spcPct val="99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умения самостоятельно составлять предложения по не-большой сюжетной картинке с одним действующим лицом (</a:t>
            </a:r>
            <a:r>
              <a:rPr lang="ru-RU" sz="1400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«Аня сидит»,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«У Кати кот», «Ваня пьет воду»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).</a:t>
            </a:r>
          </a:p>
          <a:p>
            <a:pPr>
              <a:lnSpc>
                <a:spcPts val="10"/>
              </a:lnSpc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Обучение составлению предложений с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обращением.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умения заучивать небольшие </a:t>
            </a:r>
            <a:r>
              <a:rPr lang="ru-RU" sz="1400" dirty="0" err="1">
                <a:solidFill>
                  <a:schemeClr val="tx1"/>
                </a:solidFill>
                <a:latin typeface="Times New Roman"/>
                <a:ea typeface="Times New Roman"/>
              </a:rPr>
              <a:t>потешки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, стишки с опорой на картинки.</a:t>
            </a:r>
          </a:p>
          <a:p>
            <a:pPr marL="0" indent="0">
              <a:buNone/>
            </a:pP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5968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Развитие речевых навыков.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420382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331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Характеристика детей раннего дошкольного возраста  (с 2 до 3 лет) </vt:lpstr>
      <vt:lpstr>Презентация PowerPoint</vt:lpstr>
      <vt:lpstr>Расстройства речевых нарушений</vt:lpstr>
      <vt:lpstr> Развитие речевых навыков.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детей раннего дошкольного возраста  (с 2 до 3 лет) </dc:title>
  <dc:creator>Tom</dc:creator>
  <cp:lastModifiedBy>Certified Windows</cp:lastModifiedBy>
  <cp:revision>10</cp:revision>
  <dcterms:created xsi:type="dcterms:W3CDTF">2020-09-29T08:24:03Z</dcterms:created>
  <dcterms:modified xsi:type="dcterms:W3CDTF">2020-09-29T09:48:27Z</dcterms:modified>
</cp:coreProperties>
</file>