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6" autoAdjust="0"/>
    <p:restoredTop sz="94660"/>
  </p:normalViewPr>
  <p:slideViewPr>
    <p:cSldViewPr>
      <p:cViewPr>
        <p:scale>
          <a:sx n="87" d="100"/>
          <a:sy n="87" d="100"/>
        </p:scale>
        <p:origin x="-12" y="2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0C6BE-7A88-41B8-914C-14DE900D0BD2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957C1-9704-4C67-87EA-A7336FCFC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48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31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1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00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5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4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072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6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678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127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3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D3086-4DD1-4D6C-903E-2144E0F842D4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BC4DE-53CD-419E-8ABE-B9C2A0178C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66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" Target="slide5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slide" Target="slide3.xml"/><Relationship Id="rId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slide" Target="slide4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slide" Target="slide2.xml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58;&#1086;&#1088;&#1086;&#1087;&#1099;&#1075;&#1080;&#1085;&#1072;&#1053;&#1040;\&#1059;%20&#1083;&#1091;&#1082;&#1086;&#1084;&#1086;&#1088;&#1100;&#1103;\&#1076;&#1091;&#1073;.wmv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png"/><Relationship Id="rId3" Type="http://schemas.openxmlformats.org/officeDocument/2006/relationships/audio" Target="../media/audio4.wav"/><Relationship Id="rId21" Type="http://schemas.openxmlformats.org/officeDocument/2006/relationships/slide" Target="slide2.xml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png"/><Relationship Id="rId2" Type="http://schemas.openxmlformats.org/officeDocument/2006/relationships/audio" Target="../media/audio3.wav"/><Relationship Id="rId16" Type="http://schemas.openxmlformats.org/officeDocument/2006/relationships/image" Target="../media/image23.jpe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microsoft.com/office/2007/relationships/hdphoto" Target="../media/hdphoto3.wdp"/><Relationship Id="rId4" Type="http://schemas.openxmlformats.org/officeDocument/2006/relationships/audio" Target="../media/audio5.wav"/><Relationship Id="rId9" Type="http://schemas.openxmlformats.org/officeDocument/2006/relationships/image" Target="../media/image16.png"/><Relationship Id="rId1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skazvikt.ucoz.ru/publ/92-1-0-268" TargetMode="External"/><Relationship Id="rId13" Type="http://schemas.openxmlformats.org/officeDocument/2006/relationships/hyperlink" Target="http://www.old-land.ru/kadr/cs117.jpg" TargetMode="External"/><Relationship Id="rId18" Type="http://schemas.openxmlformats.org/officeDocument/2006/relationships/hyperlink" Target="http://all-free-download.com/free-photos/swan_feather_spring_swan_222111.html" TargetMode="External"/><Relationship Id="rId26" Type="http://schemas.openxmlformats.org/officeDocument/2006/relationships/hyperlink" Target="http://www.sdelalsam.su/rybolovnye-samodelki/586-nevod.html" TargetMode="External"/><Relationship Id="rId3" Type="http://schemas.openxmlformats.org/officeDocument/2006/relationships/hyperlink" Target="http://taranik.arts.in.ua/gallery/w/68989/" TargetMode="External"/><Relationship Id="rId21" Type="http://schemas.openxmlformats.org/officeDocument/2006/relationships/hyperlink" Target="http://www.chitalnya.ru/work/825914/" TargetMode="External"/><Relationship Id="rId7" Type="http://schemas.openxmlformats.org/officeDocument/2006/relationships/hyperlink" Target="http://forum.souz.co.il/viewtopic.php?t=91874&amp;start=0&amp;postdays=0&amp;postorder=asc&amp;highlight=&amp;sid=b86d4668b3828f59048dbf6b80058cce" TargetMode="External"/><Relationship Id="rId12" Type="http://schemas.openxmlformats.org/officeDocument/2006/relationships/hyperlink" Target="http://www.youtube.com/" TargetMode="External"/><Relationship Id="rId17" Type="http://schemas.openxmlformats.org/officeDocument/2006/relationships/hyperlink" Target="http://odonvv.ru/forum/18-136-477" TargetMode="External"/><Relationship Id="rId25" Type="http://schemas.openxmlformats.org/officeDocument/2006/relationships/hyperlink" Target="http://gorka.tv/index.php?newsid=166" TargetMode="External"/><Relationship Id="rId2" Type="http://schemas.openxmlformats.org/officeDocument/2006/relationships/image" Target="../media/image27.jpeg"/><Relationship Id="rId16" Type="http://schemas.openxmlformats.org/officeDocument/2006/relationships/hyperlink" Target="http://mobirobi.net/soft/175661-krasivyy-detskiy-skrinseyver.html" TargetMode="External"/><Relationship Id="rId20" Type="http://schemas.openxmlformats.org/officeDocument/2006/relationships/hyperlink" Target="http://crosti.ru/preview/225980/" TargetMode="External"/><Relationship Id="rId29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depositphotos.com/2796161/stock-photo-Antique-golden-mirror-isolated.html" TargetMode="External"/><Relationship Id="rId11" Type="http://schemas.openxmlformats.org/officeDocument/2006/relationships/hyperlink" Target="http://www.oboihd.net/fonoboev/download/436-oboika" TargetMode="External"/><Relationship Id="rId24" Type="http://schemas.openxmlformats.org/officeDocument/2006/relationships/hyperlink" Target="http://www.liveinternet.ru/users/3109898/post297542979/" TargetMode="External"/><Relationship Id="rId32" Type="http://schemas.openxmlformats.org/officeDocument/2006/relationships/image" Target="../media/image28.gif"/><Relationship Id="rId5" Type="http://schemas.openxmlformats.org/officeDocument/2006/relationships/hyperlink" Target="http://www.planetaskazok.ru/apushkin/skazotsaresaltane?start=6" TargetMode="External"/><Relationship Id="rId15" Type="http://schemas.openxmlformats.org/officeDocument/2006/relationships/hyperlink" Target="http://fotki.yandex.ru/users/svetlanuwka/view/444763/" TargetMode="External"/><Relationship Id="rId23" Type="http://schemas.openxmlformats.org/officeDocument/2006/relationships/hyperlink" Target="http://www.playcast.ru/view/1741665/010cc6d8b268b7535602647e8b1bf7eb18c8a933pl" TargetMode="External"/><Relationship Id="rId28" Type="http://schemas.openxmlformats.org/officeDocument/2006/relationships/hyperlink" Target="http://lena-dot-com.ucoz.org/blog/veselogo_dnja_i_khoroshego_nastroenija_lena_s/2013-05-21-8" TargetMode="External"/><Relationship Id="rId10" Type="http://schemas.openxmlformats.org/officeDocument/2006/relationships/hyperlink" Target="http://www.free-lancers.net/users/Perchikk/projects/388848/" TargetMode="External"/><Relationship Id="rId19" Type="http://schemas.openxmlformats.org/officeDocument/2006/relationships/hyperlink" Target="http://kartinki-dlya-detej.ru/p227.html" TargetMode="External"/><Relationship Id="rId31" Type="http://schemas.openxmlformats.org/officeDocument/2006/relationships/hyperlink" Target="http://images.yandex.ru/yandsearch?text=%D0%B0%D0%BD%D0%B8%D0%BC%D0%B0%D1%86%D0%B8%D1%8F%20%20%D0%BF%D0%B5%D1%80%D0%B0%20%D0%BF%D1%83%D1%88%D0%BA%D0%B8%D0%BD%D0%B0&amp;fp=0&amp;pos=9&amp;uinfo=ww-1333-wh-567-fw-1108-fh-448-pd-1&amp;rpt=simage&amp;img_url=http://forumsmile.ru/u/7/a/2/7a2f5edd4d36b2673785f63fdf7107a1.gif" TargetMode="External"/><Relationship Id="rId4" Type="http://schemas.openxmlformats.org/officeDocument/2006/relationships/hyperlink" Target="http://mindal.mybb.ru/viewtopic.php?id=192&amp;p=8" TargetMode="External"/><Relationship Id="rId9" Type="http://schemas.openxmlformats.org/officeDocument/2006/relationships/hyperlink" Target="http://tav.su/page/12034/" TargetMode="External"/><Relationship Id="rId14" Type="http://schemas.openxmlformats.org/officeDocument/2006/relationships/hyperlink" Target="http://skaz-pushkina.ru/kadr/cs252.jpg" TargetMode="External"/><Relationship Id="rId22" Type="http://schemas.openxmlformats.org/officeDocument/2006/relationships/hyperlink" Target="http://larec.kiev.ua/article/4862" TargetMode="External"/><Relationship Id="rId27" Type="http://schemas.openxmlformats.org/officeDocument/2006/relationships/hyperlink" Target="http://www.shoptop.ru/product/6242749-buy/" TargetMode="External"/><Relationship Id="rId30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omedb.ru/forum/uploads/post-2925-0-50359700-13474386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4221088"/>
            <a:ext cx="7632848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Конкурс: Интерактивные игры для дошкольников</a:t>
            </a:r>
          </a:p>
          <a:p>
            <a:r>
              <a:rPr lang="ru-RU" sz="25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Номинация: «Лучшая интерактивная игра по </a:t>
            </a:r>
            <a:r>
              <a:rPr lang="ru-RU" sz="25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художественной литературе</a:t>
            </a:r>
            <a:r>
              <a:rPr lang="ru-RU" sz="25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5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Торопыгина Наталья Анатольевна </a:t>
            </a:r>
          </a:p>
          <a:p>
            <a:r>
              <a:rPr lang="ru-RU" sz="25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воспитатель1 категории.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2014г.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332656"/>
            <a:ext cx="436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МБДОУЦРР детский сад №8 «Солнышко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23368" y="2967335"/>
            <a:ext cx="5497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/>
                <a:solidFill>
                  <a:srgbClr val="FF0000"/>
                </a:solidFill>
                <a:effectLst/>
              </a:rPr>
              <a:t>Сказка за сказкой</a:t>
            </a:r>
            <a:endParaRPr lang="ru-RU" sz="5400" b="1" i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442264" y="6336792"/>
            <a:ext cx="701736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9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правляющая кнопка: далее 12">
            <a:hlinkClick r:id="rId3" action="ppaction://hlinksldjump" highlightClick="1"/>
          </p:cNvPr>
          <p:cNvSpPr/>
          <p:nvPr/>
        </p:nvSpPr>
        <p:spPr>
          <a:xfrm>
            <a:off x="3995936" y="1916832"/>
            <a:ext cx="64807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3284984"/>
            <a:ext cx="43204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4" action="ppaction://hlinksldjump" highlightClick="1"/>
          </p:cNvPr>
          <p:cNvSpPr/>
          <p:nvPr/>
        </p:nvSpPr>
        <p:spPr>
          <a:xfrm>
            <a:off x="1259632" y="3717032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3" action="ppaction://hlinksldjump" highlightClick="1">
              <a:snd r:embed="rId5" name="drumroll.wav"/>
            </a:hlinkClick>
          </p:cNvPr>
          <p:cNvSpPr/>
          <p:nvPr/>
        </p:nvSpPr>
        <p:spPr>
          <a:xfrm>
            <a:off x="3923928" y="1988840"/>
            <a:ext cx="57606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&amp;S\андрей\Рабочий стол\Наташа\6030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MOLOTOVAT\Desktop\2322586653754115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834" l="0" r="100000">
                        <a14:foregroundMark x1="19662" y1="15618" x2="19662" y2="15618"/>
                        <a14:foregroundMark x1="21142" y1="13986" x2="21142" y2="13986"/>
                        <a14:foregroundMark x1="18816" y1="13986" x2="18816" y2="13986"/>
                        <a14:foregroundMark x1="18182" y1="17016" x2="18182" y2="17016"/>
                        <a14:foregroundMark x1="8879" y1="15851" x2="8879" y2="15851"/>
                        <a14:foregroundMark x1="10994" y1="17483" x2="10994" y2="17483"/>
                        <a14:foregroundMark x1="79493" y1="63869" x2="79493" y2="63869"/>
                        <a14:foregroundMark x1="83298" y1="67599" x2="83298" y2="67599"/>
                        <a14:foregroundMark x1="88795" y1="66667" x2="88795" y2="66667"/>
                        <a14:foregroundMark x1="83932" y1="67133" x2="83932" y2="67133"/>
                        <a14:foregroundMark x1="87526" y1="67366" x2="87526" y2="67366"/>
                        <a14:foregroundMark x1="92389" y1="65967" x2="92389" y2="65967"/>
                        <a14:foregroundMark x1="95560" y1="63869" x2="95560" y2="63869"/>
                        <a14:foregroundMark x1="98097" y1="60373" x2="98097" y2="60373"/>
                        <a14:backgroundMark x1="41438" y1="15618" x2="41438" y2="15618"/>
                        <a14:backgroundMark x1="75476" y1="31235" x2="75476" y2="31235"/>
                        <a14:backgroundMark x1="80550" y1="41026" x2="80550" y2="41026"/>
                        <a14:backgroundMark x1="83932" y1="53147" x2="83932" y2="53147"/>
                        <a14:backgroundMark x1="92600" y1="37995" x2="92600" y2="37995"/>
                        <a14:backgroundMark x1="89641" y1="22378" x2="89641" y2="22378"/>
                        <a14:backgroundMark x1="50317" y1="29138" x2="50317" y2="29138"/>
                        <a14:backgroundMark x1="62156" y1="27739" x2="62156" y2="27739"/>
                        <a14:backgroundMark x1="69345" y1="36364" x2="69345" y2="36364"/>
                        <a14:backgroundMark x1="75264" y1="42657" x2="75264" y2="42657"/>
                        <a14:backgroundMark x1="32135" y1="10723" x2="32135" y2="10723"/>
                        <a14:backgroundMark x1="8034" y1="3030" x2="8034" y2="3030"/>
                        <a14:backgroundMark x1="3805" y1="41026" x2="3805" y2="41026"/>
                        <a14:backgroundMark x1="8457" y1="48485" x2="8457" y2="48485"/>
                        <a14:backgroundMark x1="7611" y1="39860" x2="7611" y2="39860"/>
                        <a14:backgroundMark x1="10782" y1="58042" x2="10782" y2="58042"/>
                        <a14:backgroundMark x1="62156" y1="82517" x2="62156" y2="82517"/>
                        <a14:backgroundMark x1="61522" y1="86014" x2="61522" y2="86014"/>
                        <a14:backgroundMark x1="58562" y1="72960" x2="58562" y2="72960"/>
                        <a14:backgroundMark x1="75053" y1="68765" x2="75053" y2="68765"/>
                        <a14:backgroundMark x1="73784" y1="66434" x2="73784" y2="66434"/>
                        <a14:backgroundMark x1="62156" y1="31469" x2="62156" y2="31469"/>
                        <a14:backgroundMark x1="55391" y1="27972" x2="55391" y2="27972"/>
                        <a14:backgroundMark x1="78647" y1="48485" x2="78647" y2="48485"/>
                        <a14:backgroundMark x1="85201" y1="55245" x2="85201" y2="55245"/>
                        <a14:backgroundMark x1="92389" y1="48485" x2="92389" y2="48485"/>
                        <a14:backgroundMark x1="98097" y1="43823" x2="98097" y2="43823"/>
                        <a14:backgroundMark x1="74841" y1="36830" x2="74841" y2="36830"/>
                        <a14:backgroundMark x1="96406" y1="41259" x2="96406" y2="41259"/>
                        <a14:backgroundMark x1="34672" y1="21678" x2="34672" y2="21678"/>
                        <a14:backgroundMark x1="39112" y1="24476" x2="39112" y2="24476"/>
                        <a14:backgroundMark x1="45032" y1="27040" x2="45032" y2="27040"/>
                        <a14:backgroundMark x1="55391" y1="32401" x2="55391" y2="324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05064"/>
            <a:ext cx="216024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LOTOVAT\Desktop\post-18029-1238656930 - копия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895" l="2500" r="99643">
                        <a14:foregroundMark x1="55357" y1="38158" x2="55357" y2="38158"/>
                        <a14:foregroundMark x1="52857" y1="20526" x2="52857" y2="20526"/>
                        <a14:foregroundMark x1="60000" y1="34737" x2="60000" y2="34737"/>
                        <a14:foregroundMark x1="52857" y1="35263" x2="52857" y2="35263"/>
                        <a14:foregroundMark x1="57857" y1="62368" x2="57857" y2="62368"/>
                        <a14:foregroundMark x1="58571" y1="16316" x2="58571" y2="16316"/>
                        <a14:foregroundMark x1="45357" y1="17632" x2="45357" y2="17632"/>
                        <a14:foregroundMark x1="62500" y1="15263" x2="62500" y2="15263"/>
                        <a14:foregroundMark x1="40357" y1="19211" x2="40357" y2="19211"/>
                        <a14:foregroundMark x1="56071" y1="23947" x2="56071" y2="23947"/>
                        <a14:backgroundMark x1="17143" y1="10526" x2="17143" y2="10526"/>
                        <a14:backgroundMark x1="43571" y1="4737" x2="43571" y2="4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1778000" cy="24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6588224" y="3212976"/>
            <a:ext cx="2088232" cy="612648"/>
          </a:xfrm>
          <a:prstGeom prst="cloudCallout">
            <a:avLst>
              <a:gd name="adj1" fmla="val -28648"/>
              <a:gd name="adj2" fmla="val 94647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11" action="ppaction://hlinksldjump"/>
              </a:rPr>
              <a:t>Кроссворд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 flipH="1">
            <a:off x="107504" y="3573016"/>
            <a:ext cx="1368152" cy="684656"/>
          </a:xfrm>
          <a:prstGeom prst="cloudCallout">
            <a:avLst>
              <a:gd name="adj1" fmla="val -36256"/>
              <a:gd name="adj2" fmla="val 89211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rgbClr val="7030A0"/>
                </a:solidFill>
                <a:hlinkClick r:id="rId4" action="ppaction://hlinksldjump"/>
              </a:rPr>
              <a:t>Сказка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6" name="Выноска-облако 5">
            <a:hlinkClick r:id="rId3" action="ppaction://hlinksldjump"/>
          </p:cNvPr>
          <p:cNvSpPr/>
          <p:nvPr/>
        </p:nvSpPr>
        <p:spPr>
          <a:xfrm>
            <a:off x="3059832" y="1916832"/>
            <a:ext cx="1512168" cy="612648"/>
          </a:xfrm>
          <a:prstGeom prst="cloudCallout">
            <a:avLst>
              <a:gd name="adj1" fmla="val -28276"/>
              <a:gd name="adj2" fmla="val 101535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Игра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omedb.ru/forum/uploads/post-2925-0-50359700-1347438651.jpg"/>
          <p:cNvPicPr/>
          <p:nvPr/>
        </p:nvPicPr>
        <p:blipFill>
          <a:blip r:embed="rId3" cstate="print">
            <a:lum bright="45000" contrast="-59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4" name="TextBox 3"/>
          <p:cNvSpPr txBox="1"/>
          <p:nvPr/>
        </p:nvSpPr>
        <p:spPr>
          <a:xfrm>
            <a:off x="-3204865" y="332656"/>
            <a:ext cx="30243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6351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Helvetica Neue"/>
              </a:rPr>
              <a:t>1</a:t>
            </a: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. Чуть опасность где видна,</a:t>
            </a:r>
            <a:endParaRPr lang="ru-RU" sz="400" b="1" i="1" dirty="0" smtClean="0">
              <a:latin typeface="Arial" pitchFamily="34" charset="0"/>
            </a:endParaRPr>
          </a:p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Верный сторож, как во сне,</a:t>
            </a:r>
            <a:endParaRPr lang="ru-RU" sz="400" b="1" i="1" dirty="0" smtClean="0">
              <a:latin typeface="Arial" pitchFamily="34" charset="0"/>
            </a:endParaRPr>
          </a:p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Шевельнется, встрепенется,</a:t>
            </a:r>
            <a:endParaRPr lang="ru-RU" sz="400" b="1" i="1" dirty="0" smtClean="0">
              <a:latin typeface="Arial" pitchFamily="34" charset="0"/>
            </a:endParaRPr>
          </a:p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К той сторонке обернется.</a:t>
            </a:r>
            <a:endParaRPr lang="ru-RU" sz="400" b="1" i="1" dirty="0" smtClean="0">
              <a:latin typeface="Arial" pitchFamily="34" charset="0"/>
            </a:endParaRPr>
          </a:p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Кто этот предсказатель беды?</a:t>
            </a:r>
            <a:endParaRPr lang="ru-RU" sz="400" b="1" i="1" dirty="0" smtClean="0"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3420888" y="1484784"/>
            <a:ext cx="3024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2. Как назывался остров, который лежал на пути в царство славного </a:t>
            </a:r>
            <a:r>
              <a:rPr lang="ru-RU" sz="1100" b="1" i="1" dirty="0" err="1" smtClean="0">
                <a:solidFill>
                  <a:srgbClr val="000000"/>
                </a:solidFill>
                <a:latin typeface="Helvetica Neue"/>
              </a:rPr>
              <a:t>Салтана</a:t>
            </a: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?</a:t>
            </a:r>
            <a:endParaRPr lang="ru-RU" sz="11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-3492896" y="2132857"/>
            <a:ext cx="29523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050" b="1" i="1" dirty="0" smtClean="0">
                <a:solidFill>
                  <a:srgbClr val="000000"/>
                </a:solidFill>
                <a:latin typeface="Helvetica Neue"/>
              </a:rPr>
              <a:t>3. В кого превратился царь </a:t>
            </a:r>
            <a:r>
              <a:rPr lang="ru-RU" sz="1050" b="1" i="1" dirty="0" err="1" smtClean="0">
                <a:solidFill>
                  <a:srgbClr val="000000"/>
                </a:solidFill>
                <a:latin typeface="Helvetica Neue"/>
              </a:rPr>
              <a:t>Гвидон</a:t>
            </a:r>
            <a:r>
              <a:rPr lang="ru-RU" sz="1050" b="1" i="1" dirty="0" smtClean="0">
                <a:solidFill>
                  <a:srgbClr val="000000"/>
                </a:solidFill>
                <a:latin typeface="Helvetica Neue"/>
              </a:rPr>
              <a:t>, когда в третий раз полетел на корабле к своему отцу царю </a:t>
            </a:r>
            <a:r>
              <a:rPr lang="ru-RU" sz="1100" b="1" i="1" dirty="0" err="1" smtClean="0">
                <a:solidFill>
                  <a:srgbClr val="000000"/>
                </a:solidFill>
                <a:latin typeface="Helvetica Neue"/>
              </a:rPr>
              <a:t>Салтану</a:t>
            </a:r>
            <a:r>
              <a:rPr lang="ru-RU" sz="1100" b="1" i="1" dirty="0" smtClean="0">
                <a:solidFill>
                  <a:srgbClr val="000000"/>
                </a:solidFill>
                <a:latin typeface="Helvetica Neue"/>
              </a:rPr>
              <a:t>?</a:t>
            </a:r>
            <a:endParaRPr lang="ru-RU" sz="800" b="1" i="1" dirty="0" smtClean="0"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-3780928" y="2996952"/>
            <a:ext cx="33123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b="1" i="1" dirty="0" smtClean="0">
                <a:solidFill>
                  <a:srgbClr val="000000"/>
                </a:solidFill>
                <a:latin typeface="Helvetica Neue"/>
              </a:rPr>
              <a:t>4. Волшебный предмет, которым владела злая мачеха из «Сказки о мертвой царевне и о семи богатырях».</a:t>
            </a:r>
            <a:endParaRPr lang="ru-RU" sz="300" b="1" i="1" dirty="0" smtClean="0"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595648" y="3717032"/>
            <a:ext cx="3047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000000"/>
                </a:solidFill>
                <a:latin typeface="Helvetica Neue"/>
              </a:rPr>
              <a:t>5. Злая, коварная сватья — баба...</a:t>
            </a:r>
            <a:endParaRPr lang="ru-RU" sz="500" b="1" i="1" dirty="0" smtClean="0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573846" y="4149080"/>
            <a:ext cx="3375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1635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000000"/>
                </a:solidFill>
                <a:latin typeface="Helvetica Neue"/>
              </a:rPr>
              <a:t>6. Дядька тридцати трех богатырей.</a:t>
            </a:r>
            <a:endParaRPr lang="ru-RU" sz="500" b="1" i="1" dirty="0" smtClean="0">
              <a:latin typeface="Arial" pitchFamily="34" charset="0"/>
            </a:endParaRPr>
          </a:p>
        </p:txBody>
      </p:sp>
      <p:pic>
        <p:nvPicPr>
          <p:cNvPr id="11" name="Picture 4" descr="http://aifgroup.ru/1235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72208" y="4365104"/>
            <a:ext cx="1872208" cy="1519163"/>
          </a:xfrm>
          <a:prstGeom prst="rect">
            <a:avLst/>
          </a:prstGeom>
          <a:noFill/>
        </p:spPr>
      </p:pic>
      <p:pic>
        <p:nvPicPr>
          <p:cNvPr id="12" name="Picture 6" descr="http://skazki-chudu.ru/Saltan/Skazka-o-care-Saltane_1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915" r="38592" b="57173"/>
          <a:stretch>
            <a:fillRect/>
          </a:stretch>
        </p:blipFill>
        <p:spPr bwMode="auto">
          <a:xfrm>
            <a:off x="9144000" y="2852936"/>
            <a:ext cx="1008112" cy="936104"/>
          </a:xfrm>
          <a:prstGeom prst="rect">
            <a:avLst/>
          </a:prstGeom>
          <a:noFill/>
        </p:spPr>
      </p:pic>
      <p:pic>
        <p:nvPicPr>
          <p:cNvPr id="13" name="Picture 8" descr="http://static4.depositphotos.com/1001895/279/i/950/depositphotos_2796161-Antique-golden-mirror-isolate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79"/>
          <a:stretch>
            <a:fillRect/>
          </a:stretch>
        </p:blipFill>
        <p:spPr bwMode="auto">
          <a:xfrm>
            <a:off x="9468544" y="332656"/>
            <a:ext cx="1008112" cy="1152812"/>
          </a:xfrm>
          <a:prstGeom prst="rect">
            <a:avLst/>
          </a:prstGeom>
          <a:noFill/>
        </p:spPr>
      </p:pic>
      <p:pic>
        <p:nvPicPr>
          <p:cNvPr id="14" name="Picture 10" descr="http://mojmirok.ucoz.ru/_fr/6/2788753.jpg"/>
          <p:cNvPicPr>
            <a:picLocks noChangeAspect="1" noChangeArrowheads="1"/>
          </p:cNvPicPr>
          <p:nvPr/>
        </p:nvPicPr>
        <p:blipFill>
          <a:blip r:embed="rId7" cstate="print"/>
          <a:srcRect l="9437" t="8321" r="55959"/>
          <a:stretch>
            <a:fillRect/>
          </a:stretch>
        </p:blipFill>
        <p:spPr bwMode="auto">
          <a:xfrm>
            <a:off x="-1188640" y="6064634"/>
            <a:ext cx="792088" cy="1586732"/>
          </a:xfrm>
          <a:prstGeom prst="rect">
            <a:avLst/>
          </a:prstGeom>
          <a:noFill/>
        </p:spPr>
      </p:pic>
      <p:pic>
        <p:nvPicPr>
          <p:cNvPr id="15" name="Picture 14" descr="http://www.pedsovet.su/_ld/179/7192025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B9D5EB"/>
              </a:clrFrom>
              <a:clrTo>
                <a:srgbClr val="B9D5EB">
                  <a:alpha val="0"/>
                </a:srgbClr>
              </a:clrTo>
            </a:clrChange>
          </a:blip>
          <a:srcRect l="73709" t="62999" b="1721"/>
          <a:stretch>
            <a:fillRect/>
          </a:stretch>
        </p:blipFill>
        <p:spPr bwMode="auto">
          <a:xfrm>
            <a:off x="9756576" y="4221088"/>
            <a:ext cx="1865784" cy="1224136"/>
          </a:xfrm>
          <a:prstGeom prst="rect">
            <a:avLst/>
          </a:prstGeom>
          <a:noFill/>
        </p:spPr>
      </p:pic>
      <p:pic>
        <p:nvPicPr>
          <p:cNvPr id="38" name="Picture 5" descr="cs25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56576" y="6268988"/>
            <a:ext cx="2039000" cy="1178024"/>
          </a:xfrm>
          <a:prstGeom prst="rect">
            <a:avLst/>
          </a:prstGeom>
          <a:noFill/>
        </p:spPr>
      </p:pic>
      <p:graphicFrame>
        <p:nvGraphicFramePr>
          <p:cNvPr id="58" name="Таблица 57"/>
          <p:cNvGraphicFramePr>
            <a:graphicFrameLocks noGrp="1"/>
          </p:cNvGraphicFramePr>
          <p:nvPr/>
        </p:nvGraphicFramePr>
        <p:xfrm>
          <a:off x="1115616" y="1916832"/>
          <a:ext cx="6624732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061"/>
                <a:gridCol w="552061"/>
                <a:gridCol w="552061"/>
                <a:gridCol w="552061"/>
                <a:gridCol w="552061"/>
                <a:gridCol w="552061"/>
                <a:gridCol w="552061"/>
                <a:gridCol w="552061"/>
                <a:gridCol w="552061"/>
                <a:gridCol w="552061"/>
                <a:gridCol w="552061"/>
                <a:gridCol w="552061"/>
              </a:tblGrid>
              <a:tr h="370840">
                <a:tc gridSpan="5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rowSpan="3" gridSpan="2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395536" y="7317432"/>
          <a:ext cx="355600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ш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8892480" y="7605464"/>
          <a:ext cx="203200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н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-2052736" y="8109520"/>
          <a:ext cx="254000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ш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ь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5940152" y="8325544"/>
          <a:ext cx="457200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ц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4211960" y="7245424"/>
          <a:ext cx="406400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1259632" y="8253536"/>
          <a:ext cx="4064000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р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" name="Управляющая кнопка: назад 66">
            <a:hlinkClick r:id="rId10" action="ppaction://hlinksldjump" highlightClick="1"/>
          </p:cNvPr>
          <p:cNvSpPr/>
          <p:nvPr/>
        </p:nvSpPr>
        <p:spPr>
          <a:xfrm>
            <a:off x="8388424" y="188640"/>
            <a:ext cx="576064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0.35816 1.85185E-6 C 0.51892 1.85185E-6 0.71649 0.18657 0.71649 0.33842 L 0.71649 0.6770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00" y="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0.24792 -0.4886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00" y="-24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48148E-6 L 0.41198 -0.7891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00" y="-3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0.70868 0.5233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00" y="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-0.33819 0.0997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50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55 -0.01505 L -0.57587 -0.7682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0" y="-3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0.81493 -0.2414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28732 -0.2886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-144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0.67222 -0.7682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00" y="-3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0.7401 0.3150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-0.22031 0.3254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16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22222E-6 L -0.36823 -0.7368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-369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0.73437 0.2423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700" y="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1.03281 -0.14306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00" y="-7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0.30885 -0.516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00" y="-2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72986 0.20023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0.46059 -0.7835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0" y="-392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1401 -0.58982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9396536" y="332656"/>
            <a:ext cx="645864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дуб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9684568" y="5877272"/>
            <a:ext cx="826392" cy="7920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-197172" y="3573016"/>
            <a:ext cx="394344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022.radikal.ru/1303/27/e57157e442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309320"/>
          </a:xfrm>
          <a:prstGeom prst="rect">
            <a:avLst/>
          </a:prstGeom>
          <a:noFill/>
        </p:spPr>
      </p:pic>
      <p:sp>
        <p:nvSpPr>
          <p:cNvPr id="3" name="Пятиугольник 2"/>
          <p:cNvSpPr/>
          <p:nvPr/>
        </p:nvSpPr>
        <p:spPr>
          <a:xfrm>
            <a:off x="179512" y="6309320"/>
            <a:ext cx="8712968" cy="5486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Найди спрятанные предметы из сказок А.С.Пушкина и назови из какой они сказки 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1508" name="Picture 4" descr="http://www.heaven-house.ru/wp-content/uploads/2012/08/Zerkalo_pozvolyaet_preobrazit_nashu_mebel_i_iskusno_dekorirovat_ee_dizajn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4869160"/>
            <a:ext cx="1440160" cy="144016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21510" name="Picture 6" descr="http://i.i.ua/prikol/thumb/5/4/19604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2132856"/>
            <a:ext cx="576064" cy="815955"/>
          </a:xfrm>
          <a:prstGeom prst="rect">
            <a:avLst/>
          </a:prstGeom>
          <a:noFill/>
        </p:spPr>
      </p:pic>
      <p:pic>
        <p:nvPicPr>
          <p:cNvPr id="21512" name="Picture 8" descr="http://stranamasterov.ru/img3/i1004/petushok_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620688"/>
            <a:ext cx="648072" cy="765904"/>
          </a:xfrm>
          <a:prstGeom prst="rect">
            <a:avLst/>
          </a:prstGeom>
          <a:noFill/>
        </p:spPr>
      </p:pic>
      <p:pic>
        <p:nvPicPr>
          <p:cNvPr id="21514" name="Picture 10" descr="http://img1.liveinternet.ru/images/attach/c/4/79/777/79777039_Belochk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9792" y="2132856"/>
            <a:ext cx="576064" cy="576064"/>
          </a:xfrm>
          <a:prstGeom prst="rect">
            <a:avLst/>
          </a:prstGeom>
          <a:noFill/>
        </p:spPr>
      </p:pic>
      <p:pic>
        <p:nvPicPr>
          <p:cNvPr id="21518" name="Picture 14" descr="http://www.michpravda.ru/sites/default/files/sayt4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5064"/>
            <a:ext cx="576064" cy="634268"/>
          </a:xfrm>
          <a:prstGeom prst="rect">
            <a:avLst/>
          </a:prstGeom>
          <a:noFill/>
        </p:spPr>
      </p:pic>
      <p:pic>
        <p:nvPicPr>
          <p:cNvPr id="21520" name="Picture 16" descr="http://www.baikalfund.ru/mediacache/b5480aa0-fcbb-4479-a3ea-6f2b1e8bfda5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4396B"/>
              </a:clrFrom>
              <a:clrTo>
                <a:srgbClr val="04396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3933056"/>
            <a:ext cx="864096" cy="772819"/>
          </a:xfrm>
          <a:prstGeom prst="rect">
            <a:avLst/>
          </a:prstGeom>
          <a:noFill/>
        </p:spPr>
      </p:pic>
      <p:pic>
        <p:nvPicPr>
          <p:cNvPr id="21522" name="Picture 18" descr="http://larec.kiev.ua/images/gift/486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395447">
            <a:off x="4696167" y="3216311"/>
            <a:ext cx="1112332" cy="837512"/>
          </a:xfrm>
          <a:prstGeom prst="rect">
            <a:avLst/>
          </a:prstGeom>
          <a:noFill/>
        </p:spPr>
      </p:pic>
      <p:pic>
        <p:nvPicPr>
          <p:cNvPr id="21524" name="Picture 20" descr="http://images.all-free-download.com/images/graphiclarge/swan_feather_spring_swan_222111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090A0E"/>
              </a:clrFrom>
              <a:clrTo>
                <a:srgbClr val="090A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66313">
            <a:off x="4472211" y="5573551"/>
            <a:ext cx="700426" cy="936104"/>
          </a:xfrm>
          <a:prstGeom prst="rect">
            <a:avLst/>
          </a:prstGeom>
          <a:noFill/>
        </p:spPr>
      </p:pic>
      <p:pic>
        <p:nvPicPr>
          <p:cNvPr id="21528" name="Picture 24" descr="http://im2-tub-ru.yandex.net/i?id=161591283-66-72&amp;n=2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376" y="188640"/>
            <a:ext cx="648072" cy="648072"/>
          </a:xfrm>
          <a:prstGeom prst="rect">
            <a:avLst/>
          </a:prstGeom>
          <a:noFill/>
        </p:spPr>
      </p:pic>
      <p:pic>
        <p:nvPicPr>
          <p:cNvPr id="21530" name="Picture 26" descr="http://img3.board.com.ua/a/2002346098/wm/1-izgotovim-nevod-breden-po-razmeram-zakazchika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36912"/>
            <a:ext cx="1424971" cy="1080120"/>
          </a:xfrm>
          <a:prstGeom prst="rect">
            <a:avLst/>
          </a:prstGeom>
          <a:noFill/>
        </p:spPr>
      </p:pic>
      <p:pic>
        <p:nvPicPr>
          <p:cNvPr id="21536" name="Picture 32" descr="http://www.e5.ru/image/big/37/47/5944737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0"/>
            <a:ext cx="864096" cy="1296144"/>
          </a:xfrm>
          <a:prstGeom prst="rect">
            <a:avLst/>
          </a:prstGeom>
          <a:noFill/>
        </p:spPr>
      </p:pic>
      <p:pic>
        <p:nvPicPr>
          <p:cNvPr id="21538" name="Picture 34" descr="http://ic.pics.livejournal.com/1969ja/26655467/79848/79848_640.pn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FF">
                  <a:alpha val="392"/>
                </a:srgbClr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0"/>
            <a:ext cx="1152128" cy="1152128"/>
          </a:xfrm>
          <a:prstGeom prst="rect">
            <a:avLst/>
          </a:prstGeom>
          <a:noFill/>
        </p:spPr>
      </p:pic>
      <p:pic>
        <p:nvPicPr>
          <p:cNvPr id="21540" name="Picture 36" descr="http://img0.liveinternet.ru/images/attach/c/4/82/417/82417610_large_b_16.png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813062">
                  <a:alpha val="98824"/>
                </a:srgbClr>
              </a:clrFrom>
              <a:clrTo>
                <a:srgbClr val="813062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53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1428802" cy="1512168"/>
          </a:xfrm>
          <a:prstGeom prst="rect">
            <a:avLst/>
          </a:prstGeom>
          <a:noFill/>
        </p:spPr>
      </p:pic>
      <p:pic>
        <p:nvPicPr>
          <p:cNvPr id="21542" name="Picture 38" descr="http://img0.liveinternet.ru/images/attach/c/2/68/655/68655385_0_4c366_f61ad8e1_L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172400" y="3140968"/>
            <a:ext cx="767317" cy="115212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9684568" y="836712"/>
            <a:ext cx="2376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МОЛОДЦЫ 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25112" y="6364264"/>
            <a:ext cx="718888" cy="4937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зад 19">
            <a:hlinkClick r:id="rId21" action="ppaction://hlinksldjump" highlightClick="1"/>
          </p:cNvPr>
          <p:cNvSpPr/>
          <p:nvPr/>
        </p:nvSpPr>
        <p:spPr>
          <a:xfrm>
            <a:off x="233368" y="2113992"/>
            <a:ext cx="468351" cy="32980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5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1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19936 C 0.02465 0.06985 0.02899 -0.02104 0.03298 -0.02104 C 0.03715 -0.02104 0.04079 0.06985 0.04218 0.19936 C 0.04375 0.06985 0.04739 -0.02104 0.05156 -0.02104 C 0.05573 -0.02104 0.05937 0.06985 0.06059 0.19936 C 0.06232 0.06985 0.06597 -0.02104 0.07014 -0.02104 C 0.0743 -0.02104 0.07847 0.06985 0.07968 0.19936 C 0.0809 0.06985 0.08454 -0.02104 0.08941 -0.02104 C 0.09288 -0.02104 0.09704 0.06985 0.09843 0.19936 C 0.09948 0.06985 0.10382 -0.02104 0.10781 -0.02104 C 0.11198 -0.02104 0.11562 0.06985 0.11701 0.19936 C 0.11857 0.06985 0.12222 -0.02104 0.12639 -0.02104 C 0.13055 -0.02104 0.1342 0.06985 0.13593 0.19936 C 0.13715 0.06985 0.14079 -0.02104 0.14496 -0.02104 C 0.14913 -0.02104 0.15329 0.06985 0.15451 0.19936 C 0.15573 0.06985 0.15937 -0.02104 0.16423 -0.02104 C 0.1684 -0.02104 0.17187 0.06985 0.17326 0.19936 " pathEditMode="relative" rAng="0" ptsTypes="fffffffffffffffff">
                                      <p:cBhvr>
                                        <p:cTn id="37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11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9.80574E-7 L -0.0158 0.4229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21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1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2636 L 0.24496 0.3515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16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1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86772E-7 L -3.61111E-6 0.06082 C -3.61111E-6 0.08811 0.16598 0.12188 0.30122 0.12188 L 0.60243 0.12188 " pathEditMode="relative" rAng="0" ptsTypes="FfFF">
                                      <p:cBhvr>
                                        <p:cTn id="52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00" y="6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9.62072E-7 L -2.77778E-7 0.31291 C -2.77778E-7 0.45328 0.05972 0.62604 0.10833 0.62604 L 0.21667 0.62604 " pathEditMode="relative" rAng="0" ptsTypes="FfFF">
                                      <p:cBhvr>
                                        <p:cTn id="57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31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5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3 -0.02105 L -0.22395 0.0224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2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73988E-6 L 0.48837 0.5833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29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5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6.47549E-7 L -0.2165 0.697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34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05458E-6 L 0.37813 -0.22017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-11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1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555 C 0.00243 0.06083 0.01059 0.14385 0.01875 0.14385 C 0.02708 0.14385 0.0342 0.06083 0.03663 -0.0555 C 0.0401 0.06083 0.04722 0.14385 0.05555 0.14385 C 0.06371 0.14385 0.071 0.06083 0.07326 -0.0555 C 0.07673 0.06083 0.08385 0.14385 0.09218 0.14385 C 0.10052 0.14385 0.10868 0.06083 0.11093 -0.0555 C 0.11337 0.06083 0.12066 0.14385 0.13003 0.14385 C 0.13715 0.14385 0.14531 0.06083 0.14774 -0.0555 C 0.15017 0.06083 0.15833 0.14385 0.16666 0.14385 C 0.17482 0.14385 0.18212 0.06083 0.18455 -0.0555 C 0.18802 0.06083 0.19496 0.14385 0.2033 0.14385 C 0.21163 0.14385 0.21875 0.06083 0.22222 -0.0555 C 0.22448 0.06083 0.23177 0.14385 0.23993 0.14385 C 0.24826 0.14385 0.25659 0.06083 0.25885 -0.0555 C 0.26128 0.06083 0.2684 0.14385 0.27795 0.14385 C 0.28611 0.14385 0.29305 0.06083 0.29566 -0.0555 " pathEditMode="relative" rAng="0" ptsTypes="fffffffffffffffff">
                                      <p:cBhvr>
                                        <p:cTn id="82" dur="2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0" y="1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1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1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8" dur="1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1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omedb.ru/forum/uploads/post-2925-0-50359700-13474386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3968" y="2136339"/>
            <a:ext cx="4464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6351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</a:rPr>
              <a:t>Это Пушкин. Это чудо.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Это прелесть без конца.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 нашей жизни вечно будут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Этих сказок голоса.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Сколько сказок у поэта?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Их не много и не мало,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Но все Пушкинские – это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Наше вечное начало.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Спасибо всем за участие!</a:t>
            </a:r>
          </a:p>
        </p:txBody>
      </p:sp>
      <p:sp>
        <p:nvSpPr>
          <p:cNvPr id="6" name="Управляющая кнопка: далее 5">
            <a:hlinkClick r:id="" action="ppaction://hlinkshowjump?jump=lastslide" highlightClick="1"/>
          </p:cNvPr>
          <p:cNvSpPr/>
          <p:nvPr/>
        </p:nvSpPr>
        <p:spPr>
          <a:xfrm>
            <a:off x="8353104" y="6292256"/>
            <a:ext cx="790896" cy="5657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003.radikal.ru/i201/1208/43/2e8c605468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1"/>
            <a:ext cx="73448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hlinkClick r:id="rId3"/>
              </a:rPr>
              <a:t>Источник:</a:t>
            </a:r>
          </a:p>
          <a:p>
            <a:r>
              <a:rPr lang="en-US" sz="2000" u="sng" dirty="0" smtClean="0">
                <a:hlinkClick r:id="rId3"/>
              </a:rPr>
              <a:t>taranik.arts.in.ua</a:t>
            </a:r>
            <a:r>
              <a:rPr lang="ru-RU" sz="2000" u="sng" dirty="0" smtClean="0"/>
              <a:t> , </a:t>
            </a:r>
            <a:r>
              <a:rPr lang="en-US" sz="2000" u="sng" dirty="0" smtClean="0">
                <a:hlinkClick r:id="rId4"/>
              </a:rPr>
              <a:t>mindal.mybb.ru</a:t>
            </a:r>
            <a:r>
              <a:rPr lang="ru-RU" sz="2000" u="sng" dirty="0" smtClean="0"/>
              <a:t>  ( петух)</a:t>
            </a:r>
          </a:p>
          <a:p>
            <a:r>
              <a:rPr lang="en-US" sz="2000" u="sng" dirty="0" smtClean="0">
                <a:hlinkClick r:id="rId5"/>
              </a:rPr>
              <a:t>planetaskazok.ru</a:t>
            </a:r>
            <a:r>
              <a:rPr lang="ru-RU" sz="2000" u="sng" dirty="0" smtClean="0"/>
              <a:t> ( шмель)</a:t>
            </a:r>
          </a:p>
          <a:p>
            <a:r>
              <a:rPr lang="en-US" sz="2000" u="sng" dirty="0" smtClean="0">
                <a:hlinkClick r:id="rId6"/>
              </a:rPr>
              <a:t>ru.depositphotos.com</a:t>
            </a:r>
            <a:r>
              <a:rPr lang="ru-RU" sz="2000" u="sng" dirty="0" smtClean="0"/>
              <a:t> , </a:t>
            </a:r>
            <a:r>
              <a:rPr lang="en-US" sz="2000" u="sng" dirty="0" smtClean="0">
                <a:hlinkClick r:id="rId7"/>
              </a:rPr>
              <a:t>forum.souz.co.il</a:t>
            </a:r>
            <a:r>
              <a:rPr lang="ru-RU" sz="2000" u="sng" dirty="0" smtClean="0"/>
              <a:t> ( зеркало)</a:t>
            </a:r>
          </a:p>
          <a:p>
            <a:r>
              <a:rPr lang="en-US" sz="2000" dirty="0" smtClean="0">
                <a:hlinkClick r:id="rId8"/>
              </a:rPr>
              <a:t>skazvikt.ucoz.ru</a:t>
            </a:r>
            <a:r>
              <a:rPr lang="ru-RU" sz="2000" dirty="0" smtClean="0"/>
              <a:t>  ( остров Буян)</a:t>
            </a:r>
          </a:p>
          <a:p>
            <a:r>
              <a:rPr lang="en-US" sz="2000" u="sng" dirty="0" err="1" smtClean="0">
                <a:hlinkClick r:id="rId9"/>
              </a:rPr>
              <a:t>tav.su</a:t>
            </a:r>
            <a:r>
              <a:rPr lang="ru-RU" sz="2000" u="sng" dirty="0" smtClean="0"/>
              <a:t>      ( фон)</a:t>
            </a:r>
            <a:r>
              <a:rPr lang="en-US" sz="2000" dirty="0" smtClean="0">
                <a:hlinkClick r:id="rId10"/>
              </a:rPr>
              <a:t> free-lancers.net</a:t>
            </a:r>
            <a:r>
              <a:rPr lang="ru-RU" sz="2000" dirty="0" smtClean="0"/>
              <a:t> ,</a:t>
            </a:r>
            <a:r>
              <a:rPr lang="en-US" sz="2000" dirty="0" smtClean="0">
                <a:hlinkClick r:id="rId11"/>
              </a:rPr>
              <a:t> oboihd.net</a:t>
            </a:r>
            <a:r>
              <a:rPr lang="ru-RU" sz="2000" dirty="0" smtClean="0"/>
              <a:t> ( фон неба)</a:t>
            </a:r>
          </a:p>
          <a:p>
            <a:r>
              <a:rPr lang="en-US" sz="2000" dirty="0" smtClean="0">
                <a:hlinkClick r:id="rId12"/>
              </a:rPr>
              <a:t>www.youtube.com</a:t>
            </a:r>
            <a:r>
              <a:rPr lang="ru-RU" sz="2000" dirty="0" smtClean="0"/>
              <a:t> ( видеоклип)</a:t>
            </a:r>
            <a:r>
              <a:rPr lang="ru-RU" sz="2000" dirty="0" smtClean="0">
                <a:hlinkClick r:id="rId13"/>
              </a:rPr>
              <a:t> http://www.old-land.ru/kadr/cs117.jpg</a:t>
            </a:r>
            <a:r>
              <a:rPr lang="ru-RU" sz="2000" dirty="0" smtClean="0"/>
              <a:t> (</a:t>
            </a:r>
            <a:r>
              <a:rPr lang="ru-RU" sz="2000" dirty="0" err="1" smtClean="0"/>
              <a:t>бабариха</a:t>
            </a:r>
            <a:r>
              <a:rPr lang="ru-RU" sz="2000" dirty="0" smtClean="0"/>
              <a:t>)</a:t>
            </a:r>
          </a:p>
          <a:p>
            <a:r>
              <a:rPr lang="ru-RU" sz="2000" dirty="0" smtClean="0">
                <a:hlinkClick r:id="rId14"/>
              </a:rPr>
              <a:t>http://skaz-pushkina.ru/kadr/cs252.jpg</a:t>
            </a:r>
            <a:r>
              <a:rPr lang="ru-RU" sz="2000" dirty="0" smtClean="0"/>
              <a:t> (</a:t>
            </a:r>
            <a:r>
              <a:rPr lang="ru-RU" sz="2000" dirty="0" err="1" smtClean="0"/>
              <a:t>Черномор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r>
              <a:rPr lang="en-US" sz="2000" u="sng" dirty="0" smtClean="0">
                <a:hlinkClick r:id="rId15"/>
              </a:rPr>
              <a:t>fotki.yandex.ru</a:t>
            </a:r>
            <a:r>
              <a:rPr lang="ru-RU" sz="2000" u="sng" dirty="0" smtClean="0"/>
              <a:t>, </a:t>
            </a:r>
            <a:r>
              <a:rPr lang="en-US" sz="2000" u="sng" dirty="0" smtClean="0">
                <a:hlinkClick r:id="rId16"/>
              </a:rPr>
              <a:t>mobirobi.net</a:t>
            </a:r>
            <a:r>
              <a:rPr lang="en-US" sz="2000" u="sng" dirty="0" smtClean="0"/>
              <a:t> ( </a:t>
            </a:r>
            <a:r>
              <a:rPr lang="ru-RU" sz="2000" u="sng" dirty="0" smtClean="0"/>
              <a:t>фон для игры)</a:t>
            </a:r>
          </a:p>
          <a:p>
            <a:r>
              <a:rPr lang="en-US" sz="2000" u="sng" dirty="0" smtClean="0">
                <a:hlinkClick r:id="rId17"/>
              </a:rPr>
              <a:t>odonvv.ru</a:t>
            </a:r>
            <a:r>
              <a:rPr lang="ru-RU" sz="2000" u="sng" dirty="0" smtClean="0"/>
              <a:t> ( рыбка) </a:t>
            </a:r>
            <a:r>
              <a:rPr lang="en-US" sz="2000" u="sng" dirty="0" smtClean="0">
                <a:hlinkClick r:id="rId18"/>
              </a:rPr>
              <a:t>all-free-download.com</a:t>
            </a:r>
            <a:r>
              <a:rPr lang="ru-RU" sz="2000" u="sng" dirty="0" smtClean="0"/>
              <a:t> ( перо лебедя)</a:t>
            </a:r>
          </a:p>
          <a:p>
            <a:r>
              <a:rPr lang="ru-RU" sz="2000" u="sng" dirty="0" smtClean="0"/>
              <a:t> </a:t>
            </a:r>
            <a:r>
              <a:rPr lang="en-US" sz="2000" dirty="0" smtClean="0">
                <a:hlinkClick r:id="rId19"/>
              </a:rPr>
              <a:t>kartinki-dlya-detej.ru</a:t>
            </a:r>
            <a:r>
              <a:rPr lang="ru-RU" sz="2000" dirty="0" smtClean="0"/>
              <a:t>(</a:t>
            </a:r>
            <a:r>
              <a:rPr lang="ru-RU" sz="2000" dirty="0" err="1" smtClean="0"/>
              <a:t>бараш</a:t>
            </a:r>
            <a:r>
              <a:rPr lang="ru-RU" sz="2000" dirty="0" smtClean="0"/>
              <a:t>)</a:t>
            </a:r>
            <a:r>
              <a:rPr lang="en-US" sz="2000" u="sng" dirty="0" smtClean="0">
                <a:hlinkClick r:id="rId20"/>
              </a:rPr>
              <a:t> crosti.ru</a:t>
            </a:r>
            <a:r>
              <a:rPr lang="ru-RU" sz="2000" u="sng" dirty="0" smtClean="0"/>
              <a:t> (заяц)</a:t>
            </a:r>
          </a:p>
          <a:p>
            <a:r>
              <a:rPr lang="en-US" sz="2000" dirty="0" smtClean="0">
                <a:hlinkClick r:id="rId21"/>
              </a:rPr>
              <a:t>chitalnya.ru</a:t>
            </a:r>
            <a:r>
              <a:rPr lang="ru-RU" sz="2000" dirty="0" smtClean="0"/>
              <a:t> (белочка) </a:t>
            </a:r>
            <a:r>
              <a:rPr lang="en-US" sz="2000" u="sng" dirty="0" smtClean="0">
                <a:hlinkClick r:id="rId22"/>
              </a:rPr>
              <a:t>larec.kiev.ua</a:t>
            </a:r>
            <a:r>
              <a:rPr lang="ru-RU" sz="2000" u="sng" dirty="0" smtClean="0"/>
              <a:t> ( корыто) </a:t>
            </a:r>
            <a:r>
              <a:rPr lang="en-US" sz="2000" dirty="0" smtClean="0">
                <a:hlinkClick r:id="rId23"/>
              </a:rPr>
              <a:t>playcast.ru</a:t>
            </a:r>
            <a:r>
              <a:rPr lang="ru-RU" sz="2000" dirty="0" smtClean="0"/>
              <a:t> (месяц)</a:t>
            </a:r>
          </a:p>
          <a:p>
            <a:r>
              <a:rPr lang="en-US" sz="2000" u="sng" dirty="0" smtClean="0">
                <a:hlinkClick r:id="rId24"/>
              </a:rPr>
              <a:t>liveinternet.ru</a:t>
            </a:r>
            <a:r>
              <a:rPr lang="ru-RU" sz="2000" u="sng" dirty="0" smtClean="0"/>
              <a:t> (яблоко) </a:t>
            </a:r>
            <a:r>
              <a:rPr lang="en-US" sz="2000" u="sng" dirty="0" smtClean="0">
                <a:hlinkClick r:id="rId25"/>
              </a:rPr>
              <a:t>gorka.tv</a:t>
            </a:r>
            <a:r>
              <a:rPr lang="ru-RU" sz="2000" u="sng" dirty="0" smtClean="0"/>
              <a:t> ( бочка) </a:t>
            </a:r>
            <a:r>
              <a:rPr lang="en-US" sz="2000" u="sng" dirty="0" err="1" smtClean="0">
                <a:hlinkClick r:id="rId26"/>
              </a:rPr>
              <a:t>sdelalsam.su</a:t>
            </a:r>
            <a:r>
              <a:rPr lang="ru-RU" sz="2000" u="sng" dirty="0" smtClean="0"/>
              <a:t> (невод)</a:t>
            </a:r>
          </a:p>
          <a:p>
            <a:r>
              <a:rPr lang="en-US" sz="2000" u="sng" dirty="0" smtClean="0">
                <a:hlinkClick r:id="rId27"/>
              </a:rPr>
              <a:t>shoptop.ru</a:t>
            </a:r>
            <a:r>
              <a:rPr lang="ru-RU" sz="2000" u="sng" dirty="0" smtClean="0"/>
              <a:t> (чертик) </a:t>
            </a:r>
            <a:r>
              <a:rPr lang="en-US" sz="2000" u="sng" dirty="0" smtClean="0">
                <a:hlinkClick r:id="rId28"/>
              </a:rPr>
              <a:t>lena-dot-com.ucoz.org</a:t>
            </a:r>
            <a:r>
              <a:rPr lang="ru-RU" sz="2000" u="sng" dirty="0" smtClean="0"/>
              <a:t> (солнце)</a:t>
            </a:r>
            <a:endParaRPr lang="ru-RU" dirty="0" smtClean="0"/>
          </a:p>
        </p:txBody>
      </p:sp>
      <p:pic>
        <p:nvPicPr>
          <p:cNvPr id="6" name="Picture 2" descr="C:\Users\MOLOTOVAT\Desktop\post-18029-1238656930 - копия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0" b="97895" l="2500" r="99643">
                        <a14:foregroundMark x1="55357" y1="38158" x2="55357" y2="38158"/>
                        <a14:foregroundMark x1="52857" y1="20526" x2="52857" y2="20526"/>
                        <a14:foregroundMark x1="60000" y1="34737" x2="60000" y2="34737"/>
                        <a14:foregroundMark x1="52857" y1="35263" x2="52857" y2="35263"/>
                        <a14:foregroundMark x1="57857" y1="62368" x2="57857" y2="62368"/>
                        <a14:foregroundMark x1="58571" y1="16316" x2="58571" y2="16316"/>
                        <a14:foregroundMark x1="45357" y1="17632" x2="45357" y2="17632"/>
                        <a14:foregroundMark x1="62500" y1="15263" x2="62500" y2="15263"/>
                        <a14:foregroundMark x1="40357" y1="19211" x2="40357" y2="19211"/>
                        <a14:foregroundMark x1="56071" y1="23947" x2="56071" y2="23947"/>
                        <a14:backgroundMark x1="17143" y1="10526" x2="17143" y2="10526"/>
                        <a14:backgroundMark x1="43571" y1="4737" x2="43571" y2="4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013176"/>
            <a:ext cx="1368152" cy="196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serdata.forums.tut.by/2010/09/18/tb14030.gif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364088" y="4344266"/>
            <a:ext cx="3600400" cy="2513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350</Words>
  <Application>Microsoft Office PowerPoint</Application>
  <PresentationFormat>Экран (4:3)</PresentationFormat>
  <Paragraphs>87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Молокова Татьяна Андреевна</dc:creator>
  <cp:lastModifiedBy>admin</cp:lastModifiedBy>
  <cp:revision>101</cp:revision>
  <dcterms:created xsi:type="dcterms:W3CDTF">2014-01-28T08:01:24Z</dcterms:created>
  <dcterms:modified xsi:type="dcterms:W3CDTF">2014-03-16T16:33:36Z</dcterms:modified>
</cp:coreProperties>
</file>