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4" r:id="rId7"/>
    <p:sldId id="260" r:id="rId8"/>
    <p:sldId id="267" r:id="rId9"/>
    <p:sldId id="268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C09F3F-9D58-DD3F-0B8E-C5C7BCCD1E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467DE9D-1B2C-6DD1-3C8C-B0DB1B02A6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140940-A23A-E99B-24D3-DB78A587D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106BC-79ED-4497-B87E-3EBFA083ECF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B4DAE6-5113-EB5C-F301-9ED8D5D15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A3992E-B07D-E045-9D84-5FFFF851A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8110A-1B2B-43CE-AD91-3876C23C9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849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490369-BC9D-88AC-7330-770843FE6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A11D2CA-5DC4-0C9A-9851-2176BE9A63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81EBFB-68B7-0D2F-1478-4EAB7037E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106BC-79ED-4497-B87E-3EBFA083ECF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95452E-5005-A963-5A9E-7E1D09DAE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DB60A3-43CA-6A76-86AB-574F62293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8110A-1B2B-43CE-AD91-3876C23C9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67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FA1C73B-F36B-2C15-212C-C16056DC80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465E7AC-AE89-DB73-D9EB-08550387AF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7FFB04-B187-CEA5-BA5E-6FBABB852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106BC-79ED-4497-B87E-3EBFA083ECF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F79F7C-93C7-E888-AED3-BE9EF609C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5D7ACFB-0752-8CD7-B428-652206544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8110A-1B2B-43CE-AD91-3876C23C9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659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01BEC2-F390-22E6-051B-D00C978B0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C94855-3E6D-E9DB-421E-85D4014539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1702202-AE38-CA2E-992F-E7FA0D07B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106BC-79ED-4497-B87E-3EBFA083ECF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46CEFBA-BAF1-33A6-7F67-AA96C1B7A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4C9488F-1851-53E9-3C09-E67C07BD8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8110A-1B2B-43CE-AD91-3876C23C9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692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8D7915-2AB7-E240-5318-2EF91370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0F74464-A482-E949-5729-6A0821F7AB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4E6EF6-0002-068C-D4CA-E14CCDA0A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106BC-79ED-4497-B87E-3EBFA083ECF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3C3F19-1102-A474-0D68-ED3D7DDCA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D18F37-EEE4-C3B3-74BA-C668691C5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8110A-1B2B-43CE-AD91-3876C23C9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118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8BE3B8-88B8-50E7-0F92-2668843AC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4B96AA-E627-F988-3EED-8F266DE26C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8DBD416-FC74-B20A-9DF2-E6A509577D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CE64E3D-065A-53D6-7A63-68FCBC709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106BC-79ED-4497-B87E-3EBFA083ECF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4447834-9405-D7F0-66F5-C3F8219C4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D21244-1EAF-38AE-629E-714E3E667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8110A-1B2B-43CE-AD91-3876C23C9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256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9B6EB6-1D93-AA4C-9097-C986D925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BCE29AB-A0C1-AC78-3AC9-F8146383DD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C41DDAA-A5BD-2983-40C6-B2F646F1D1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5FE7F23-79B9-A583-EC04-83BDC3A84E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BFFC32C-1307-8B6E-3488-BFEFCB1B15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532B9F5-6F46-E63E-0D25-4FAE72602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106BC-79ED-4497-B87E-3EBFA083ECF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F1D5208-5F50-C187-04D2-8F9463824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5B52C42-08B0-A9DE-9009-90ACD17FA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8110A-1B2B-43CE-AD91-3876C23C9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726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05DDD8-9939-387F-E595-F8A4607E2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9B83207-2075-7079-56B4-C62C91858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106BC-79ED-4497-B87E-3EBFA083ECF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C371097-5321-CCA6-D063-4589E90CE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8DF62FE-067B-9E77-DB77-F383411A6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8110A-1B2B-43CE-AD91-3876C23C9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174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1DC4920-2588-DC1B-C8C3-1E3BD878C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106BC-79ED-4497-B87E-3EBFA083ECF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6DB0CBC-E8B7-2E5F-6809-D62BA4F65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8A8E62F-84FE-D92A-6AAA-D4268B6E2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8110A-1B2B-43CE-AD91-3876C23C9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450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147FD7-E49B-7E38-EDD6-4DAECB1F1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7977E0B-9E2F-6761-AFCA-C87DBD1D5E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268DF22-F6AF-8CBC-BA68-B6272C5686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780D0DF-AADD-14A8-882E-F8653030D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106BC-79ED-4497-B87E-3EBFA083ECF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A4EE534-484A-B0A7-B1E4-51C3D5929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0E01949-104C-AFBF-9517-0537C496C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8110A-1B2B-43CE-AD91-3876C23C9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21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404C2C-159A-3129-B5E6-E6A3C08D4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8D06AAD-0167-7451-06A6-BBB209DA9B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7807631-D25C-68A7-6423-FC4AB60E9F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719D39E-0796-5DB0-B554-5D176215C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106BC-79ED-4497-B87E-3EBFA083ECF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565135F-7B86-5D1F-5DB1-6F396CECC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E616A42-BDF3-2B7E-E054-B4A430B08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8110A-1B2B-43CE-AD91-3876C23C9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175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4148DB-8A5A-1F2E-0673-7BBC462A8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C5C8C90-E160-79E1-3BBD-958CAD1A3D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1D871AF-FD4E-E0B2-A8CC-C2792A1005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106BC-79ED-4497-B87E-3EBFA083ECF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D8972C-7293-9816-DEC6-EFA88CFA0B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F72E8E-7032-B82D-0A99-F4C063A051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8110A-1B2B-43CE-AD91-3876C23C9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204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3F6A32-2123-626E-4DC6-02DE8224AC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00362" y="2706342"/>
            <a:ext cx="8767638" cy="1825901"/>
          </a:xfrm>
        </p:spPr>
        <p:txBody>
          <a:bodyPr/>
          <a:lstStyle/>
          <a:p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Истоки родной культуры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C38BF39-C0A2-95ED-C6F8-8BC3F272E9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82100"/>
            <a:ext cx="9144000" cy="1749288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92D050"/>
                </a:solidFill>
                <a:latin typeface="Arial Black" panose="020B0A04020102020204" pitchFamily="34" charset="0"/>
              </a:rPr>
              <a:t>ОДНКНР </a:t>
            </a:r>
          </a:p>
          <a:p>
            <a:r>
              <a:rPr lang="ru-RU" sz="2000" dirty="0">
                <a:solidFill>
                  <a:srgbClr val="92D050"/>
                </a:solidFill>
                <a:latin typeface="Arial Black" panose="020B0A04020102020204" pitchFamily="34" charset="0"/>
              </a:rPr>
              <a:t>5 класс</a:t>
            </a:r>
          </a:p>
          <a:p>
            <a:r>
              <a:rPr lang="ru-RU" sz="2000" dirty="0">
                <a:solidFill>
                  <a:srgbClr val="92D050"/>
                </a:solidFill>
                <a:latin typeface="Arial Black" panose="020B0A04020102020204" pitchFamily="34" charset="0"/>
              </a:rPr>
              <a:t>урок №5</a:t>
            </a:r>
          </a:p>
          <a:p>
            <a:r>
              <a:rPr lang="ru-RU" sz="1200" dirty="0">
                <a:solidFill>
                  <a:srgbClr val="92D050"/>
                </a:solidFill>
                <a:latin typeface="Arial Black" panose="020B0A04020102020204" pitchFamily="34" charset="0"/>
              </a:rPr>
              <a:t>Жукова С.Г (МБОУ СОШ Чехов-7)</a:t>
            </a:r>
          </a:p>
          <a:p>
            <a:endParaRPr lang="ru-RU" sz="2000" dirty="0">
              <a:solidFill>
                <a:srgbClr val="92D05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5CFFBBC-9F47-5A79-0063-20397F490F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5334" y="151074"/>
            <a:ext cx="4542861" cy="25552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26807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6447BA-BD30-0017-CF0B-5CF0F3F0C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4114" y="1224501"/>
            <a:ext cx="9739685" cy="43493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Спасибо за внимание!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62CD0F0-7127-09AD-1F10-6874D16087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69071" y="405516"/>
            <a:ext cx="2943709" cy="1860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99440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D502EB-7D4B-BCFF-B5FA-5497FFFD7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55089"/>
            <a:ext cx="10515600" cy="3888188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Народ жив, </a:t>
            </a:r>
            <a:b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пока живы его культура и язык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3AC33CE-F3DD-296F-B060-DF059943B6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5334" y="151074"/>
            <a:ext cx="4542861" cy="25552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16142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8BCD6B3-209F-9817-E3E6-C35CBE8CE467}"/>
              </a:ext>
            </a:extLst>
          </p:cNvPr>
          <p:cNvSpPr txBox="1"/>
          <p:nvPr/>
        </p:nvSpPr>
        <p:spPr>
          <a:xfrm>
            <a:off x="246491" y="349857"/>
            <a:ext cx="10996654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3600" u="sng" dirty="0">
              <a:solidFill>
                <a:srgbClr val="00B050"/>
              </a:solidFill>
              <a:latin typeface="Arial Black" panose="020B0A04020102020204" pitchFamily="34" charset="0"/>
            </a:endParaRPr>
          </a:p>
          <a:p>
            <a:pPr algn="ctr"/>
            <a:endParaRPr lang="ru-RU" sz="3600" u="sng" dirty="0">
              <a:solidFill>
                <a:srgbClr val="00B050"/>
              </a:solidFill>
              <a:latin typeface="Arial Black" panose="020B0A04020102020204" pitchFamily="34" charset="0"/>
            </a:endParaRPr>
          </a:p>
          <a:p>
            <a:pPr algn="ctr"/>
            <a:endParaRPr lang="ru-RU" sz="3600" u="sng" dirty="0">
              <a:solidFill>
                <a:srgbClr val="00B05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3600" u="sng" dirty="0">
                <a:solidFill>
                  <a:srgbClr val="00B050"/>
                </a:solidFill>
                <a:latin typeface="Arial Black" panose="020B0A04020102020204" pitchFamily="34" charset="0"/>
              </a:rPr>
              <a:t>Культура-</a:t>
            </a:r>
            <a:r>
              <a:rPr lang="ru-RU" sz="3600" b="0" i="0" u="sng" dirty="0">
                <a:solidFill>
                  <a:srgbClr val="00B050"/>
                </a:solidFill>
                <a:effectLst/>
                <a:latin typeface="Arial Black" panose="020B0A04020102020204" pitchFamily="34" charset="0"/>
              </a:rPr>
              <a:t> </a:t>
            </a:r>
          </a:p>
          <a:p>
            <a:r>
              <a:rPr lang="ru-RU" sz="3600" u="sng" dirty="0">
                <a:solidFill>
                  <a:srgbClr val="00B050"/>
                </a:solidFill>
                <a:latin typeface="Arial Black" panose="020B0A04020102020204" pitchFamily="34" charset="0"/>
              </a:rPr>
              <a:t>с</a:t>
            </a:r>
            <a:r>
              <a:rPr lang="ru-RU" sz="3600" b="0" i="0" u="sng" dirty="0">
                <a:solidFill>
                  <a:srgbClr val="00B050"/>
                </a:solidFill>
                <a:effectLst/>
                <a:latin typeface="Arial Black" panose="020B0A04020102020204" pitchFamily="34" charset="0"/>
              </a:rPr>
              <a:t>овокупность человеческих достижений </a:t>
            </a:r>
            <a:r>
              <a:rPr lang="ru-RU" sz="3600" b="0" i="0" dirty="0">
                <a:solidFill>
                  <a:srgbClr val="00B050"/>
                </a:solidFill>
                <a:effectLst/>
                <a:latin typeface="Arial Black" panose="020B0A04020102020204" pitchFamily="34" charset="0"/>
              </a:rPr>
              <a:t>в подчинении природы, в технике, образовании, общественном строе</a:t>
            </a:r>
            <a:r>
              <a:rPr lang="ru-RU" sz="2800" b="0" i="0" dirty="0">
                <a:solidFill>
                  <a:srgbClr val="00B050"/>
                </a:solidFill>
                <a:effectLst/>
                <a:latin typeface="Arial Black" panose="020B0A04020102020204" pitchFamily="34" charset="0"/>
              </a:rPr>
              <a:t>. </a:t>
            </a:r>
          </a:p>
          <a:p>
            <a:pPr algn="ctr"/>
            <a:endParaRPr lang="ru-RU" sz="2800" b="0" i="0" dirty="0">
              <a:solidFill>
                <a:srgbClr val="00B050"/>
              </a:solidFill>
              <a:effectLst/>
              <a:latin typeface="Arial Black" panose="020B0A04020102020204" pitchFamily="34" charset="0"/>
            </a:endParaRPr>
          </a:p>
          <a:p>
            <a:pPr algn="ctr"/>
            <a:r>
              <a:rPr lang="ru-RU" sz="2800" i="0" dirty="0">
                <a:solidFill>
                  <a:srgbClr val="00B050"/>
                </a:solidFill>
                <a:effectLst/>
                <a:latin typeface="Arial Black" panose="020B0A04020102020204" pitchFamily="34" charset="0"/>
              </a:rPr>
              <a:t>Д. Н. Ушаков « Толковый словарь современного русского языка»</a:t>
            </a:r>
            <a:endParaRPr lang="ru-RU" sz="28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1F0A363-1020-FE08-214D-CEF31BCBA60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5334" y="151074"/>
            <a:ext cx="4542861" cy="25552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56346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1343C6B-9EA6-1B2D-9A69-F0BF11CF2E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879" y="318053"/>
            <a:ext cx="4114757" cy="26639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hutterstock. ">
            <a:extLst>
              <a:ext uri="{FF2B5EF4-FFF2-40B4-BE49-F238E27FC236}">
                <a16:creationId xmlns:a16="http://schemas.microsoft.com/office/drawing/2014/main" id="{8C8A1F6C-A12E-F728-4A3B-AB3E5CD442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3538" y="318053"/>
            <a:ext cx="4367544" cy="26639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5A8C5F80-A96E-92F2-82FD-93DF6C9FD2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3050" y="3398298"/>
            <a:ext cx="4729318" cy="28406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D9571C76-D4D1-08A7-730E-425F0E9A71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392" y="3328503"/>
            <a:ext cx="3860350" cy="29103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484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>
            <a:extLst>
              <a:ext uri="{FF2B5EF4-FFF2-40B4-BE49-F238E27FC236}">
                <a16:creationId xmlns:a16="http://schemas.microsoft.com/office/drawing/2014/main" id="{4496F571-1321-79EF-2469-C2F8516544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939" y="3332701"/>
            <a:ext cx="4231253" cy="28971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09FFFA88-5BC8-F66C-11BA-2B4E7B951D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1214" y="3332701"/>
            <a:ext cx="4441211" cy="28971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FA99A81F-BD49-EEE2-2705-3F8F779A19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106" y="244014"/>
            <a:ext cx="4013261" cy="30099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Изображение">
            <a:extLst>
              <a:ext uri="{FF2B5EF4-FFF2-40B4-BE49-F238E27FC236}">
                <a16:creationId xmlns:a16="http://schemas.microsoft.com/office/drawing/2014/main" id="{579E21E8-AD3B-6C97-BADD-4B21867F80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0901" y="203074"/>
            <a:ext cx="4220405" cy="28971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2">
            <a:extLst>
              <a:ext uri="{FF2B5EF4-FFF2-40B4-BE49-F238E27FC236}">
                <a16:creationId xmlns:a16="http://schemas.microsoft.com/office/drawing/2014/main" id="{10D2A7D6-B246-EA43-CC04-448A4CF833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1214" y="2430273"/>
            <a:ext cx="1420635" cy="532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0541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AB999551-5AC3-2C14-E966-C6BC5741A3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00598"/>
              </p:ext>
            </p:extLst>
          </p:nvPr>
        </p:nvGraphicFramePr>
        <p:xfrm>
          <a:off x="1272209" y="675861"/>
          <a:ext cx="8887792" cy="5049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4491">
                  <a:extLst>
                    <a:ext uri="{9D8B030D-6E8A-4147-A177-3AD203B41FA5}">
                      <a16:colId xmlns:a16="http://schemas.microsoft.com/office/drawing/2014/main" val="1374166346"/>
                    </a:ext>
                  </a:extLst>
                </a:gridCol>
                <a:gridCol w="4463301">
                  <a:extLst>
                    <a:ext uri="{9D8B030D-6E8A-4147-A177-3AD203B41FA5}">
                      <a16:colId xmlns:a16="http://schemas.microsoft.com/office/drawing/2014/main" val="2722267428"/>
                    </a:ext>
                  </a:extLst>
                </a:gridCol>
              </a:tblGrid>
              <a:tr h="2524539">
                <a:tc gridSpan="2">
                  <a:txBody>
                    <a:bodyPr/>
                    <a:lstStyle/>
                    <a:p>
                      <a:pPr algn="ctr"/>
                      <a:r>
                        <a:rPr lang="ru-RU" sz="9600" dirty="0">
                          <a:latin typeface="Arial Black" panose="020B0A04020102020204" pitchFamily="34" charset="0"/>
                        </a:rPr>
                        <a:t>Культура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202705"/>
                  </a:ext>
                </a:extLst>
              </a:tr>
              <a:tr h="2524539"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solidFill>
                          <a:srgbClr val="00B050"/>
                        </a:solidFill>
                        <a:latin typeface="Arial Black" panose="020B0A04020102020204" pitchFamily="34" charset="0"/>
                      </a:endParaRPr>
                    </a:p>
                    <a:p>
                      <a:pPr algn="ctr"/>
                      <a:r>
                        <a:rPr lang="ru-RU" sz="4000" dirty="0">
                          <a:solidFill>
                            <a:srgbClr val="00B050"/>
                          </a:solidFill>
                          <a:latin typeface="Arial Black" panose="020B0A04020102020204" pitchFamily="34" charset="0"/>
                        </a:rPr>
                        <a:t>Материальная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solidFill>
                          <a:srgbClr val="00B050"/>
                        </a:solidFill>
                        <a:latin typeface="Arial Black" panose="020B0A04020102020204" pitchFamily="34" charset="0"/>
                      </a:endParaRPr>
                    </a:p>
                    <a:p>
                      <a:pPr algn="ctr"/>
                      <a:r>
                        <a:rPr lang="ru-RU" sz="4000" dirty="0">
                          <a:solidFill>
                            <a:srgbClr val="00B050"/>
                          </a:solidFill>
                          <a:latin typeface="Arial Black" panose="020B0A04020102020204" pitchFamily="34" charset="0"/>
                        </a:rPr>
                        <a:t>Духовная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3379794"/>
                  </a:ext>
                </a:extLst>
              </a:tr>
            </a:tbl>
          </a:graphicData>
        </a:graphic>
      </p:graphicFrame>
      <p:pic>
        <p:nvPicPr>
          <p:cNvPr id="7170" name="Picture 2" descr="Культура: материальная и духовная">
            <a:extLst>
              <a:ext uri="{FF2B5EF4-FFF2-40B4-BE49-F238E27FC236}">
                <a16:creationId xmlns:a16="http://schemas.microsoft.com/office/drawing/2014/main" id="{5F648B58-5D85-95C8-4E4B-7F10635E30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2980" y="1940119"/>
            <a:ext cx="4286250" cy="20434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84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728D672B-7136-80EF-87C4-A0CD23D23E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857" y="226375"/>
            <a:ext cx="4810277" cy="31847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Дворцовая площадь &amp;mdash; самый узнаваемый архитектурный ансамбль Санкт-...">
            <a:extLst>
              <a:ext uri="{FF2B5EF4-FFF2-40B4-BE49-F238E27FC236}">
                <a16:creationId xmlns:a16="http://schemas.microsoft.com/office/drawing/2014/main" id="{7579D662-DA87-C726-C9CF-E0C4AF5BC7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2287" y="226375"/>
            <a:ext cx="4810277" cy="31847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Кремль, Казань.">
            <a:extLst>
              <a:ext uri="{FF2B5EF4-FFF2-40B4-BE49-F238E27FC236}">
                <a16:creationId xmlns:a16="http://schemas.microsoft.com/office/drawing/2014/main" id="{DA21A0B8-D8A1-4C1E-D26B-298383472D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857" y="3546282"/>
            <a:ext cx="4810277" cy="29486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Экскурсия по самому южному и самому древнему городу России - Дербенту. ">
            <a:extLst>
              <a:ext uri="{FF2B5EF4-FFF2-40B4-BE49-F238E27FC236}">
                <a16:creationId xmlns:a16="http://schemas.microsoft.com/office/drawing/2014/main" id="{A373CB57-291C-F2BD-1233-26F6B75691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5040" y="3583625"/>
            <a:ext cx="4867524" cy="29112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215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4BFBBE9-FECA-3136-D6C0-F1C93C86354F}"/>
              </a:ext>
            </a:extLst>
          </p:cNvPr>
          <p:cNvSpPr txBox="1"/>
          <p:nvPr/>
        </p:nvSpPr>
        <p:spPr>
          <a:xfrm>
            <a:off x="5701085" y="580446"/>
            <a:ext cx="5812404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  <a:latin typeface="Arial Black" panose="020B0A04020102020204" pitchFamily="34" charset="0"/>
              </a:rPr>
              <a:t>«</a:t>
            </a:r>
            <a:r>
              <a:rPr lang="ru-RU" sz="2400" u="sng" dirty="0">
                <a:solidFill>
                  <a:srgbClr val="00B050"/>
                </a:solidFill>
                <a:latin typeface="Arial Black" panose="020B0A04020102020204" pitchFamily="34" charset="0"/>
              </a:rPr>
              <a:t>Настоящие ценности культуры </a:t>
            </a:r>
            <a:r>
              <a:rPr lang="ru-RU" sz="2400" dirty="0">
                <a:solidFill>
                  <a:srgbClr val="00B050"/>
                </a:solidFill>
                <a:latin typeface="Arial Black" panose="020B0A04020102020204" pitchFamily="34" charset="0"/>
              </a:rPr>
              <a:t>развиваются </a:t>
            </a:r>
            <a:r>
              <a:rPr lang="ru-RU" sz="2400" u="sng" dirty="0">
                <a:solidFill>
                  <a:srgbClr val="00B050"/>
                </a:solidFill>
                <a:latin typeface="Arial Black" panose="020B0A04020102020204" pitchFamily="34" charset="0"/>
              </a:rPr>
              <a:t>только</a:t>
            </a:r>
            <a:r>
              <a:rPr lang="ru-RU" sz="2400" dirty="0">
                <a:solidFill>
                  <a:srgbClr val="00B050"/>
                </a:solidFill>
                <a:latin typeface="Arial Black" panose="020B0A04020102020204" pitchFamily="34" charset="0"/>
              </a:rPr>
              <a:t> в </a:t>
            </a:r>
            <a:r>
              <a:rPr lang="ru-RU" sz="2400" u="sng" dirty="0" err="1">
                <a:solidFill>
                  <a:srgbClr val="00B050"/>
                </a:solidFill>
                <a:latin typeface="Arial Black" panose="020B0A04020102020204" pitchFamily="34" charset="0"/>
              </a:rPr>
              <a:t>coприкосновении</a:t>
            </a:r>
            <a:r>
              <a:rPr lang="ru-RU" sz="2400" u="sng" dirty="0">
                <a:solidFill>
                  <a:srgbClr val="00B050"/>
                </a:solidFill>
                <a:latin typeface="Arial Black" panose="020B0A04020102020204" pitchFamily="34" charset="0"/>
              </a:rPr>
              <a:t> с другими культурами</a:t>
            </a:r>
            <a:r>
              <a:rPr lang="ru-RU" sz="2400" dirty="0">
                <a:solidFill>
                  <a:srgbClr val="00B050"/>
                </a:solidFill>
                <a:latin typeface="Arial Black" panose="020B0A04020102020204" pitchFamily="34" charset="0"/>
              </a:rPr>
              <a:t>, вырастают на богатой культурной почве и </a:t>
            </a:r>
            <a:r>
              <a:rPr lang="ru-RU" sz="2400" u="sng" dirty="0">
                <a:solidFill>
                  <a:srgbClr val="00B050"/>
                </a:solidFill>
                <a:latin typeface="Arial Black" panose="020B0A04020102020204" pitchFamily="34" charset="0"/>
              </a:rPr>
              <a:t>учитывают опыт соседей</a:t>
            </a:r>
            <a:r>
              <a:rPr lang="ru-RU" sz="2400" dirty="0">
                <a:solidFill>
                  <a:srgbClr val="00B050"/>
                </a:solidFill>
                <a:latin typeface="Arial Black" panose="020B0A04020102020204" pitchFamily="34" charset="0"/>
              </a:rPr>
              <a:t>. Может ли развиваться зерно в стакане дистиллированной воды? </a:t>
            </a:r>
            <a:r>
              <a:rPr lang="ru-RU" sz="2400" dirty="0" err="1">
                <a:solidFill>
                  <a:srgbClr val="00B050"/>
                </a:solidFill>
                <a:latin typeface="Arial Black" panose="020B0A04020102020204" pitchFamily="34" charset="0"/>
              </a:rPr>
              <a:t>Мoжет</a:t>
            </a:r>
            <a:r>
              <a:rPr lang="ru-RU" sz="2400" dirty="0">
                <a:solidFill>
                  <a:srgbClr val="00B050"/>
                </a:solidFill>
                <a:latin typeface="Arial Black" panose="020B0A04020102020204" pitchFamily="34" charset="0"/>
              </a:rPr>
              <a:t>! - но пока не иссякнут собственные силы зерна, затем растение очень быстро погибает»</a:t>
            </a:r>
          </a:p>
          <a:p>
            <a:endParaRPr lang="ru-RU" dirty="0">
              <a:solidFill>
                <a:srgbClr val="00B050"/>
              </a:solidFill>
              <a:latin typeface="Arial Black" panose="020B0A04020102020204" pitchFamily="34" charset="0"/>
            </a:endParaRPr>
          </a:p>
          <a:p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академик Д.С. Лихачёв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1D0E7A47-03B5-A128-FFEB-81D826EA2B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967" y="636807"/>
            <a:ext cx="4844899" cy="49655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576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09775F-B350-EFC2-37F3-F407A0458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6344" y="365124"/>
            <a:ext cx="6150168" cy="6492875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rgbClr val="00B05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«Культура имеет религиозные основы» </a:t>
            </a:r>
            <a:br>
              <a:rPr lang="ru-RU" sz="5400" dirty="0">
                <a:solidFill>
                  <a:srgbClr val="00B05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5400" dirty="0">
                <a:solidFill>
                  <a:srgbClr val="00B05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B05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Н.А. Бердяев</a:t>
            </a:r>
            <a:endParaRPr lang="ru-RU" sz="24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992D8BE2-7BB5-1D98-7B00-0098EA8B0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075" y="127221"/>
            <a:ext cx="5045268" cy="65757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5653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935</TotalTime>
  <Words>130</Words>
  <Application>Microsoft Office PowerPoint</Application>
  <PresentationFormat>Широкоэкранный</PresentationFormat>
  <Paragraphs>23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Arial Black</vt:lpstr>
      <vt:lpstr>Calibri</vt:lpstr>
      <vt:lpstr>Calibri Light</vt:lpstr>
      <vt:lpstr>Тема Office</vt:lpstr>
      <vt:lpstr>Истоки родной культуры</vt:lpstr>
      <vt:lpstr>Народ жив,  пока живы его культура и язык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«Культура имеет религиозные основы»   Н.А. Бердяев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Истоки родной культуры</dc:title>
  <dc:creator>Светлана Жукова</dc:creator>
  <cp:lastModifiedBy>Светлана Жукова</cp:lastModifiedBy>
  <cp:revision>2</cp:revision>
  <dcterms:created xsi:type="dcterms:W3CDTF">2022-08-07T13:44:47Z</dcterms:created>
  <dcterms:modified xsi:type="dcterms:W3CDTF">2022-11-21T17:58:09Z</dcterms:modified>
</cp:coreProperties>
</file>