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3.jpg" ContentType="image/jpeg"/>
  <Override PartName="/ppt/media/image1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839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178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05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358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01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088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58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5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2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24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3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7494D-CEA8-4AF0-8440-639D8F90B0F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5ED92-E052-4630-BA83-0573416CB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52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47418" cy="6938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27" y="4779818"/>
            <a:ext cx="11831782" cy="20781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2473" y="298196"/>
            <a:ext cx="752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ысшего образование «Академия социального управление»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76944" y="1302327"/>
            <a:ext cx="6068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Кафедра дошкольного образования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050474" y="1870364"/>
            <a:ext cx="9179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Итоговая практико-значимая работа</a:t>
            </a:r>
          </a:p>
          <a:p>
            <a:r>
              <a:rPr lang="ru-RU" dirty="0" smtClean="0"/>
              <a:t>«Современные формы работы с семьей по вопросам развития речи и приобщение детей дошкольного возраста к художественной литературе»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823855" y="2890859"/>
            <a:ext cx="3006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ПРЕЗЕНТАЦИЯ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050474" y="3509963"/>
            <a:ext cx="879484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Познавательная форма взаимодействия с родителями по вопросам речевого развития </a:t>
            </a:r>
          </a:p>
          <a:p>
            <a:r>
              <a:rPr lang="ru-RU" dirty="0"/>
              <a:t>д</a:t>
            </a:r>
            <a:r>
              <a:rPr lang="ru-RU" dirty="0" smtClean="0"/>
              <a:t>етей дошкольного возраста. День открытых дверей «Интересное общение».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Цыганова Татьяна Николаевна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воспитатель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МБДОУ № 57</a:t>
            </a:r>
          </a:p>
          <a:p>
            <a:r>
              <a:rPr lang="en-US" dirty="0" smtClean="0"/>
              <a:t>                                                               </a:t>
            </a:r>
            <a:r>
              <a:rPr lang="ru-RU" dirty="0" smtClean="0"/>
              <a:t>2021г.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188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2479964" y="333137"/>
            <a:ext cx="7758546" cy="781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заключении Дня открытых дверей «Приятное общение» проводится круглый стол для родителей с чаепитием в конце мероприятия.  Круглый стол организуется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свободного или регламентированного общения педагогов с родителями, во время которого последние имеют возможность получить ответы на интересующие их вопросы, высказать свое мнение по заявленной или волнующей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проблеме или обмен опытом семейного воспитания, может быть создана модель перспективы взаимодействия.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Вступительные слова воспитателя: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Уважаемые родители, мы были очень рады видеть и общаться сегодня с вами. Давайте вместе с вами подытожим проведение нашего мероприятия в детском саду. Надеюсь, что у нас вы провели с интересом время, сделав для себя выводы, что 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разного рода художественных произведений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эффективного и плодотворного развития речи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дошкольников, способствует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пополнению словарного запаса,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дошкольника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похоже ваше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становятся или рассаживаются по кругу. Каждый поочередно говорит, на какое явление природы, время года или предмет похоже 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 после Дня открытых дверей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объясняет, почему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давайте обменяемся взаимными вопросами по Дню открытых дверей «Приятное общение».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 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9175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91" y="5043055"/>
            <a:ext cx="11346873" cy="1814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5608" y="603971"/>
            <a:ext cx="11059438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«</a:t>
            </a:r>
            <a:r>
              <a:rPr lang="ru-RU" sz="12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СЕМЬЯ – ЭТО ТА САМАЯ СРЕДА, В КОТОРОЙ ЧЕЛОВЕК УЧИТСЯ И САМ ТВОРИТ ДОБРО»</a:t>
            </a:r>
            <a:br>
              <a:rPr lang="ru-RU" sz="12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                                                                                  </a:t>
            </a:r>
          </a:p>
          <a:p>
            <a:r>
              <a:rPr lang="ru-RU" sz="12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                                                                              В.А.СУХОМЛИНСКИЙ</a:t>
            </a:r>
          </a:p>
          <a:p>
            <a:endParaRPr lang="ru-RU" sz="12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«ЛЮДИ ПЕРЕСТАЮТ МЫСЛИТЬ, КОГДА ПЕРЕСТАЮТ ЧИТАТЬ»</a:t>
            </a:r>
          </a:p>
          <a:p>
            <a:endParaRPr lang="ru-RU" sz="12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                                                                                Д.ДИДРО</a:t>
            </a:r>
          </a:p>
          <a:p>
            <a:endParaRPr lang="ru-RU" sz="16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После воздуха и хлеба для человека самым необходимым в жизни является книга. Во-первых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книга 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—открытие 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мира, во-вторых, она собеседник, в-третьих — наставник, и, наконец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книга — 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отдых»</a:t>
            </a:r>
          </a:p>
          <a:p>
            <a:endParaRPr lang="ru-RU" sz="16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                                                                              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Л. </a:t>
            </a:r>
            <a:r>
              <a:rPr lang="ru-RU" sz="1600" dirty="0" err="1" smtClean="0">
                <a:latin typeface="Segoe Print" panose="02000600000000000000" pitchFamily="2" charset="0"/>
                <a:cs typeface="Times New Roman" panose="02020603050405020304" pitchFamily="18" charset="0"/>
              </a:rPr>
              <a:t>Ошанин</a:t>
            </a:r>
            <a:endParaRPr lang="ru-RU" sz="1600" dirty="0" smtClean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endParaRPr lang="ru-RU" sz="16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Всеобщее образование породило массу людей, которые умеют читать, но не умеют понять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что стоит 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читать»</a:t>
            </a:r>
          </a:p>
          <a:p>
            <a:endParaRPr lang="ru-RU" sz="16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                                                                              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 </a:t>
            </a:r>
            <a:r>
              <a:rPr lang="ru-RU" sz="1600" i="1" dirty="0">
                <a:latin typeface="Segoe Print" panose="02000600000000000000" pitchFamily="2" charset="0"/>
                <a:cs typeface="Times New Roman" panose="02020603050405020304" pitchFamily="18" charset="0"/>
              </a:rPr>
              <a:t>Джордж </a:t>
            </a:r>
            <a:r>
              <a:rPr lang="ru-RU" sz="1600" i="1" dirty="0" err="1" smtClean="0">
                <a:latin typeface="Segoe Print" panose="02000600000000000000" pitchFamily="2" charset="0"/>
                <a:cs typeface="Times New Roman" panose="02020603050405020304" pitchFamily="18" charset="0"/>
              </a:rPr>
              <a:t>Тревельян</a:t>
            </a:r>
            <a:endParaRPr lang="ru-RU" sz="1600" i="1" dirty="0" smtClean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endParaRPr lang="ru-RU" sz="1600" i="1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«Гораздо важнее не что мы читаем, а как и с какой 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целью»</a:t>
            </a:r>
          </a:p>
          <a:p>
            <a:endParaRPr lang="ru-RU" sz="16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                                                                              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 </a:t>
            </a:r>
            <a:r>
              <a:rPr lang="ru-RU" sz="1600" i="1" dirty="0">
                <a:latin typeface="Segoe Print" panose="02000600000000000000" pitchFamily="2" charset="0"/>
                <a:cs typeface="Times New Roman" panose="02020603050405020304" pitchFamily="18" charset="0"/>
              </a:rPr>
              <a:t>Эдмунд </a:t>
            </a:r>
            <a:r>
              <a:rPr lang="ru-RU" sz="1600" i="1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Берк</a:t>
            </a:r>
            <a:endParaRPr lang="ru-RU" sz="16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652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19" y="5500255"/>
            <a:ext cx="11360726" cy="13577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7017" y="858982"/>
            <a:ext cx="885305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                           РЕФЛЕКСИЯ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открытых дверей «Интересное общение», посвященное развитию речи детей дошкольного возраста с помощью художественной литературы необходимое и познавательное мероприятие для родителей. Речь ребенка развивается в стихийных условиях. Наша задача во время общения с родителями ознакомить их и на конкретных примерах доказать связь книги и речи  их малыша, и как следствие формирование будущего большого «талантливого читателя», культурно-образованного человека. Но не все родители уделяют должное внимание своим детям, больше рассчитывая на развитие своего ребенка в детском саду Многие считают, что достаточно ребенку посмотреть мультфильм , самостоятельно посмотреть книгу(так как малыш еще не умеют читать), послушать аудио-сказку вечером. Конечно, это тоже неплохо, но ничего не заменит общение родителей и ребенка: беседа о прослушанной аудио-сказке, прочтение, а затем обсуждение интересной книги ребенку мамой, вместе с членами семьи инсценировать любимую сказку. Поэтому мы хотим донести до родителей, показав на примере, что художественная литература, является источником развития речи и обогащает эмоции детей.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данного проекта может быть использована на педагогическом чтении или педагогическом совете.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88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30545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82" y="5181600"/>
            <a:ext cx="11083635" cy="1676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93818" y="762000"/>
            <a:ext cx="6303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СПИСОК ИСПОЛЬЗУЕМОЙ ЛИТЕРАТУРЫ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82436" y="1842655"/>
            <a:ext cx="71179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Основная образовательная программа дошкольного образования.</a:t>
            </a:r>
          </a:p>
          <a:p>
            <a:pPr marL="342900" indent="-342900">
              <a:buAutoNum type="arabicPeriod"/>
            </a:pPr>
            <a:r>
              <a:rPr lang="ru-RU" dirty="0" smtClean="0"/>
              <a:t>«Развитие речи в детском саду» </a:t>
            </a:r>
            <a:r>
              <a:rPr lang="ru-RU" dirty="0" err="1" smtClean="0"/>
              <a:t>В.В.Гербова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«Социально нравственное воспитание дошкольников» </a:t>
            </a:r>
            <a:r>
              <a:rPr lang="ru-RU" dirty="0" err="1" smtClean="0"/>
              <a:t>Р.С.Буре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Интернет ресурсы.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642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26183"/>
            <a:ext cx="12192000" cy="1731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9607" y="531766"/>
            <a:ext cx="1186209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Актуальность темы проекта</a:t>
            </a:r>
            <a:r>
              <a:rPr lang="ru-RU" dirty="0" smtClean="0"/>
              <a:t>: </a:t>
            </a:r>
            <a:r>
              <a:rPr lang="ru-RU" dirty="0"/>
              <a:t>«День открытых дверей в </a:t>
            </a:r>
            <a:r>
              <a:rPr lang="ru-RU" dirty="0" smtClean="0"/>
              <a:t>ДОУ «Интересное общение» </a:t>
            </a:r>
            <a:r>
              <a:rPr lang="ru-RU" dirty="0"/>
              <a:t>– одна </a:t>
            </a:r>
            <a:r>
              <a:rPr lang="ru-RU" dirty="0" smtClean="0"/>
              <a:t>из познавательных форм</a:t>
            </a:r>
          </a:p>
          <a:p>
            <a:r>
              <a:rPr lang="ru-RU" dirty="0" smtClean="0"/>
              <a:t> </a:t>
            </a:r>
            <a:r>
              <a:rPr lang="ru-RU" dirty="0"/>
              <a:t>работы </a:t>
            </a:r>
            <a:r>
              <a:rPr lang="ru-RU" dirty="0" smtClean="0"/>
              <a:t>с родителями, которая предоставит </a:t>
            </a:r>
            <a:r>
              <a:rPr lang="ru-RU" dirty="0"/>
              <a:t>им возможность познакомиться с </a:t>
            </a:r>
            <a:r>
              <a:rPr lang="ru-RU" dirty="0" smtClean="0"/>
              <a:t> вопросами речевого</a:t>
            </a:r>
          </a:p>
          <a:p>
            <a:r>
              <a:rPr lang="ru-RU" dirty="0" smtClean="0"/>
              <a:t> развития детей с помощью художественной литературы.</a:t>
            </a:r>
          </a:p>
          <a:p>
            <a:r>
              <a:rPr lang="ru-RU" dirty="0"/>
              <a:t>К сожалению, в наш век информатизации отношение детей к книге изменилось, интерес к чтению стал падать.</a:t>
            </a:r>
          </a:p>
          <a:p>
            <a:r>
              <a:rPr lang="ru-RU" dirty="0"/>
              <a:t>По данным многочисленных исследований, уже в дошкольном возрасте дети предпочитают книге просмотр </a:t>
            </a:r>
            <a:endParaRPr lang="ru-RU" dirty="0" smtClean="0"/>
          </a:p>
          <a:p>
            <a:r>
              <a:rPr lang="ru-RU" dirty="0" smtClean="0"/>
              <a:t>телевизора </a:t>
            </a:r>
            <a:r>
              <a:rPr lang="ru-RU" dirty="0"/>
              <a:t>и </a:t>
            </a:r>
            <a:r>
              <a:rPr lang="ru-RU" dirty="0" smtClean="0"/>
              <a:t>видеопродукции, </a:t>
            </a:r>
            <a:r>
              <a:rPr lang="ru-RU" dirty="0"/>
              <a:t>компьютерные игры. Как результат, школьники не любят, не хотят читать.</a:t>
            </a:r>
          </a:p>
          <a:p>
            <a:r>
              <a:rPr lang="ru-RU" dirty="0" smtClean="0"/>
              <a:t>      Книга </a:t>
            </a:r>
            <a:r>
              <a:rPr lang="ru-RU" dirty="0"/>
              <a:t>— источник знаний и размышлений детей на </a:t>
            </a:r>
            <a:r>
              <a:rPr lang="ru-RU" dirty="0" smtClean="0"/>
              <a:t>разнообразные </a:t>
            </a:r>
            <a:r>
              <a:rPr lang="ru-RU" dirty="0"/>
              <a:t>темы; материал для бесед, пересказов, </a:t>
            </a:r>
            <a:endParaRPr lang="ru-RU" dirty="0" smtClean="0"/>
          </a:p>
          <a:p>
            <a:r>
              <a:rPr lang="ru-RU" dirty="0" smtClean="0"/>
              <a:t>игр-драматизаций</a:t>
            </a:r>
            <a:r>
              <a:rPr lang="ru-RU" dirty="0"/>
              <a:t>. Книга - источник обогащения всех сторон речи </a:t>
            </a:r>
            <a:r>
              <a:rPr lang="ru-RU" dirty="0" smtClean="0"/>
              <a:t>ребенка. Хорошо </a:t>
            </a:r>
            <a:r>
              <a:rPr lang="ru-RU" dirty="0"/>
              <a:t>известна побудительная сила </a:t>
            </a:r>
            <a:endParaRPr lang="ru-RU" dirty="0" smtClean="0"/>
          </a:p>
          <a:p>
            <a:r>
              <a:rPr lang="ru-RU" dirty="0" smtClean="0"/>
              <a:t>детской </a:t>
            </a:r>
            <a:r>
              <a:rPr lang="ru-RU" dirty="0"/>
              <a:t>книги. Ребенок стремится подражать героям, которые ему </a:t>
            </a:r>
            <a:r>
              <a:rPr lang="ru-RU" dirty="0" smtClean="0"/>
              <a:t>симпатичны</a:t>
            </a:r>
            <a:r>
              <a:rPr lang="ru-RU" dirty="0"/>
              <a:t>. Сюжеты литературных </a:t>
            </a:r>
            <a:r>
              <a:rPr lang="ru-RU" dirty="0" smtClean="0"/>
              <a:t>произведений</a:t>
            </a:r>
          </a:p>
          <a:p>
            <a:r>
              <a:rPr lang="ru-RU" dirty="0" smtClean="0"/>
              <a:t> </a:t>
            </a:r>
            <a:r>
              <a:rPr lang="ru-RU" dirty="0"/>
              <a:t>становятся сюжетами детских игр. Проживая в игре жизнь </a:t>
            </a:r>
            <a:r>
              <a:rPr lang="ru-RU" dirty="0" smtClean="0"/>
              <a:t>героев, дети </a:t>
            </a:r>
            <a:r>
              <a:rPr lang="ru-RU" dirty="0"/>
              <a:t>приобретают их духовный и </a:t>
            </a:r>
            <a:r>
              <a:rPr lang="ru-RU" dirty="0" smtClean="0"/>
              <a:t>нравственный</a:t>
            </a:r>
          </a:p>
          <a:p>
            <a:r>
              <a:rPr lang="ru-RU" dirty="0" smtClean="0"/>
              <a:t> </a:t>
            </a:r>
            <a:r>
              <a:rPr lang="ru-RU" dirty="0"/>
              <a:t>опыт. Таким образом</a:t>
            </a:r>
            <a:r>
              <a:rPr lang="ru-RU" dirty="0" smtClean="0"/>
              <a:t>, необходимо показать и рассказать родителям, что путем </a:t>
            </a:r>
            <a:r>
              <a:rPr lang="ru-RU" dirty="0"/>
              <a:t>правильного отбора книг </a:t>
            </a:r>
            <a:r>
              <a:rPr lang="ru-RU" dirty="0" smtClean="0"/>
              <a:t>можно</a:t>
            </a:r>
          </a:p>
          <a:p>
            <a:r>
              <a:rPr lang="ru-RU" dirty="0" smtClean="0"/>
              <a:t> оказывать </a:t>
            </a:r>
            <a:r>
              <a:rPr lang="ru-RU" dirty="0"/>
              <a:t>благотворное влияние </a:t>
            </a:r>
            <a:r>
              <a:rPr lang="ru-RU" dirty="0" smtClean="0"/>
              <a:t>на развитие речи и </a:t>
            </a:r>
            <a:r>
              <a:rPr lang="ru-RU" dirty="0"/>
              <a:t>нравственное </a:t>
            </a:r>
            <a:r>
              <a:rPr lang="ru-RU" dirty="0" smtClean="0"/>
              <a:t>становление личности ребенка, </a:t>
            </a:r>
            <a:r>
              <a:rPr lang="ru-RU" dirty="0"/>
              <a:t>формирование </a:t>
            </a:r>
            <a:endParaRPr lang="ru-RU" dirty="0" smtClean="0"/>
          </a:p>
          <a:p>
            <a:r>
              <a:rPr lang="ru-RU" dirty="0"/>
              <a:t>е</a:t>
            </a:r>
            <a:r>
              <a:rPr lang="ru-RU" dirty="0" smtClean="0"/>
              <a:t>го духовных ценностей.</a:t>
            </a:r>
          </a:p>
          <a:p>
            <a:r>
              <a:rPr lang="ru-RU" dirty="0" smtClean="0"/>
              <a:t>       Педагоги должны доказать родителям, что не читая ребенок не развивается, не совершенствует свой интеллект,</a:t>
            </a:r>
          </a:p>
          <a:p>
            <a:r>
              <a:rPr lang="ru-RU" dirty="0" smtClean="0"/>
              <a:t> память, внимание, речь, воображение. </a:t>
            </a:r>
            <a:r>
              <a:rPr lang="ru-RU" dirty="0"/>
              <a:t>Книга же, напротив, дает возможность домыслить, “</a:t>
            </a:r>
            <a:r>
              <a:rPr lang="ru-RU" dirty="0" err="1"/>
              <a:t>дофантазировать</a:t>
            </a:r>
            <a:r>
              <a:rPr lang="ru-RU" dirty="0" smtClean="0"/>
              <a:t>”.</a:t>
            </a:r>
          </a:p>
          <a:p>
            <a:r>
              <a:rPr lang="ru-RU" dirty="0" smtClean="0"/>
              <a:t> </a:t>
            </a:r>
            <a:r>
              <a:rPr lang="ru-RU" dirty="0"/>
              <a:t>Она </a:t>
            </a:r>
            <a:r>
              <a:rPr lang="ru-RU" dirty="0" smtClean="0"/>
              <a:t>учит размышлять </a:t>
            </a:r>
            <a:r>
              <a:rPr lang="ru-RU" dirty="0"/>
              <a:t>над новой информацией, развивает творческие </a:t>
            </a:r>
            <a:r>
              <a:rPr lang="ru-RU" dirty="0" smtClean="0"/>
              <a:t>способности, речь. Поэтому необходимо, как</a:t>
            </a:r>
          </a:p>
          <a:p>
            <a:r>
              <a:rPr lang="ru-RU" dirty="0" smtClean="0"/>
              <a:t> можно больше родителям читать ребенку, рассказывать интересные сказки, стихи, просматривать книги с</a:t>
            </a:r>
          </a:p>
          <a:p>
            <a:r>
              <a:rPr lang="ru-RU" dirty="0" smtClean="0"/>
              <a:t> иллюстрациями. Познакомить родителей с традицией «семейного чтения». </a:t>
            </a:r>
          </a:p>
        </p:txBody>
      </p:sp>
    </p:spTree>
    <p:extLst>
      <p:ext uri="{BB962C8B-B14F-4D97-AF65-F5344CB8AC3E}">
        <p14:creationId xmlns:p14="http://schemas.microsoft.com/office/powerpoint/2010/main" val="2916447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444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5430982"/>
            <a:ext cx="12039600" cy="14270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42109" y="969818"/>
            <a:ext cx="11017503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ЦЕЛЬ:</a:t>
            </a:r>
          </a:p>
          <a:p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доверительных отношений между родителями и педагогами, определение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совместного развития речи детей дошкольного возраста с использованием художественной литературы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их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4000" dirty="0" smtClean="0">
                <a:solidFill>
                  <a:srgbClr val="C00000"/>
                </a:solidFill>
              </a:rPr>
              <a:t>ЗАДАЧИ:</a:t>
            </a:r>
          </a:p>
          <a:p>
            <a:pPr lvl="0"/>
            <a:r>
              <a:rPr lang="ru-RU" dirty="0" smtClean="0"/>
              <a:t>- Обеспечение </a:t>
            </a:r>
            <a:r>
              <a:rPr lang="ru-RU" dirty="0"/>
              <a:t>эффективного взаимодействия между ДОУ и родителями воспитанников в целях </a:t>
            </a:r>
            <a:r>
              <a:rPr lang="ru-RU" dirty="0" smtClean="0"/>
              <a:t>оптимизации</a:t>
            </a:r>
          </a:p>
          <a:p>
            <a:pPr lvl="0"/>
            <a:r>
              <a:rPr lang="ru-RU" dirty="0"/>
              <a:t> </a:t>
            </a:r>
            <a:r>
              <a:rPr lang="ru-RU" dirty="0" smtClean="0"/>
              <a:t> воспитания </a:t>
            </a:r>
            <a:r>
              <a:rPr lang="ru-RU" dirty="0"/>
              <a:t>и развития детей в условиях ДОУ и семьи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- Укрепление </a:t>
            </a:r>
            <a:r>
              <a:rPr lang="ru-RU" dirty="0"/>
              <a:t>партнерских отношений между ДОУ и родителями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 - Повышение речевой культуры </a:t>
            </a:r>
            <a:r>
              <a:rPr lang="ru-RU" dirty="0"/>
              <a:t>родителей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 - Повышение интереса родителей к художественной литературе.</a:t>
            </a:r>
            <a:endParaRPr lang="ru-RU" dirty="0"/>
          </a:p>
          <a:p>
            <a:endParaRPr lang="ru-RU" dirty="0"/>
          </a:p>
          <a:p>
            <a:pPr lvl="0"/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750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0601" y="-284019"/>
            <a:ext cx="13182601" cy="713509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91344"/>
            <a:ext cx="4613564" cy="33666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4210" y="0"/>
            <a:ext cx="11589326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Ожидаемые результаты</a:t>
            </a:r>
            <a:r>
              <a:rPr lang="ru-RU" dirty="0" smtClean="0"/>
              <a:t>: в результате целенаправленной работы с родителями уверена, что</a:t>
            </a:r>
          </a:p>
          <a:p>
            <a:r>
              <a:rPr lang="ru-RU" dirty="0" smtClean="0"/>
              <a:t>они сделают для себя вывод, что необходимо развивать речь ребенка средствами художественной</a:t>
            </a:r>
          </a:p>
          <a:p>
            <a:r>
              <a:rPr lang="ru-RU" dirty="0" smtClean="0"/>
              <a:t> литературы , тем самым развивая у него словарный запас, развивая культуру речи.</a:t>
            </a:r>
          </a:p>
          <a:p>
            <a:r>
              <a:rPr lang="ru-RU" dirty="0" smtClean="0"/>
              <a:t>Донести до родителей воспитанников, что </a:t>
            </a:r>
            <a:r>
              <a:rPr lang="ru-RU" dirty="0"/>
              <a:t>у</a:t>
            </a:r>
            <a:r>
              <a:rPr lang="ru-RU" dirty="0" smtClean="0"/>
              <a:t>мение </a:t>
            </a:r>
            <a:r>
              <a:rPr lang="ru-RU" dirty="0"/>
              <a:t>правильно воспринимать литературное произведение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осознавать наряду с содержанием и элементы художественной выразительности не приходит к </a:t>
            </a:r>
            <a:r>
              <a:rPr lang="ru-RU" dirty="0" smtClean="0"/>
              <a:t>ребенку</a:t>
            </a:r>
          </a:p>
          <a:p>
            <a:r>
              <a:rPr lang="ru-RU" dirty="0" smtClean="0"/>
              <a:t> </a:t>
            </a:r>
            <a:r>
              <a:rPr lang="ru-RU" dirty="0"/>
              <a:t>само собой: его надо развивать и воспитывать с самого раннего возраста. В связи с этим очень </a:t>
            </a:r>
            <a:r>
              <a:rPr lang="ru-RU" dirty="0" smtClean="0"/>
              <a:t>важно</a:t>
            </a:r>
          </a:p>
          <a:p>
            <a:r>
              <a:rPr lang="ru-RU" dirty="0" smtClean="0"/>
              <a:t> </a:t>
            </a:r>
            <a:r>
              <a:rPr lang="ru-RU" dirty="0"/>
              <a:t>формировать у детей способность активно слушать произведение, вслушиваться в художественную речь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Благодаря этим навыкам у ребенка будет формироваться своя яркая, образная, красочная</a:t>
            </a:r>
            <a:r>
              <a:rPr lang="ru-RU" dirty="0" smtClean="0"/>
              <a:t>,</a:t>
            </a:r>
          </a:p>
          <a:p>
            <a:r>
              <a:rPr lang="ru-RU" dirty="0" smtClean="0"/>
              <a:t> грамматически правильно </a:t>
            </a:r>
            <a:r>
              <a:rPr lang="ru-RU" dirty="0"/>
              <a:t>построенная речь.</a:t>
            </a:r>
          </a:p>
          <a:p>
            <a:endParaRPr lang="ru-RU" dirty="0" smtClean="0"/>
          </a:p>
          <a:p>
            <a:r>
              <a:rPr lang="ru-RU" dirty="0" smtClean="0"/>
              <a:t>                        Познакомив родителей с необходимой информацией, предоставленной воспитателями в процессе</a:t>
            </a:r>
          </a:p>
          <a:p>
            <a:r>
              <a:rPr lang="ru-RU" dirty="0" smtClean="0"/>
              <a:t>                            Дня открытых дверей «Интересное общение» надеюсь, что у родителей воспитанников появится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интерес к возобновлению семейных традиций, таких как «Семейное чтение» или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семейные театрализованные представления, а также к нетрадиционным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знакомством с книгой (метод «</a:t>
            </a:r>
            <a:r>
              <a:rPr lang="ru-RU" dirty="0" err="1" smtClean="0"/>
              <a:t>Сторисек</a:t>
            </a:r>
            <a:r>
              <a:rPr lang="ru-RU" dirty="0" smtClean="0"/>
              <a:t>» или «мешочек</a:t>
            </a:r>
          </a:p>
          <a:p>
            <a:r>
              <a:rPr lang="ru-RU" dirty="0" smtClean="0"/>
              <a:t>                                                                                историй»). В результате общения с родителями на данном мероприятии</a:t>
            </a:r>
          </a:p>
          <a:p>
            <a:r>
              <a:rPr lang="ru-RU" dirty="0" smtClean="0"/>
              <a:t>                                                                                </a:t>
            </a:r>
            <a:r>
              <a:rPr lang="ru-RU" dirty="0"/>
              <a:t>н</a:t>
            </a:r>
            <a:r>
              <a:rPr lang="ru-RU" dirty="0" smtClean="0"/>
              <a:t>адеюсь на дальнейшее тесное сотрудничество и доверительные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отношения.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47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64" y="5167745"/>
            <a:ext cx="11998036" cy="16902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5018" y="775855"/>
            <a:ext cx="9320052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Предварительная работа: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Изготовление пригласительных билетов для родителей;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Подготовка информационного стенда для родителей: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Консультация: «Развитие речи ребенка с помощью театрализованных игр в кругу семьи»;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Памятка: «Возрождение семейных традиций: «Семейное чтение»;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Папка-передвижка: «Развитие речи детей через общение и игру»,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«Зачем читать детям книги».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Выставка книг «Читаем вместе с мамой»;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Уголо</a:t>
            </a:r>
            <a:r>
              <a:rPr lang="ru-RU" dirty="0"/>
              <a:t>к</a:t>
            </a:r>
            <a:r>
              <a:rPr lang="ru-RU" dirty="0" smtClean="0"/>
              <a:t>- театр сказок (пальчиковый театр, театр на столе, би-ба-</a:t>
            </a:r>
            <a:r>
              <a:rPr lang="ru-RU" dirty="0" err="1" smtClean="0"/>
              <a:t>бо</a:t>
            </a:r>
            <a:r>
              <a:rPr lang="ru-RU" dirty="0" smtClean="0"/>
              <a:t> и  др.);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Индивидуальные беседы с родителями по данной теме.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937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688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82" y="471056"/>
            <a:ext cx="3435927" cy="18149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8473" y="1025236"/>
            <a:ext cx="1428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/>
              <a:t>        Приглашение </a:t>
            </a:r>
          </a:p>
          <a:p>
            <a:r>
              <a:rPr lang="ru-RU" sz="800" dirty="0" smtClean="0"/>
              <a:t>День открытых дверей!</a:t>
            </a:r>
          </a:p>
          <a:p>
            <a:r>
              <a:rPr lang="ru-RU" sz="800" dirty="0" smtClean="0"/>
              <a:t>«Приятное общение»</a:t>
            </a:r>
          </a:p>
          <a:p>
            <a:r>
              <a:rPr lang="ru-RU" sz="800" dirty="0" smtClean="0"/>
              <a:t>          ПРИХОДИТЕ</a:t>
            </a:r>
          </a:p>
          <a:p>
            <a:r>
              <a:rPr lang="ru-RU" sz="800" dirty="0" smtClean="0"/>
              <a:t>Мы всегда рады видеть вас!</a:t>
            </a:r>
            <a:endParaRPr lang="ru-RU" sz="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582" y="471057"/>
            <a:ext cx="2902527" cy="18149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309" y="471057"/>
            <a:ext cx="3473161" cy="18149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81" y="3027218"/>
            <a:ext cx="3435927" cy="1600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582" y="3027217"/>
            <a:ext cx="2902527" cy="16002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308" y="3027218"/>
            <a:ext cx="3595255" cy="16002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964" y="4904509"/>
            <a:ext cx="3511337" cy="19366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29" y="4904509"/>
            <a:ext cx="3877887" cy="198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31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838200" y="983673"/>
            <a:ext cx="1149699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ОРГАНИЗАЦИОННЫЙ ЭТАП:</a:t>
            </a:r>
          </a:p>
          <a:p>
            <a:r>
              <a:rPr lang="ru-RU" dirty="0" smtClean="0"/>
              <a:t>ЦЕЛЬ: ознакомление родителей с помощью наглядной информации или индивидуальной беседы с целью</a:t>
            </a:r>
          </a:p>
          <a:p>
            <a:r>
              <a:rPr lang="ru-RU" dirty="0" smtClean="0"/>
              <a:t> приобщения их к словесному искусству, в том числе развитие художественного восприятия и эстетического вкуса.</a:t>
            </a:r>
          </a:p>
          <a:p>
            <a:endParaRPr lang="ru-RU" dirty="0"/>
          </a:p>
          <a:p>
            <a:r>
              <a:rPr lang="ru-RU" b="1" dirty="0" smtClean="0"/>
              <a:t>ОСНОВНОЙ ЭТАП</a:t>
            </a:r>
            <a:r>
              <a:rPr lang="ru-RU" dirty="0" smtClean="0"/>
              <a:t>:</a:t>
            </a:r>
          </a:p>
          <a:p>
            <a:r>
              <a:rPr lang="ru-RU" dirty="0" smtClean="0"/>
              <a:t>ЦЕЛЬ: создание условий для осмысления родителями важности чтения и формирование позиций в отношении</a:t>
            </a:r>
          </a:p>
          <a:p>
            <a:r>
              <a:rPr lang="ru-RU" dirty="0" smtClean="0"/>
              <a:t> приобщения к чтению собственного ребенка. Аргументированное доказательство нужности навыка чтения для </a:t>
            </a:r>
          </a:p>
          <a:p>
            <a:r>
              <a:rPr lang="ru-RU" dirty="0" smtClean="0"/>
              <a:t>детей.</a:t>
            </a:r>
          </a:p>
          <a:p>
            <a:endParaRPr lang="ru-RU" dirty="0"/>
          </a:p>
          <a:p>
            <a:r>
              <a:rPr lang="ru-RU" b="1" dirty="0" smtClean="0"/>
              <a:t>ЗАКЛЮЧИТЕЛЬНЫЙ ЭТАП:</a:t>
            </a:r>
          </a:p>
          <a:p>
            <a:r>
              <a:rPr lang="ru-RU" dirty="0" smtClean="0"/>
              <a:t>ЦЕЛЬ: установление доверительных отношений между родителями и педагогами, понимание родителями </a:t>
            </a:r>
          </a:p>
          <a:p>
            <a:r>
              <a:rPr lang="ru-RU" dirty="0"/>
              <a:t>з</a:t>
            </a:r>
            <a:r>
              <a:rPr lang="ru-RU" dirty="0" smtClean="0"/>
              <a:t>начимости развития речи ребенка с помощью художественной литературы.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638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385454" y="735518"/>
            <a:ext cx="942109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                         </a:t>
            </a:r>
            <a:r>
              <a:rPr lang="ru-RU" sz="1600" b="1" dirty="0" smtClean="0"/>
              <a:t>ОРГАНИЗАЦИОННЫЙ ЭТАП.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мероприятия День открытых дверей «Приятное общение» посвящённое развитию речи детей с помощью художественной литературы изготавливаем пригласительные билеты для родителей. Внутри детского сада подготавливаем информационные стенды,</a:t>
            </a:r>
            <a:r>
              <a:rPr lang="ru-RU" sz="1400" dirty="0" smtClean="0"/>
              <a:t> консультацию: </a:t>
            </a:r>
            <a:r>
              <a:rPr lang="ru-RU" sz="1400" dirty="0"/>
              <a:t>«Развитие речи ребенка с помощью театрализованных игр в кругу семьи</a:t>
            </a:r>
            <a:r>
              <a:rPr lang="ru-RU" sz="1400" dirty="0" smtClean="0"/>
              <a:t>»; памятки: </a:t>
            </a:r>
            <a:r>
              <a:rPr lang="ru-RU" sz="1400" dirty="0"/>
              <a:t>«Возрождение семейных традиций: «Семейное чтение</a:t>
            </a:r>
            <a:r>
              <a:rPr lang="ru-RU" sz="1400" dirty="0" smtClean="0"/>
              <a:t>»; папки-передвижки: </a:t>
            </a:r>
            <a:r>
              <a:rPr lang="ru-RU" sz="1400" dirty="0"/>
              <a:t>«Развитие речи детей через общение и игру</a:t>
            </a:r>
            <a:r>
              <a:rPr lang="ru-RU" sz="1400" dirty="0" smtClean="0"/>
              <a:t>», </a:t>
            </a:r>
            <a:r>
              <a:rPr lang="ru-RU" sz="1400" dirty="0"/>
              <a:t>«Зачем читать детям книги</a:t>
            </a:r>
            <a:r>
              <a:rPr lang="ru-RU" sz="1400" dirty="0" smtClean="0"/>
              <a:t>». Выставка </a:t>
            </a:r>
            <a:r>
              <a:rPr lang="ru-RU" sz="1400" dirty="0"/>
              <a:t>книг «Читаем вместе с мамой</a:t>
            </a:r>
            <a:r>
              <a:rPr lang="ru-RU" sz="1400" dirty="0" smtClean="0"/>
              <a:t>»; уголок- </a:t>
            </a:r>
            <a:r>
              <a:rPr lang="ru-RU" sz="1400" dirty="0"/>
              <a:t>театр сказок (пальчиковый театр, театр на столе, би-ба-</a:t>
            </a:r>
            <a:r>
              <a:rPr lang="ru-RU" sz="1400" dirty="0" err="1"/>
              <a:t>бо</a:t>
            </a:r>
            <a:r>
              <a:rPr lang="ru-RU" sz="1400" dirty="0"/>
              <a:t> и  др</a:t>
            </a:r>
            <a:r>
              <a:rPr lang="ru-RU" sz="1400" dirty="0" smtClean="0"/>
              <a:t>.).</a:t>
            </a:r>
          </a:p>
          <a:p>
            <a:r>
              <a:rPr lang="ru-RU" sz="1400" b="1" dirty="0" smtClean="0"/>
              <a:t>Вступительные слова воспитателя:</a:t>
            </a:r>
          </a:p>
          <a:p>
            <a:r>
              <a:rPr lang="ru-RU" sz="1400" dirty="0" smtClean="0"/>
              <a:t>«Дорогие родители! Мы рады приветствовать вас в нашем детском саду! Мы надеемся, что сегодня пообщавшись с педагогами, ознакомившись с информационными стендами и побывав на мастер классе  мы вам докажем,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удожественная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открывает и объясняет ребенку жизнь общества и природы. Через художественные произведения детям становится ближе и понятнее то, что им труднее всего 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постигнуть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внутренний мир человека, его чувства, мотивы поступков, его отношение к другим людям и природе. Литература раскрывает ребенку действительность разными 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через реалистический рассказ или лирическое стихотворение, через сказку, где одухотворяется животный и растительный мир и даже неодушевленные предметы и раскрывается определенная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идея и вы поймете, что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литература, является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речи и обогащает эмоции детей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пожаловать!»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Игра: «Вот так встреча»</a:t>
            </a:r>
          </a:p>
          <a:p>
            <a:r>
              <a:rPr lang="ru-RU" sz="1400" dirty="0"/>
              <a:t>Родители свободно общаются между собой в течение 10 минут. Их задача: найти среди присутствующих людей, похожих на себя по какому-либо признаку. К примеру, любит горы; день рождения в июне; коллекционирует марки; имеет двоих детей; живёт на 3 этаже и пр. Каждый играющий должен найти как можно больше игроков, имеющих похожие с ним увлечения, качества.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/>
              <a:t> </a:t>
            </a:r>
            <a:endParaRPr lang="ru-RU" sz="1400" dirty="0"/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080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496290" y="969818"/>
            <a:ext cx="890847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Основной этап.</a:t>
            </a:r>
          </a:p>
          <a:p>
            <a:endParaRPr lang="ru-RU" dirty="0" smtClean="0"/>
          </a:p>
          <a:p>
            <a:r>
              <a:rPr lang="ru-RU" sz="1400" dirty="0" smtClean="0"/>
              <a:t>После основного этапа проекта День открытых дверей «Приятное общение» воспитатель проводит мастер – класс «Развитие интереса детей к чтению художественной литературы методом «</a:t>
            </a:r>
            <a:r>
              <a:rPr lang="ru-RU" sz="1400" dirty="0" err="1"/>
              <a:t>с</a:t>
            </a:r>
            <a:r>
              <a:rPr lang="ru-RU" sz="1400" dirty="0" err="1" smtClean="0"/>
              <a:t>торисек</a:t>
            </a:r>
            <a:r>
              <a:rPr lang="ru-RU" sz="1400" dirty="0" smtClean="0"/>
              <a:t>»».</a:t>
            </a:r>
          </a:p>
          <a:p>
            <a:r>
              <a:rPr lang="ru-RU" sz="1400" dirty="0" smtClean="0"/>
              <a:t>Цель мастер – класса: познакомить родителей с методом «</a:t>
            </a:r>
            <a:r>
              <a:rPr lang="ru-RU" sz="1400" dirty="0" err="1"/>
              <a:t>с</a:t>
            </a:r>
            <a:r>
              <a:rPr lang="ru-RU" sz="1400" dirty="0" err="1" smtClean="0"/>
              <a:t>торисек</a:t>
            </a:r>
            <a:r>
              <a:rPr lang="ru-RU" sz="1400" dirty="0" smtClean="0"/>
              <a:t>» (мешочек историй), как способом развития интереса к чтению художественной литературы.</a:t>
            </a:r>
          </a:p>
          <a:p>
            <a:r>
              <a:rPr lang="ru-RU" sz="1400" dirty="0" smtClean="0"/>
              <a:t>Задачи мастер-класса: передать опыт работы комментированного показа, познакомить </a:t>
            </a:r>
          </a:p>
          <a:p>
            <a:r>
              <a:rPr lang="ru-RU" sz="1400" dirty="0"/>
              <a:t>с</a:t>
            </a:r>
            <a:r>
              <a:rPr lang="ru-RU" sz="1400" dirty="0" smtClean="0"/>
              <a:t> особенностями метода «</a:t>
            </a:r>
            <a:r>
              <a:rPr lang="ru-RU" sz="1400" dirty="0" err="1"/>
              <a:t>с</a:t>
            </a:r>
            <a:r>
              <a:rPr lang="ru-RU" sz="1400" dirty="0" err="1" smtClean="0"/>
              <a:t>торисек</a:t>
            </a:r>
            <a:r>
              <a:rPr lang="ru-RU" sz="1400" dirty="0" smtClean="0"/>
              <a:t>»; создать условия для плодотворной творческой деятельности участников мастер- класса. </a:t>
            </a:r>
          </a:p>
          <a:p>
            <a:r>
              <a:rPr lang="ru-RU" sz="1400" dirty="0" smtClean="0"/>
              <a:t>Вступительные слова воспитателя:</a:t>
            </a:r>
          </a:p>
          <a:p>
            <a:r>
              <a:rPr lang="ru-RU" sz="1400" dirty="0" smtClean="0"/>
              <a:t>«</a:t>
            </a:r>
            <a:r>
              <a:rPr lang="ru-RU" sz="1400" dirty="0"/>
              <a:t>Дошкольный возраст - это период активного усвоения ребенком разговорного языка, становления и развития всех сторон </a:t>
            </a:r>
            <a:r>
              <a:rPr lang="ru-RU" sz="1400" dirty="0" smtClean="0"/>
              <a:t>речи. </a:t>
            </a:r>
            <a:r>
              <a:rPr lang="ru-RU" sz="1400" dirty="0"/>
              <a:t>В</a:t>
            </a:r>
            <a:r>
              <a:rPr lang="ru-RU" sz="1400" dirty="0" smtClean="0"/>
              <a:t>еликолепными </a:t>
            </a:r>
            <a:r>
              <a:rPr lang="ru-RU" sz="1400" dirty="0"/>
              <a:t>средствами выражения мысли являются речевые игры, необходимые при формировании читательских навыков. Они доставляют удовольствие, расширяют словарный запас, закрепляют понимание прочитанного и помогают изучить языковые особенности. Игры в «</a:t>
            </a:r>
            <a:r>
              <a:rPr lang="ru-RU" sz="1400" dirty="0" err="1"/>
              <a:t>Сторисек</a:t>
            </a:r>
            <a:r>
              <a:rPr lang="ru-RU" sz="1400" dirty="0"/>
              <a:t>» расширяют кругозор ребенка, пополняют словарный запас, стимулируют интерес к книге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В переводе с английского «</a:t>
            </a:r>
            <a:r>
              <a:rPr lang="ru-RU" sz="1400" dirty="0" err="1"/>
              <a:t>сторисек</a:t>
            </a:r>
            <a:r>
              <a:rPr lang="ru-RU" sz="1400" dirty="0"/>
              <a:t>» - «мешок историй». Метод был разработан в 1994 году в Великобритании.</a:t>
            </a:r>
            <a:br>
              <a:rPr lang="ru-RU" sz="1400" dirty="0"/>
            </a:br>
            <a:r>
              <a:rPr lang="ru-RU" sz="1400" dirty="0"/>
              <a:t>Что же это за «мешок историй», что находится в мешке? Это настоящий мешок, сшитый из материала, внутри которого находится художественная иллюстрированная детская книга </a:t>
            </a:r>
            <a:r>
              <a:rPr lang="ru-RU" sz="1400" dirty="0" smtClean="0"/>
              <a:t>(которая </a:t>
            </a:r>
            <a:r>
              <a:rPr lang="ru-RU" sz="1400" dirty="0"/>
              <a:t>дополняется мягкими игрушками, реквизитами, аудиозаписями, словесными </a:t>
            </a:r>
            <a:r>
              <a:rPr lang="ru-RU" sz="1400" dirty="0" smtClean="0"/>
              <a:t>играми.) В </a:t>
            </a:r>
            <a:r>
              <a:rPr lang="ru-RU" sz="1400" dirty="0"/>
              <a:t>мешок можно положить, например, маски, </a:t>
            </a:r>
            <a:r>
              <a:rPr lang="ru-RU" sz="1400" dirty="0" smtClean="0"/>
              <a:t> </a:t>
            </a:r>
            <a:r>
              <a:rPr lang="ru-RU" sz="1400" dirty="0"/>
              <a:t>пальчиковый театр, костюмы для инсценировки книги или мелкие игрушки, с помощью которых ребенок может устроить свой маленький театр, картинки по произведению. Всё это помогает оживить книгу, развивает понимание прочитанного </a:t>
            </a:r>
            <a:r>
              <a:rPr lang="ru-RU" sz="1400" dirty="0" smtClean="0"/>
              <a:t>сюжета.</a:t>
            </a:r>
          </a:p>
          <a:p>
            <a:r>
              <a:rPr lang="ru-RU" sz="1400" dirty="0" smtClean="0"/>
              <a:t>Игра ««</a:t>
            </a:r>
            <a:r>
              <a:rPr lang="ru-RU" sz="1400" dirty="0"/>
              <a:t>Расскажи по картинке».</a:t>
            </a:r>
            <a:br>
              <a:rPr lang="ru-RU" sz="1400" dirty="0"/>
            </a:br>
            <a:endParaRPr lang="ru-RU" sz="1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0916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1600</Words>
  <Application>Microsoft Office PowerPoint</Application>
  <PresentationFormat>Широкоэкранный</PresentationFormat>
  <Paragraphs>151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Segoe Print</vt:lpstr>
      <vt:lpstr>Times New Roman</vt:lpstr>
      <vt:lpstr>Тема Office</vt:lpstr>
      <vt:lpstr>Презентация PowerPoint</vt:lpstr>
      <vt:lpstr>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55</cp:revision>
  <dcterms:created xsi:type="dcterms:W3CDTF">2019-09-16T11:58:02Z</dcterms:created>
  <dcterms:modified xsi:type="dcterms:W3CDTF">2022-11-22T06:43:15Z</dcterms:modified>
</cp:coreProperties>
</file>