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115" autoAdjust="0"/>
  </p:normalViewPr>
  <p:slideViewPr>
    <p:cSldViewPr>
      <p:cViewPr varScale="1">
        <p:scale>
          <a:sx n="79" d="100"/>
          <a:sy n="79" d="100"/>
        </p:scale>
        <p:origin x="1570"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20.01.2022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lh5.ggpht.com/-IaFCi5Dkf9c/T-7zeH2yHZI/AAAAAAADPiY/Kusn95ttlqk/s1600-h/Flowers%5b13%5d.jpg"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hyperlink" Target="http://lh5.ggpht.com/-nsjbLKqqy4o/T-7zgd-tBfI/AAAAAAADPig/nZGOqnTe-WA/s1600-h/194262255%5b19%5d.jpg"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hyperlink" Target="http://lh5.ggpht.com/-J-ibdU7TtaQ/T-73-6bXATI/AAAAAAADPio/YR_1ry4j6DY/s1600-h/375767%5b7%5d.jpg" TargetMode="Externa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lh5.ggpht.com/-FjaehsNW254/T-7zQPdCidI/AAAAAAADPhQ/C75Js7fWsE4/s1600-h/ssmith%5b14%5d.jpg"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hyperlink" Target="http://lh5.ggpht.com/-eXoqZdSMg3A/T-7zT5Fb3nI/AAAAAAADPhg/w2cY2tVmpHM/s1600-h/letter%5b14%5d.jpg"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hyperlink" Target="http://img11.nnm.ru/1/b/1/5/2/9f0790cdd09ab2d29a4865f9081.jpg"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hyperlink" Target="http://img11.nnm.ru/0/b/d/4/5/49f5d7c6df4bed2d2fa7e80e674.jpg"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0" y="188640"/>
            <a:ext cx="9144000" cy="5078313"/>
          </a:xfrm>
          <a:prstGeom prst="rect">
            <a:avLst/>
          </a:prstGeom>
          <a:noFill/>
        </p:spPr>
        <p:txBody>
          <a:bodyPr wrap="square" rtlCol="0">
            <a:spAutoFit/>
          </a:bodyPr>
          <a:lstStyle/>
          <a:p>
            <a:pPr algn="ctr"/>
            <a:endParaRPr lang="ru-RU" i="1" dirty="0">
              <a:latin typeface="Times New Roman" pitchFamily="18" charset="0"/>
              <a:cs typeface="Times New Roman" pitchFamily="18" charset="0"/>
            </a:endParaRPr>
          </a:p>
          <a:p>
            <a:pPr algn="ctr"/>
            <a:r>
              <a:rPr lang="ru-RU" sz="2400" i="1" dirty="0">
                <a:latin typeface="Times New Roman" pitchFamily="18" charset="0"/>
                <a:cs typeface="Times New Roman" pitchFamily="18" charset="0"/>
              </a:rPr>
              <a:t> </a:t>
            </a:r>
          </a:p>
          <a:p>
            <a:pPr algn="ctr"/>
            <a:r>
              <a:rPr lang="ru-RU" sz="2400" i="1" dirty="0">
                <a:latin typeface="Times New Roman" pitchFamily="18" charset="0"/>
                <a:cs typeface="Times New Roman" pitchFamily="18" charset="0"/>
              </a:rPr>
              <a:t> </a:t>
            </a:r>
          </a:p>
          <a:p>
            <a:pPr algn="ctr"/>
            <a:r>
              <a:rPr lang="ru-RU" sz="2400" b="1" i="1" dirty="0">
                <a:latin typeface="Times New Roman" pitchFamily="18" charset="0"/>
                <a:cs typeface="Times New Roman" pitchFamily="18" charset="0"/>
              </a:rPr>
              <a:t>Проект</a:t>
            </a:r>
            <a:endParaRPr lang="ru-RU" sz="2400" i="1" dirty="0">
              <a:latin typeface="Times New Roman" pitchFamily="18" charset="0"/>
              <a:cs typeface="Times New Roman" pitchFamily="18" charset="0"/>
            </a:endParaRPr>
          </a:p>
          <a:p>
            <a:pPr algn="ctr"/>
            <a:r>
              <a:rPr lang="ru-RU" sz="2400" b="1" i="1" dirty="0">
                <a:latin typeface="Times New Roman" pitchFamily="18" charset="0"/>
                <a:cs typeface="Times New Roman" pitchFamily="18" charset="0"/>
              </a:rPr>
              <a:t>«Человек кофе»</a:t>
            </a:r>
            <a:endParaRPr lang="ru-RU" sz="2400" i="1" dirty="0">
              <a:latin typeface="Times New Roman" pitchFamily="18" charset="0"/>
              <a:cs typeface="Times New Roman" pitchFamily="18" charset="0"/>
            </a:endParaRPr>
          </a:p>
          <a:p>
            <a:pPr algn="ctr"/>
            <a:r>
              <a:rPr lang="ru-RU" sz="2400" i="1" dirty="0">
                <a:latin typeface="Times New Roman" pitchFamily="18" charset="0"/>
                <a:cs typeface="Times New Roman" pitchFamily="18" charset="0"/>
              </a:rPr>
              <a:t> </a:t>
            </a:r>
          </a:p>
          <a:p>
            <a:pPr algn="ctr"/>
            <a:r>
              <a:rPr lang="ru-RU" sz="2400" i="1" dirty="0">
                <a:latin typeface="Times New Roman" pitchFamily="18" charset="0"/>
                <a:cs typeface="Times New Roman" pitchFamily="18" charset="0"/>
              </a:rPr>
              <a:t> </a:t>
            </a:r>
          </a:p>
          <a:p>
            <a:pPr algn="ctr"/>
            <a:r>
              <a:rPr lang="ru-RU" sz="2400" i="1" dirty="0">
                <a:latin typeface="Times New Roman" pitchFamily="18" charset="0"/>
                <a:cs typeface="Times New Roman" pitchFamily="18" charset="0"/>
              </a:rPr>
              <a:t>Автор проекта: </a:t>
            </a:r>
            <a:r>
              <a:rPr lang="ru-RU" sz="2400" i="1" dirty="0" err="1">
                <a:latin typeface="Times New Roman" pitchFamily="18" charset="0"/>
                <a:cs typeface="Times New Roman" pitchFamily="18" charset="0"/>
              </a:rPr>
              <a:t>Рассихина</a:t>
            </a:r>
            <a:r>
              <a:rPr lang="ru-RU" sz="2400" i="1" dirty="0">
                <a:latin typeface="Times New Roman" pitchFamily="18" charset="0"/>
                <a:cs typeface="Times New Roman" pitchFamily="18" charset="0"/>
              </a:rPr>
              <a:t> Наталья Владимировна</a:t>
            </a:r>
          </a:p>
          <a:p>
            <a:pPr algn="ctr"/>
            <a:r>
              <a:rPr lang="ru-RU" sz="2400" i="1" dirty="0">
                <a:latin typeface="Times New Roman" pitchFamily="18" charset="0"/>
                <a:cs typeface="Times New Roman" pitchFamily="18" charset="0"/>
              </a:rPr>
              <a:t> </a:t>
            </a:r>
          </a:p>
          <a:p>
            <a:pPr algn="ctr"/>
            <a:endParaRPr lang="ru-RU" sz="2400" i="1" dirty="0">
              <a:latin typeface="Times New Roman" pitchFamily="18" charset="0"/>
              <a:cs typeface="Times New Roman" pitchFamily="18" charset="0"/>
            </a:endParaRPr>
          </a:p>
          <a:p>
            <a:pPr algn="ctr"/>
            <a:endParaRPr lang="ru-RU" sz="2400" i="1" dirty="0">
              <a:latin typeface="Times New Roman" pitchFamily="18" charset="0"/>
              <a:cs typeface="Times New Roman" pitchFamily="18" charset="0"/>
            </a:endParaRPr>
          </a:p>
          <a:p>
            <a:pPr algn="ctr"/>
            <a:r>
              <a:rPr lang="ru-RU" sz="2400" i="1" dirty="0">
                <a:latin typeface="Times New Roman" pitchFamily="18" charset="0"/>
                <a:cs typeface="Times New Roman" pitchFamily="18" charset="0"/>
              </a:rPr>
              <a:t>2020 г.</a:t>
            </a:r>
          </a:p>
          <a:p>
            <a:pPr algn="ctr"/>
            <a:r>
              <a:rPr lang="ru-RU" sz="2400" i="1" dirty="0">
                <a:latin typeface="Times New Roman" pitchFamily="18" charset="0"/>
                <a:cs typeface="Times New Roman" pitchFamily="18" charset="0"/>
              </a:rPr>
              <a:t> </a:t>
            </a: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Flowers">
            <a:hlinkClick r:id="rId3"/>
          </p:cNvPr>
          <p:cNvPicPr/>
          <p:nvPr/>
        </p:nvPicPr>
        <p:blipFill>
          <a:blip r:embed="rId4" cstate="print"/>
          <a:srcRect/>
          <a:stretch>
            <a:fillRect/>
          </a:stretch>
        </p:blipFill>
        <p:spPr bwMode="auto">
          <a:xfrm>
            <a:off x="3923928" y="476672"/>
            <a:ext cx="5048250" cy="59055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TextBox 3"/>
          <p:cNvSpPr txBox="1"/>
          <p:nvPr/>
        </p:nvSpPr>
        <p:spPr>
          <a:xfrm>
            <a:off x="179512" y="548680"/>
            <a:ext cx="3600400" cy="5601533"/>
          </a:xfrm>
          <a:prstGeom prst="rect">
            <a:avLst/>
          </a:prstGeom>
          <a:noFill/>
        </p:spPr>
        <p:txBody>
          <a:bodyPr wrap="square" rtlCol="0">
            <a:spAutoFit/>
          </a:bodyPr>
          <a:lstStyle/>
          <a:p>
            <a:pPr algn="ctr"/>
            <a:r>
              <a:rPr lang="ru-RU" sz="2000" dirty="0">
                <a:latin typeface="Times New Roman" pitchFamily="18" charset="0"/>
                <a:cs typeface="Times New Roman" pitchFamily="18" charset="0"/>
              </a:rPr>
              <a:t>	25 августа 1985 года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Смит погибла в авиакатастрофе. Девочка вместе с отцом возвращалась из Англии, где они участвовали в шоу Роберта Вагнера - одном из популярнейших на островах.</a:t>
            </a:r>
          </a:p>
          <a:p>
            <a:pPr algn="ctr"/>
            <a:r>
              <a:rPr lang="ru-RU" sz="2000" dirty="0">
                <a:latin typeface="Times New Roman" pitchFamily="18" charset="0"/>
                <a:cs typeface="Times New Roman" pitchFamily="18" charset="0"/>
              </a:rPr>
              <a:t>	В Америке они пересели на рейс местной авиалинии. Маленький двухмоторный самолет в условиях плохой видимости промахнулся мимо посадочной полосы и разбился. Никому из восьми пассажиров выжить не удалось.</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194262255">
            <a:hlinkClick r:id="rId3"/>
          </p:cNvPr>
          <p:cNvPicPr/>
          <p:nvPr/>
        </p:nvPicPr>
        <p:blipFill>
          <a:blip r:embed="rId4" cstate="print"/>
          <a:srcRect/>
          <a:stretch>
            <a:fillRect/>
          </a:stretch>
        </p:blipFill>
        <p:spPr bwMode="auto">
          <a:xfrm>
            <a:off x="5076056" y="548680"/>
            <a:ext cx="3863131" cy="572735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TextBox 5"/>
          <p:cNvSpPr txBox="1"/>
          <p:nvPr/>
        </p:nvSpPr>
        <p:spPr>
          <a:xfrm>
            <a:off x="251520" y="548680"/>
            <a:ext cx="4680521" cy="5632311"/>
          </a:xfrm>
          <a:prstGeom prst="rect">
            <a:avLst/>
          </a:prstGeom>
          <a:noFill/>
        </p:spPr>
        <p:txBody>
          <a:bodyPr wrap="square" rtlCol="0">
            <a:spAutoFit/>
          </a:bodyPr>
          <a:lstStyle/>
          <a:p>
            <a:pPr algn="just">
              <a:lnSpc>
                <a:spcPct val="150000"/>
              </a:lnSpc>
            </a:pPr>
            <a:r>
              <a:rPr lang="ru-RU" sz="2000" dirty="0">
                <a:latin typeface="Times New Roman" pitchFamily="18" charset="0"/>
                <a:cs typeface="Times New Roman" pitchFamily="18" charset="0"/>
              </a:rPr>
              <a:t>	Остается только догадываться: кем бы могла стать эта девочка, если бы судьба разрешила ей повзрослеть.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мечтала стать ветеринаром или балериной. Потом она хотела быть политиком или журналистом… Но она стала звездой (ее имя носит одна из малых планет), цветком и аллеей в «Артеке», которые были названы в ее честь. Есть в музее истории «Артека» и стенд, посвященный маленькой американке.</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4822" name="Picture 6" descr="http://i.ytimg.com/vi/fiup9tI95FQ/hqdefault.jpg"/>
          <p:cNvPicPr>
            <a:picLocks noChangeAspect="1" noChangeArrowheads="1"/>
          </p:cNvPicPr>
          <p:nvPr/>
        </p:nvPicPr>
        <p:blipFill>
          <a:blip r:embed="rId3" cstate="print"/>
          <a:srcRect/>
          <a:stretch>
            <a:fillRect/>
          </a:stretch>
        </p:blipFill>
        <p:spPr bwMode="auto">
          <a:xfrm>
            <a:off x="4427984" y="404664"/>
            <a:ext cx="4464496" cy="321297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4826" name="Picture 10" descr="http://photo.qip.ru/photo/alexccx/1393694/xlarge/133618189.jpg"/>
          <p:cNvPicPr>
            <a:picLocks noChangeAspect="1" noChangeArrowheads="1"/>
          </p:cNvPicPr>
          <p:nvPr/>
        </p:nvPicPr>
        <p:blipFill rotWithShape="1">
          <a:blip r:embed="rId4" cstate="print"/>
          <a:srcRect b="2631"/>
          <a:stretch/>
        </p:blipFill>
        <p:spPr bwMode="auto">
          <a:xfrm>
            <a:off x="251520" y="1196752"/>
            <a:ext cx="3744416" cy="53285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Рисунок 9" descr="375767">
            <a:hlinkClick r:id="rId5"/>
          </p:cNvPr>
          <p:cNvPicPr/>
          <p:nvPr/>
        </p:nvPicPr>
        <p:blipFill>
          <a:blip r:embed="rId6" cstate="print"/>
          <a:srcRect/>
          <a:stretch>
            <a:fillRect/>
          </a:stretch>
        </p:blipFill>
        <p:spPr bwMode="auto">
          <a:xfrm>
            <a:off x="4427984" y="3717032"/>
            <a:ext cx="4464496" cy="29523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1" name="TextBox 10"/>
          <p:cNvSpPr txBox="1"/>
          <p:nvPr/>
        </p:nvSpPr>
        <p:spPr>
          <a:xfrm>
            <a:off x="539552" y="476672"/>
            <a:ext cx="3672408" cy="430887"/>
          </a:xfrm>
          <a:prstGeom prst="rect">
            <a:avLst/>
          </a:prstGeom>
          <a:noFill/>
        </p:spPr>
        <p:txBody>
          <a:bodyPr wrap="square" rtlCol="0">
            <a:spAutoFit/>
          </a:bodyPr>
          <a:lstStyle/>
          <a:p>
            <a:pPr algn="ctr"/>
            <a:r>
              <a:rPr lang="ru-RU" sz="2200" dirty="0">
                <a:latin typeface="Times New Roman" pitchFamily="18" charset="0"/>
                <a:cs typeface="Times New Roman" pitchFamily="18" charset="0"/>
              </a:rPr>
              <a:t>Память о </a:t>
            </a:r>
            <a:r>
              <a:rPr lang="ru-RU" sz="2200" dirty="0" err="1">
                <a:latin typeface="Times New Roman" pitchFamily="18" charset="0"/>
                <a:cs typeface="Times New Roman" pitchFamily="18" charset="0"/>
              </a:rPr>
              <a:t>Саманте</a:t>
            </a:r>
            <a:r>
              <a:rPr lang="ru-RU" sz="2200" dirty="0">
                <a:latin typeface="Times New Roman" pitchFamily="18" charset="0"/>
                <a:cs typeface="Times New Roman" pitchFamily="18" charset="0"/>
              </a:rPr>
              <a:t> Смит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323528" y="692696"/>
            <a:ext cx="8424937" cy="4524315"/>
          </a:xfrm>
          <a:prstGeom prst="rect">
            <a:avLst/>
          </a:prstGeom>
          <a:noFill/>
        </p:spPr>
        <p:txBody>
          <a:bodyPr wrap="square" rtlCol="0">
            <a:spAutoFit/>
          </a:bodyPr>
          <a:lstStyle/>
          <a:p>
            <a:pPr algn="just">
              <a:lnSpc>
                <a:spcPct val="150000"/>
              </a:lnSpc>
            </a:pPr>
            <a:r>
              <a:rPr lang="ru-RU" sz="2000" b="1" dirty="0">
                <a:latin typeface="Times New Roman" pitchFamily="18" charset="0"/>
                <a:cs typeface="Times New Roman" pitchFamily="18" charset="0"/>
              </a:rPr>
              <a:t>	Вывод:</a:t>
            </a:r>
            <a:endParaRPr lang="ru-RU" sz="2000" dirty="0">
              <a:latin typeface="Times New Roman" pitchFamily="18" charset="0"/>
              <a:cs typeface="Times New Roman" pitchFamily="18" charset="0"/>
            </a:endParaRPr>
          </a:p>
          <a:p>
            <a:pPr algn="just">
              <a:lnSpc>
                <a:spcPct val="150000"/>
              </a:lnSpc>
            </a:pPr>
            <a:r>
              <a:rPr lang="ru-RU" sz="2000" dirty="0">
                <a:latin typeface="Times New Roman" pitchFamily="18" charset="0"/>
                <a:cs typeface="Times New Roman" pitchFamily="18" charset="0"/>
              </a:rPr>
              <a:t>	Приятный вкус и аромат мы запоминаем после употребления кофе, также человек помнит людей и их поступки.</a:t>
            </a:r>
          </a:p>
          <a:p>
            <a:pPr algn="just">
              <a:lnSpc>
                <a:spcPct val="150000"/>
              </a:lnSpc>
            </a:pPr>
            <a:r>
              <a:rPr lang="ru-RU" sz="2000" dirty="0">
                <a:latin typeface="Times New Roman" pitchFamily="18" charset="0"/>
                <a:cs typeface="Times New Roman" pitchFamily="18" charset="0"/>
              </a:rPr>
              <a:t>	Маленькая девочка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Смит стала первым ребенком – послом доброй воли. Её будут помнить, как юный распустившийся цветок кофе,  который  отцвёл, но его плоды своим вкусом и ароматом согревают людей долгие годы.</a:t>
            </a:r>
          </a:p>
          <a:p>
            <a:pPr algn="just">
              <a:lnSpc>
                <a:spcPct val="150000"/>
              </a:lnSpc>
            </a:pPr>
            <a:r>
              <a:rPr lang="ru-RU" sz="2000" dirty="0">
                <a:latin typeface="Times New Roman" pitchFamily="18" charset="0"/>
                <a:cs typeface="Times New Roman" pitchFamily="18" charset="0"/>
              </a:rPr>
              <a:t>	«Будем жить!» -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произнесла на прощание.</a:t>
            </a:r>
          </a:p>
          <a:p>
            <a:pPr algn="just">
              <a:lnSpc>
                <a:spcPct val="150000"/>
              </a:lnSpc>
            </a:pPr>
            <a:r>
              <a:rPr lang="ru-RU" sz="2000" dirty="0">
                <a:latin typeface="Times New Roman" pitchFamily="18" charset="0"/>
                <a:cs typeface="Times New Roman" pitchFamily="18" charset="0"/>
              </a:rPr>
              <a:t> </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TextBox 3"/>
          <p:cNvSpPr txBox="1"/>
          <p:nvPr/>
        </p:nvSpPr>
        <p:spPr>
          <a:xfrm>
            <a:off x="179512" y="0"/>
            <a:ext cx="8784976" cy="6309420"/>
          </a:xfrm>
          <a:prstGeom prst="rect">
            <a:avLst/>
          </a:prstGeom>
          <a:noFill/>
        </p:spPr>
        <p:txBody>
          <a:bodyPr wrap="square" rtlCol="0">
            <a:spAutoFit/>
          </a:bodyPr>
          <a:lstStyle/>
          <a:p>
            <a:pPr algn="ctr"/>
            <a:endParaRPr lang="ru-RU" sz="2000" b="1" dirty="0">
              <a:latin typeface="Times New Roman" pitchFamily="18" charset="0"/>
              <a:cs typeface="Times New Roman" pitchFamily="18" charset="0"/>
            </a:endParaRPr>
          </a:p>
          <a:p>
            <a:pPr algn="ctr"/>
            <a:r>
              <a:rPr lang="ru-RU" sz="2400" b="1" dirty="0">
                <a:latin typeface="Times New Roman" pitchFamily="18" charset="0"/>
                <a:cs typeface="Times New Roman" pitchFamily="18" charset="0"/>
              </a:rPr>
              <a:t>«Человек кофе»</a:t>
            </a:r>
            <a:endParaRPr lang="ru-RU" sz="2400" dirty="0">
              <a:latin typeface="Times New Roman" pitchFamily="18" charset="0"/>
              <a:cs typeface="Times New Roman" pitchFamily="18" charset="0"/>
            </a:endParaRPr>
          </a:p>
          <a:p>
            <a:pPr algn="ctr"/>
            <a:r>
              <a:rPr lang="ru-RU" sz="2000" dirty="0">
                <a:latin typeface="Times New Roman" pitchFamily="18" charset="0"/>
                <a:cs typeface="Times New Roman" pitchFamily="18" charset="0"/>
              </a:rPr>
              <a:t> </a:t>
            </a:r>
          </a:p>
          <a:p>
            <a:pPr algn="r"/>
            <a:r>
              <a:rPr lang="ru-RU" sz="2000" dirty="0">
                <a:latin typeface="Times New Roman" pitchFamily="18" charset="0"/>
                <a:cs typeface="Times New Roman" pitchFamily="18" charset="0"/>
              </a:rPr>
              <a:t> </a:t>
            </a:r>
            <a:r>
              <a:rPr lang="ru-RU" dirty="0">
                <a:latin typeface="Times New Roman" pitchFamily="18" charset="0"/>
                <a:cs typeface="Times New Roman" pitchFamily="18" charset="0"/>
              </a:rPr>
              <a:t>«В жизни, как в чашечке кофе,</a:t>
            </a:r>
          </a:p>
          <a:p>
            <a:pPr algn="r"/>
            <a:r>
              <a:rPr lang="ru-RU" dirty="0">
                <a:latin typeface="Times New Roman" pitchFamily="18" charset="0"/>
                <a:cs typeface="Times New Roman" pitchFamily="18" charset="0"/>
              </a:rPr>
              <a:t> есть и сладость сахара, и горечь гущи. </a:t>
            </a:r>
          </a:p>
          <a:p>
            <a:pPr algn="r"/>
            <a:r>
              <a:rPr lang="ru-RU" dirty="0">
                <a:latin typeface="Times New Roman" pitchFamily="18" charset="0"/>
                <a:cs typeface="Times New Roman" pitchFamily="18" charset="0"/>
              </a:rPr>
              <a:t>Как ни фильтруй, ни процеживай,</a:t>
            </a:r>
          </a:p>
          <a:p>
            <a:pPr algn="r"/>
            <a:r>
              <a:rPr lang="ru-RU" dirty="0">
                <a:latin typeface="Times New Roman" pitchFamily="18" charset="0"/>
                <a:cs typeface="Times New Roman" pitchFamily="18" charset="0"/>
              </a:rPr>
              <a:t> без них кофе не кофе»   </a:t>
            </a:r>
          </a:p>
          <a:p>
            <a:pPr algn="ct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Эльчин</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Сафарли</a:t>
            </a:r>
            <a:endParaRPr lang="ru-RU" dirty="0">
              <a:latin typeface="Times New Roman" pitchFamily="18" charset="0"/>
              <a:cs typeface="Times New Roman" pitchFamily="18" charset="0"/>
            </a:endParaRPr>
          </a:p>
          <a:p>
            <a:pPr algn="ctr"/>
            <a:r>
              <a:rPr lang="ru-RU" sz="2000" dirty="0">
                <a:latin typeface="Times New Roman" pitchFamily="18" charset="0"/>
                <a:cs typeface="Times New Roman" pitchFamily="18" charset="0"/>
              </a:rPr>
              <a:t> </a:t>
            </a:r>
          </a:p>
          <a:p>
            <a:pPr algn="ctr">
              <a:lnSpc>
                <a:spcPct val="150000"/>
              </a:lnSpc>
            </a:pPr>
            <a:r>
              <a:rPr lang="ru-RU" sz="2000" dirty="0">
                <a:latin typeface="Times New Roman" pitchFamily="18" charset="0"/>
                <a:cs typeface="Times New Roman" pitchFamily="18" charset="0"/>
              </a:rPr>
              <a:t>             Чашечка свежезаваренного кофе пробуждает в человеке только положительные эмоции, оптимизма, прилив сил, бодрости. Когда человеку плохо, холодно на душе и у него плохое настроение, то чашечка горячего кофе может кардинально изменить в лучшую сторону его самочувствие, радость от нового утра и надежда на лучший день.</a:t>
            </a:r>
          </a:p>
          <a:p>
            <a:pPr algn="ctr">
              <a:lnSpc>
                <a:spcPct val="150000"/>
              </a:lnSpc>
            </a:pPr>
            <a:r>
              <a:rPr lang="ru-RU" sz="2000" dirty="0">
                <a:latin typeface="Times New Roman" pitchFamily="18" charset="0"/>
                <a:cs typeface="Times New Roman" pitchFamily="18" charset="0"/>
              </a:rPr>
              <a:t>За чашкой кофе строим планы, размышляем о будущих подвигах и ощущаем от этого раздумья и прекрасного вкуса наполненность новым силами.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323528" y="476672"/>
            <a:ext cx="8640960" cy="6370975"/>
          </a:xfrm>
          <a:prstGeom prst="rect">
            <a:avLst/>
          </a:prstGeom>
          <a:noFill/>
        </p:spPr>
        <p:txBody>
          <a:bodyPr wrap="square" rtlCol="0">
            <a:spAutoFit/>
          </a:bodyPr>
          <a:lstStyle/>
          <a:p>
            <a:pPr algn="just">
              <a:lnSpc>
                <a:spcPct val="150000"/>
              </a:lnSpc>
            </a:pPr>
            <a:r>
              <a:rPr lang="ru-RU" sz="2000" b="1" dirty="0">
                <a:latin typeface="Times New Roman" pitchFamily="18" charset="0"/>
                <a:cs typeface="Times New Roman" pitchFamily="18" charset="0"/>
              </a:rPr>
              <a:t>	Цель проекта:</a:t>
            </a:r>
            <a:r>
              <a:rPr lang="ru-RU" sz="2000" dirty="0">
                <a:latin typeface="Times New Roman" pitchFamily="18" charset="0"/>
                <a:cs typeface="Times New Roman" pitchFamily="18" charset="0"/>
              </a:rPr>
              <a:t> Выявить представление детей о мире. </a:t>
            </a:r>
          </a:p>
          <a:p>
            <a:pPr algn="just">
              <a:lnSpc>
                <a:spcPct val="150000"/>
              </a:lnSpc>
            </a:pPr>
            <a:r>
              <a:rPr lang="ru-RU" sz="2000" b="1" dirty="0">
                <a:latin typeface="Times New Roman" pitchFamily="18" charset="0"/>
                <a:cs typeface="Times New Roman" pitchFamily="18" charset="0"/>
              </a:rPr>
              <a:t>	Задачи:</a:t>
            </a:r>
            <a:r>
              <a:rPr lang="ru-RU" sz="2000" dirty="0">
                <a:latin typeface="Times New Roman" pitchFamily="18" charset="0"/>
                <a:cs typeface="Times New Roman" pitchFamily="18" charset="0"/>
              </a:rPr>
              <a:t> </a:t>
            </a:r>
          </a:p>
          <a:p>
            <a:pPr algn="just">
              <a:lnSpc>
                <a:spcPct val="150000"/>
              </a:lnSpc>
            </a:pPr>
            <a:r>
              <a:rPr lang="ru-RU" sz="2000" dirty="0">
                <a:latin typeface="Times New Roman" pitchFamily="18" charset="0"/>
                <a:cs typeface="Times New Roman" pitchFamily="18" charset="0"/>
              </a:rPr>
              <a:t>	- Познакомиться   с интересными фактами о удивительном напитке кофе</a:t>
            </a:r>
          </a:p>
          <a:p>
            <a:pPr algn="just">
              <a:lnSpc>
                <a:spcPct val="150000"/>
              </a:lnSpc>
            </a:pPr>
            <a:r>
              <a:rPr lang="ru-RU" sz="2000" dirty="0">
                <a:latin typeface="Times New Roman" pitchFamily="18" charset="0"/>
                <a:cs typeface="Times New Roman" pitchFamily="18" charset="0"/>
              </a:rPr>
              <a:t>	- Способствовать успешному протеканию процесса самопознания и созидания ребенка как личности </a:t>
            </a:r>
          </a:p>
          <a:p>
            <a:pPr algn="just">
              <a:lnSpc>
                <a:spcPct val="150000"/>
              </a:lnSpc>
            </a:pPr>
            <a:r>
              <a:rPr lang="ru-RU" sz="2000" dirty="0">
                <a:latin typeface="Times New Roman" pitchFamily="18" charset="0"/>
                <a:cs typeface="Times New Roman" pitchFamily="18" charset="0"/>
              </a:rPr>
              <a:t>	- Содействовать формированию у детей ответственного отношения к сохранению мира в  коллективе, в семье, в мире.</a:t>
            </a:r>
          </a:p>
          <a:p>
            <a:pPr algn="just">
              <a:lnSpc>
                <a:spcPct val="150000"/>
              </a:lnSpc>
            </a:pPr>
            <a:r>
              <a:rPr lang="ru-RU" sz="2000" b="1" dirty="0">
                <a:latin typeface="Times New Roman" pitchFamily="18" charset="0"/>
                <a:cs typeface="Times New Roman" pitchFamily="18" charset="0"/>
              </a:rPr>
              <a:t>	</a:t>
            </a:r>
            <a:r>
              <a:rPr lang="ru-RU" sz="2000" b="1" dirty="0" err="1">
                <a:latin typeface="Times New Roman" pitchFamily="18" charset="0"/>
                <a:cs typeface="Times New Roman" pitchFamily="18" charset="0"/>
              </a:rPr>
              <a:t>Гепотиза</a:t>
            </a:r>
            <a:r>
              <a:rPr lang="ru-RU" sz="2000" b="1" dirty="0">
                <a:latin typeface="Times New Roman" pitchFamily="18" charset="0"/>
                <a:cs typeface="Times New Roman" pitchFamily="18" charset="0"/>
              </a:rPr>
              <a:t>:</a:t>
            </a:r>
            <a:r>
              <a:rPr lang="ru-RU" sz="2000" dirty="0">
                <a:latin typeface="Times New Roman" pitchFamily="18" charset="0"/>
                <a:cs typeface="Times New Roman" pitchFamily="18" charset="0"/>
              </a:rPr>
              <a:t> </a:t>
            </a:r>
          </a:p>
          <a:p>
            <a:pPr algn="just">
              <a:lnSpc>
                <a:spcPct val="150000"/>
              </a:lnSpc>
            </a:pPr>
            <a:r>
              <a:rPr lang="ru-RU" sz="2000" dirty="0">
                <a:latin typeface="Times New Roman" pitchFamily="18" charset="0"/>
                <a:cs typeface="Times New Roman" pitchFamily="18" charset="0"/>
              </a:rPr>
              <a:t>	Кофе - один из самых популярных напитков в мире, который является источником энергии и хорошего настроения. Так и среди людей есть человек, при воспоминании о котором возникает ощущение наполненность новыми силами. </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251520" y="260648"/>
            <a:ext cx="8712969" cy="6524863"/>
          </a:xfrm>
          <a:prstGeom prst="rect">
            <a:avLst/>
          </a:prstGeom>
          <a:noFill/>
        </p:spPr>
        <p:txBody>
          <a:bodyPr wrap="square" rtlCol="0">
            <a:spAutoFit/>
          </a:bodyPr>
          <a:lstStyle/>
          <a:p>
            <a:pPr algn="just"/>
            <a:r>
              <a:rPr lang="ru-RU" sz="2000" b="1" dirty="0">
                <a:latin typeface="Times New Roman" pitchFamily="18" charset="0"/>
                <a:cs typeface="Times New Roman" pitchFamily="18" charset="0"/>
              </a:rPr>
              <a:t>	Объект  исследование:</a:t>
            </a:r>
            <a:r>
              <a:rPr lang="ru-RU" sz="2000" dirty="0">
                <a:latin typeface="Times New Roman" pitchFamily="18" charset="0"/>
                <a:cs typeface="Times New Roman" pitchFamily="18" charset="0"/>
              </a:rPr>
              <a:t> кофе,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Смит - девочка, посол доброй воли.</a:t>
            </a:r>
          </a:p>
          <a:p>
            <a:pPr algn="just"/>
            <a:r>
              <a:rPr lang="ru-RU" sz="2000" b="1" dirty="0">
                <a:latin typeface="Times New Roman" pitchFamily="18" charset="0"/>
                <a:cs typeface="Times New Roman" pitchFamily="18" charset="0"/>
              </a:rPr>
              <a:t>	Методы исследования:</a:t>
            </a:r>
            <a:r>
              <a:rPr lang="ru-RU" sz="2000" dirty="0">
                <a:latin typeface="Times New Roman" pitchFamily="18" charset="0"/>
                <a:cs typeface="Times New Roman" pitchFamily="18" charset="0"/>
              </a:rPr>
              <a:t> беседа, изучение </a:t>
            </a:r>
            <a:r>
              <a:rPr lang="ru-RU" sz="2000" dirty="0" err="1">
                <a:latin typeface="Times New Roman" pitchFamily="18" charset="0"/>
                <a:cs typeface="Times New Roman" pitchFamily="18" charset="0"/>
              </a:rPr>
              <a:t>интернет-ресурсов</a:t>
            </a:r>
            <a:r>
              <a:rPr lang="ru-RU" sz="2000" dirty="0">
                <a:latin typeface="Times New Roman" pitchFamily="18" charset="0"/>
                <a:cs typeface="Times New Roman" pitchFamily="18" charset="0"/>
              </a:rPr>
              <a:t>. </a:t>
            </a:r>
          </a:p>
          <a:p>
            <a:pPr algn="just"/>
            <a:r>
              <a:rPr lang="ru-RU" sz="2000" b="1" dirty="0">
                <a:latin typeface="Times New Roman" pitchFamily="18" charset="0"/>
                <a:cs typeface="Times New Roman" pitchFamily="18" charset="0"/>
              </a:rPr>
              <a:t>	Тип проекта: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творческо</a:t>
            </a:r>
            <a:r>
              <a:rPr lang="ru-RU" sz="2000" dirty="0">
                <a:latin typeface="Times New Roman" pitchFamily="18" charset="0"/>
                <a:cs typeface="Times New Roman" pitchFamily="18" charset="0"/>
              </a:rPr>
              <a:t>- исследовательский, краткосрочный с 7 по 10 декабря.</a:t>
            </a:r>
          </a:p>
          <a:p>
            <a:pPr algn="just"/>
            <a:r>
              <a:rPr lang="ru-RU" sz="2000" b="1" dirty="0">
                <a:latin typeface="Times New Roman" pitchFamily="18" charset="0"/>
                <a:cs typeface="Times New Roman" pitchFamily="18" charset="0"/>
              </a:rPr>
              <a:t>	Количество участников: </a:t>
            </a:r>
            <a:r>
              <a:rPr lang="ru-RU" sz="2000" dirty="0">
                <a:latin typeface="Times New Roman" pitchFamily="18" charset="0"/>
                <a:cs typeface="Times New Roman" pitchFamily="18" charset="0"/>
              </a:rPr>
              <a:t>- индивидуальный.</a:t>
            </a:r>
          </a:p>
          <a:p>
            <a:pPr algn="just"/>
            <a:r>
              <a:rPr lang="ru-RU" sz="2000" b="1" dirty="0">
                <a:latin typeface="Times New Roman" pitchFamily="18" charset="0"/>
                <a:cs typeface="Times New Roman" pitchFamily="18" charset="0"/>
              </a:rPr>
              <a:t>	Этапы проекта:</a:t>
            </a:r>
            <a:endParaRPr lang="ru-RU" sz="2000" dirty="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	1</a:t>
            </a:r>
            <a:r>
              <a:rPr lang="ru-RU" sz="2000" b="1" dirty="0">
                <a:latin typeface="Times New Roman" pitchFamily="18" charset="0"/>
                <a:cs typeface="Times New Roman" pitchFamily="18" charset="0"/>
              </a:rPr>
              <a:t>. организационно-подготовительный:</a:t>
            </a:r>
            <a:endParaRPr lang="ru-RU" sz="2000" dirty="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 подборка программно-методического обеспечения для реализации проекта; </a:t>
            </a:r>
          </a:p>
          <a:p>
            <a:pPr algn="just"/>
            <a:r>
              <a:rPr lang="ru-RU" sz="2000" dirty="0">
                <a:latin typeface="Times New Roman" pitchFamily="18" charset="0"/>
                <a:cs typeface="Times New Roman" pitchFamily="18" charset="0"/>
              </a:rPr>
              <a:t>- изучение литературы </a:t>
            </a:r>
            <a:r>
              <a:rPr lang="ru-RU" sz="2000" dirty="0" err="1">
                <a:latin typeface="Times New Roman" pitchFamily="18" charset="0"/>
                <a:cs typeface="Times New Roman" pitchFamily="18" charset="0"/>
              </a:rPr>
              <a:t>интернет-ресурсов</a:t>
            </a:r>
            <a:r>
              <a:rPr lang="ru-RU" sz="2000" dirty="0">
                <a:latin typeface="Times New Roman" pitchFamily="18" charset="0"/>
                <a:cs typeface="Times New Roman" pitchFamily="18" charset="0"/>
              </a:rPr>
              <a:t> по теме проекта;</a:t>
            </a:r>
          </a:p>
          <a:p>
            <a:pPr algn="just"/>
            <a:r>
              <a:rPr lang="ru-RU" sz="2000" dirty="0">
                <a:latin typeface="Times New Roman" pitchFamily="18" charset="0"/>
                <a:cs typeface="Times New Roman" pitchFamily="18" charset="0"/>
              </a:rPr>
              <a:t>- изучение опыта педагогов по  теме проектов; </a:t>
            </a:r>
          </a:p>
          <a:p>
            <a:pPr algn="just"/>
            <a:r>
              <a:rPr lang="ru-RU" sz="2000" b="1" dirty="0">
                <a:latin typeface="Times New Roman" pitchFamily="18" charset="0"/>
                <a:cs typeface="Times New Roman" pitchFamily="18" charset="0"/>
              </a:rPr>
              <a:t>	2. рефлексивно-диагностический:</a:t>
            </a:r>
            <a:endParaRPr lang="ru-RU" sz="2000" dirty="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 заинтересовать детей темой проекта;</a:t>
            </a:r>
          </a:p>
          <a:p>
            <a:pPr algn="just"/>
            <a:r>
              <a:rPr lang="ru-RU" sz="2000" dirty="0">
                <a:latin typeface="Times New Roman" pitchFamily="18" charset="0"/>
                <a:cs typeface="Times New Roman" pitchFamily="18" charset="0"/>
              </a:rPr>
              <a:t>- выявление интереса и уровня знаний детей по теме проекта; </a:t>
            </a:r>
          </a:p>
          <a:p>
            <a:pPr algn="just"/>
            <a:r>
              <a:rPr lang="ru-RU" sz="2000" dirty="0">
                <a:latin typeface="Times New Roman" pitchFamily="18" charset="0"/>
                <a:cs typeface="Times New Roman" pitchFamily="18" charset="0"/>
              </a:rPr>
              <a:t>- формирование банка донных об уровне компетентности слушателей в вопросах обозначенной темы. </a:t>
            </a:r>
          </a:p>
          <a:p>
            <a:pPr algn="just"/>
            <a:r>
              <a:rPr lang="ru-RU" sz="2000" b="1" dirty="0">
                <a:latin typeface="Times New Roman" pitchFamily="18" charset="0"/>
                <a:cs typeface="Times New Roman" pitchFamily="18" charset="0"/>
              </a:rPr>
              <a:t>	3. практический:</a:t>
            </a:r>
            <a:endParaRPr lang="ru-RU" sz="2000" dirty="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 расширить знание детей представление  о мире;</a:t>
            </a:r>
          </a:p>
          <a:p>
            <a:pPr algn="just"/>
            <a:r>
              <a:rPr lang="ru-RU" sz="2000" dirty="0">
                <a:latin typeface="Times New Roman" pitchFamily="18" charset="0"/>
                <a:cs typeface="Times New Roman" pitchFamily="18" charset="0"/>
              </a:rPr>
              <a:t>- оформить в группах  информационный  уголок по теме проекта.</a:t>
            </a:r>
          </a:p>
          <a:p>
            <a:pPr algn="just"/>
            <a:r>
              <a:rPr lang="ru-RU" sz="2000" dirty="0">
                <a:latin typeface="Times New Roman" pitchFamily="18" charset="0"/>
                <a:cs typeface="Times New Roman" pitchFamily="18" charset="0"/>
              </a:rPr>
              <a:t>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0" y="0"/>
            <a:ext cx="9144000" cy="8217634"/>
          </a:xfrm>
          <a:prstGeom prst="rect">
            <a:avLst/>
          </a:prstGeom>
          <a:noFill/>
        </p:spPr>
        <p:txBody>
          <a:bodyPr wrap="square" rtlCol="0">
            <a:spAutoFit/>
          </a:bodyPr>
          <a:lstStyle/>
          <a:p>
            <a:pPr algn="ctr"/>
            <a:r>
              <a:rPr lang="ru-RU" sz="1900" dirty="0">
                <a:latin typeface="Times New Roman" pitchFamily="18" charset="0"/>
                <a:cs typeface="Times New Roman" pitchFamily="18" charset="0"/>
              </a:rPr>
              <a:t>Притча о кофе </a:t>
            </a:r>
          </a:p>
          <a:p>
            <a:pPr algn="just"/>
            <a:r>
              <a:rPr lang="ru-RU" sz="1900" dirty="0">
                <a:latin typeface="Times New Roman" pitchFamily="18" charset="0"/>
                <a:cs typeface="Times New Roman" pitchFamily="18" charset="0"/>
              </a:rPr>
              <a:t>	Приходит ученик к Учителю и говорит: «Учитель, я устал, у меня такая тяжелая жизнь, такие трудности и проблемы, я все время плыву против течения, у меня нет больше сил,… что мне делать?» </a:t>
            </a:r>
          </a:p>
          <a:p>
            <a:pPr algn="just"/>
            <a:r>
              <a:rPr lang="ru-RU" sz="1900" dirty="0">
                <a:latin typeface="Times New Roman" pitchFamily="18" charset="0"/>
                <a:cs typeface="Times New Roman" pitchFamily="18" charset="0"/>
              </a:rPr>
              <a:t>	Учитель вместо ответа поставил на огонь три одинаковых емкости с водой. В одну емкость бросил морковь, в другую - положил яйцо, а в третью - насыпал зерна кофе. Через некоторое время он вынул из воды морковь и яйцо и налил в чашку кофе из 3-й емкости. </a:t>
            </a:r>
          </a:p>
          <a:p>
            <a:pPr algn="just"/>
            <a:r>
              <a:rPr lang="ru-RU" sz="1900" dirty="0">
                <a:latin typeface="Times New Roman" pitchFamily="18" charset="0"/>
                <a:cs typeface="Times New Roman" pitchFamily="18" charset="0"/>
              </a:rPr>
              <a:t>	« Что изменилось?» - спросил он ученика. «Яйцо и морковь сварились, а зерна кофе растворились в воде» - ответил ученик. «Нет»,- сказал Учитель, «Это лишь поверхностный взгляд на вещи. Посмотри - твердая морковь, побывав в кипятке, стала мягкой и податливой. Хрупкое и жидкое яйцо стало твердым. Внешне они не изменились, они лишь изменили свою структуру под воздействием одинаково неблагоприятных обстоятельств - кипятка. Так и люди – сильные внешне могут расклеиться и стать слабаками там, где хрупкие и нежные лишь затвердеют и окрепнут»</a:t>
            </a:r>
          </a:p>
          <a:p>
            <a:pPr algn="just"/>
            <a:r>
              <a:rPr lang="ru-RU" sz="1900" dirty="0">
                <a:latin typeface="Times New Roman" pitchFamily="18" charset="0"/>
                <a:cs typeface="Times New Roman" pitchFamily="18" charset="0"/>
              </a:rPr>
              <a:t>	«А кофе?» – спросил ученик.</a:t>
            </a:r>
          </a:p>
          <a:p>
            <a:pPr algn="just"/>
            <a:r>
              <a:rPr lang="ru-RU" sz="1900" dirty="0">
                <a:latin typeface="Times New Roman" pitchFamily="18" charset="0"/>
                <a:cs typeface="Times New Roman" pitchFamily="18" charset="0"/>
              </a:rPr>
              <a:t>	«О! Это самое интересное! Зерна кофе полностью растворились в новой враждебной среде и изменили ее - превратили кипяток в великолепный ароматный напиток.</a:t>
            </a:r>
          </a:p>
          <a:p>
            <a:pPr algn="just"/>
            <a:r>
              <a:rPr lang="ru-RU" sz="1900" dirty="0">
                <a:latin typeface="Times New Roman" pitchFamily="18" charset="0"/>
                <a:cs typeface="Times New Roman" pitchFamily="18" charset="0"/>
              </a:rPr>
              <a:t>Есть особые люди, которые не изменяются в силу обстоятельств - они изменяют сами обстоятельства и превращают их в нечто новое и прекрасное, извлекая пользу и знания из ситуации.</a:t>
            </a:r>
          </a:p>
          <a:p>
            <a:pPr algn="just"/>
            <a:r>
              <a:rPr lang="ru-RU" sz="1900" dirty="0">
                <a:latin typeface="Times New Roman" pitchFamily="18" charset="0"/>
                <a:cs typeface="Times New Roman" pitchFamily="18" charset="0"/>
              </a:rPr>
              <a:t>                                                                                                                                                                 </a:t>
            </a:r>
          </a:p>
          <a:p>
            <a:r>
              <a:rPr lang="ru-RU" dirty="0"/>
              <a:t> </a:t>
            </a:r>
          </a:p>
          <a:p>
            <a:r>
              <a:rPr lang="ru-RU" dirty="0"/>
              <a:t> </a:t>
            </a:r>
          </a:p>
          <a:p>
            <a:r>
              <a:rPr lang="ru-RU" dirty="0"/>
              <a:t> </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251520" y="332656"/>
            <a:ext cx="7416824" cy="1261884"/>
          </a:xfrm>
          <a:prstGeom prst="rect">
            <a:avLst/>
          </a:prstGeom>
          <a:noFill/>
        </p:spPr>
        <p:txBody>
          <a:bodyPr wrap="square" rtlCol="0">
            <a:spAutoFit/>
          </a:bodyPr>
          <a:lstStyle/>
          <a:p>
            <a:pPr algn="ctr"/>
            <a:r>
              <a:rPr lang="ru-RU" sz="2200" b="1" dirty="0" err="1">
                <a:latin typeface="Times New Roman" pitchFamily="18" charset="0"/>
                <a:cs typeface="Times New Roman" pitchFamily="18" charset="0"/>
              </a:rPr>
              <a:t>Саманта</a:t>
            </a:r>
            <a:r>
              <a:rPr lang="ru-RU" sz="2200" b="1" dirty="0">
                <a:latin typeface="Times New Roman" pitchFamily="18" charset="0"/>
                <a:cs typeface="Times New Roman" pitchFamily="18" charset="0"/>
              </a:rPr>
              <a:t> Смит - девочка, изменившая ход истории.</a:t>
            </a:r>
            <a:r>
              <a:rPr lang="ru-RU" sz="2200" dirty="0">
                <a:latin typeface="Times New Roman" pitchFamily="18" charset="0"/>
                <a:cs typeface="Times New Roman" pitchFamily="18" charset="0"/>
              </a:rPr>
              <a:t> </a:t>
            </a:r>
          </a:p>
          <a:p>
            <a:endParaRPr lang="ru-RU" b="1" dirty="0"/>
          </a:p>
          <a:p>
            <a:endParaRPr lang="ru-RU" dirty="0"/>
          </a:p>
          <a:p>
            <a:endParaRPr lang="ru-RU" dirty="0"/>
          </a:p>
        </p:txBody>
      </p:sp>
      <p:pic>
        <p:nvPicPr>
          <p:cNvPr id="4" name="Рисунок 3" descr="ssmith">
            <a:hlinkClick r:id="rId3"/>
          </p:cNvPr>
          <p:cNvPicPr/>
          <p:nvPr/>
        </p:nvPicPr>
        <p:blipFill>
          <a:blip r:embed="rId4" cstate="print"/>
          <a:srcRect/>
          <a:stretch>
            <a:fillRect/>
          </a:stretch>
        </p:blipFill>
        <p:spPr bwMode="auto">
          <a:xfrm>
            <a:off x="4355976" y="1484784"/>
            <a:ext cx="4629150" cy="40767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TextBox 5"/>
          <p:cNvSpPr txBox="1"/>
          <p:nvPr/>
        </p:nvSpPr>
        <p:spPr>
          <a:xfrm>
            <a:off x="251519" y="1052736"/>
            <a:ext cx="4032449" cy="4708981"/>
          </a:xfrm>
          <a:prstGeom prst="rect">
            <a:avLst/>
          </a:prstGeom>
          <a:noFill/>
        </p:spPr>
        <p:txBody>
          <a:bodyPr wrap="square" rtlCol="0">
            <a:spAutoFit/>
          </a:bodyPr>
          <a:lstStyle/>
          <a:p>
            <a:pPr algn="just"/>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Смит родилась 29 июня 1972 года в американском городе </a:t>
            </a:r>
            <a:r>
              <a:rPr lang="ru-RU" sz="2000" dirty="0" err="1">
                <a:latin typeface="Times New Roman" pitchFamily="18" charset="0"/>
                <a:cs typeface="Times New Roman" pitchFamily="18" charset="0"/>
              </a:rPr>
              <a:t>Хьюлтон</a:t>
            </a:r>
            <a:r>
              <a:rPr lang="ru-RU" sz="2000" dirty="0">
                <a:latin typeface="Times New Roman" pitchFamily="18" charset="0"/>
                <a:cs typeface="Times New Roman" pitchFamily="18" charset="0"/>
              </a:rPr>
              <a:t>, штат Мэн. Ее мать, Джейн Смит, работала социологом, а отец, Артур Смит, - преподавателем английского языка и литературы. Прочитав статью в «Таймс»,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спросила у своей матери: «А почему все боятся мистера Андропова? Почему никто не спросит у него, собирается ли он нападать на нашу страну?». В ответ мать девочки в шутку заметила: «А почему бы тебе самой у него не спросить?».</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179512" y="0"/>
            <a:ext cx="4608512" cy="7201972"/>
          </a:xfrm>
          <a:prstGeom prst="rect">
            <a:avLst/>
          </a:prstGeom>
          <a:noFill/>
        </p:spPr>
        <p:txBody>
          <a:bodyPr wrap="square" rtlCol="0">
            <a:spAutoFit/>
          </a:bodyPr>
          <a:lstStyle/>
          <a:p>
            <a:pPr algn="ctr"/>
            <a:r>
              <a:rPr lang="ru-RU" b="1" dirty="0">
                <a:latin typeface="Times New Roman" pitchFamily="18" charset="0"/>
                <a:cs typeface="Times New Roman" pitchFamily="18" charset="0"/>
              </a:rPr>
              <a:t>Самыми беззащитными перед войной всегда были дети. </a:t>
            </a:r>
          </a:p>
          <a:p>
            <a:pPr algn="ctr"/>
            <a:r>
              <a:rPr lang="ru-RU" b="1" dirty="0">
                <a:latin typeface="Times New Roman" pitchFamily="18" charset="0"/>
                <a:cs typeface="Times New Roman" pitchFamily="18" charset="0"/>
              </a:rPr>
              <a:t>И именно дети выступают  </a:t>
            </a:r>
          </a:p>
          <a:p>
            <a:pPr algn="ctr"/>
            <a:r>
              <a:rPr lang="ru-RU" b="1" dirty="0">
                <a:latin typeface="Times New Roman" pitchFamily="18" charset="0"/>
                <a:cs typeface="Times New Roman" pitchFamily="18" charset="0"/>
              </a:rPr>
              <a:t>посланниками мира.</a:t>
            </a:r>
          </a:p>
          <a:p>
            <a:pPr algn="ctr"/>
            <a:endParaRPr lang="ru-RU" b="1"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Саманта</a:t>
            </a:r>
            <a:r>
              <a:rPr lang="ru-RU" dirty="0">
                <a:latin typeface="Times New Roman" pitchFamily="18" charset="0"/>
                <a:cs typeface="Times New Roman" pitchFamily="18" charset="0"/>
              </a:rPr>
              <a:t> всерьез восприняла слова матери и написала письмо:</a:t>
            </a:r>
          </a:p>
          <a:p>
            <a:pPr algn="just"/>
            <a:r>
              <a:rPr lang="ru-RU" dirty="0">
                <a:latin typeface="Times New Roman" pitchFamily="18" charset="0"/>
                <a:cs typeface="Times New Roman" pitchFamily="18" charset="0"/>
              </a:rPr>
              <a:t>«Уважаемый господин Андропов! Меня зовут </a:t>
            </a:r>
            <a:r>
              <a:rPr lang="ru-RU" dirty="0" err="1">
                <a:latin typeface="Times New Roman" pitchFamily="18" charset="0"/>
                <a:cs typeface="Times New Roman" pitchFamily="18" charset="0"/>
              </a:rPr>
              <a:t>Саманта</a:t>
            </a:r>
            <a:r>
              <a:rPr lang="ru-RU" dirty="0">
                <a:latin typeface="Times New Roman" pitchFamily="18" charset="0"/>
                <a:cs typeface="Times New Roman" pitchFamily="18" charset="0"/>
              </a:rPr>
              <a:t> Смит. Мне десять лет. Поздравляю Вас с Вашим новым назначением. Я очень беспокоюсь, не начнется ли ядерная война между Советским Союзом и Соединенными Штатами. Вы за войну или нет? Если Вы против, пожалуйста, скажите, как Вы собираетесь не допустить войну?</a:t>
            </a:r>
          </a:p>
          <a:p>
            <a:pPr algn="just"/>
            <a:r>
              <a:rPr lang="ru-RU" dirty="0">
                <a:latin typeface="Times New Roman" pitchFamily="18" charset="0"/>
                <a:cs typeface="Times New Roman" pitchFamily="18" charset="0"/>
              </a:rPr>
              <a:t>	Вы, конечно, не обязаны отвечать на этот вопрос, но я хотела 6ы знать, почему Вы хотите завоевать весь мир или, по крайней мере, нашу страну. Господь сотворил землю, чтобы мы все вместе могли жить в мире и не воевали.</a:t>
            </a:r>
          </a:p>
          <a:p>
            <a:pPr algn="just"/>
            <a:r>
              <a:rPr lang="ru-RU" dirty="0">
                <a:latin typeface="Times New Roman" pitchFamily="18" charset="0"/>
                <a:cs typeface="Times New Roman" pitchFamily="18" charset="0"/>
              </a:rPr>
              <a:t>	Искренне Ваша, </a:t>
            </a:r>
            <a:r>
              <a:rPr lang="ru-RU" dirty="0" err="1">
                <a:latin typeface="Times New Roman" pitchFamily="18" charset="0"/>
                <a:cs typeface="Times New Roman" pitchFamily="18" charset="0"/>
              </a:rPr>
              <a:t>Саманта</a:t>
            </a:r>
            <a:r>
              <a:rPr lang="ru-RU" dirty="0">
                <a:latin typeface="Times New Roman" pitchFamily="18" charset="0"/>
                <a:cs typeface="Times New Roman" pitchFamily="18" charset="0"/>
              </a:rPr>
              <a:t> Смит».</a:t>
            </a:r>
          </a:p>
          <a:p>
            <a:pPr algn="just">
              <a:lnSpc>
                <a:spcPct val="150000"/>
              </a:lnSpc>
            </a:pPr>
            <a:endParaRPr lang="ru-RU" sz="2000" dirty="0">
              <a:latin typeface="Times New Roman" pitchFamily="18" charset="0"/>
              <a:cs typeface="Times New Roman" pitchFamily="18" charset="0"/>
            </a:endParaRPr>
          </a:p>
          <a:p>
            <a:endParaRPr lang="ru-RU" dirty="0"/>
          </a:p>
        </p:txBody>
      </p:sp>
      <p:pic>
        <p:nvPicPr>
          <p:cNvPr id="4" name="Рисунок 3" descr="letter">
            <a:hlinkClick r:id="rId3"/>
          </p:cNvPr>
          <p:cNvPicPr/>
          <p:nvPr/>
        </p:nvPicPr>
        <p:blipFill>
          <a:blip r:embed="rId4" cstate="print"/>
          <a:srcRect/>
          <a:stretch>
            <a:fillRect/>
          </a:stretch>
        </p:blipFill>
        <p:spPr bwMode="auto">
          <a:xfrm>
            <a:off x="4860032" y="332656"/>
            <a:ext cx="4067944" cy="61206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clip_image003">
            <a:hlinkClick r:id="rId3"/>
          </p:cNvPr>
          <p:cNvPicPr/>
          <p:nvPr/>
        </p:nvPicPr>
        <p:blipFill>
          <a:blip r:embed="rId4" cstate="print"/>
          <a:srcRect/>
          <a:stretch>
            <a:fillRect/>
          </a:stretch>
        </p:blipFill>
        <p:spPr bwMode="auto">
          <a:xfrm>
            <a:off x="3851920" y="1268760"/>
            <a:ext cx="5048250" cy="4191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TextBox 3"/>
          <p:cNvSpPr txBox="1"/>
          <p:nvPr/>
        </p:nvSpPr>
        <p:spPr>
          <a:xfrm>
            <a:off x="179512" y="188640"/>
            <a:ext cx="8964488" cy="984885"/>
          </a:xfrm>
          <a:prstGeom prst="rect">
            <a:avLst/>
          </a:prstGeom>
          <a:noFill/>
        </p:spPr>
        <p:txBody>
          <a:bodyPr wrap="square" rtlCol="0">
            <a:spAutoFit/>
          </a:bodyPr>
          <a:lstStyle/>
          <a:p>
            <a:pPr algn="just"/>
            <a:r>
              <a:rPr lang="ru-RU" sz="2000" dirty="0">
                <a:latin typeface="Times New Roman" pitchFamily="18" charset="0"/>
                <a:cs typeface="Times New Roman" pitchFamily="18" charset="0"/>
              </a:rPr>
              <a:t>	Письмо девочки было опубликовано в советской газете «Правда». 26 апреля 1983 года она получила ответ от Юрия Андропова.</a:t>
            </a:r>
          </a:p>
          <a:p>
            <a:endParaRPr lang="ru-RU" dirty="0"/>
          </a:p>
        </p:txBody>
      </p:sp>
      <p:sp>
        <p:nvSpPr>
          <p:cNvPr id="5" name="TextBox 4"/>
          <p:cNvSpPr txBox="1"/>
          <p:nvPr/>
        </p:nvSpPr>
        <p:spPr>
          <a:xfrm>
            <a:off x="179512" y="836712"/>
            <a:ext cx="3528392" cy="5719708"/>
          </a:xfrm>
          <a:prstGeom prst="rect">
            <a:avLst/>
          </a:prstGeom>
          <a:noFill/>
        </p:spPr>
        <p:txBody>
          <a:bodyPr wrap="square" rtlCol="0">
            <a:spAutoFit/>
          </a:bodyPr>
          <a:lstStyle/>
          <a:p>
            <a:pPr algn="just"/>
            <a:r>
              <a:rPr lang="ru-RU" sz="1900" dirty="0">
                <a:latin typeface="Times New Roman" pitchFamily="18" charset="0"/>
                <a:cs typeface="Times New Roman" pitchFamily="18" charset="0"/>
              </a:rPr>
              <a:t>	Письмо, напечатанное на русском языке и сопровождавшееся английским переводом, было датировано 19 апреля 1983 года. «Мы в Советском Союзе стараемся делать все для того, чтобы не было войны между нашими странами, чтобы вообще не было войны на Земле. Так хочет каждый советский человек. Так учил нас великий основатель нашего государства Владимир Ленин», — писал Андропов.</a:t>
            </a:r>
          </a:p>
          <a:p>
            <a:pPr algn="just"/>
            <a:r>
              <a:rPr lang="ru-RU" sz="1900" dirty="0">
                <a:latin typeface="Times New Roman" pitchFamily="18" charset="0"/>
                <a:cs typeface="Times New Roman" pitchFamily="18" charset="0"/>
              </a:rPr>
              <a:t>	В конце письма Юрий Андропов предложил девочке приехать в СССР и посмотреть, как живут дети в Советском Союзе.</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ypptfree.com/wp-content/uploads/2016/03/Hot-Cup-of-Tea-Powerpoint-Template.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clip_image004">
            <a:hlinkClick r:id="rId3"/>
          </p:cNvPr>
          <p:cNvPicPr/>
          <p:nvPr/>
        </p:nvPicPr>
        <p:blipFill>
          <a:blip r:embed="rId4" cstate="print"/>
          <a:srcRect/>
          <a:stretch>
            <a:fillRect/>
          </a:stretch>
        </p:blipFill>
        <p:spPr bwMode="auto">
          <a:xfrm>
            <a:off x="3995936" y="2204864"/>
            <a:ext cx="4904234" cy="41243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TextBox 3"/>
          <p:cNvSpPr txBox="1"/>
          <p:nvPr/>
        </p:nvSpPr>
        <p:spPr>
          <a:xfrm>
            <a:off x="323528" y="548680"/>
            <a:ext cx="8352928" cy="1292662"/>
          </a:xfrm>
          <a:prstGeom prst="rect">
            <a:avLst/>
          </a:prstGeom>
          <a:noFill/>
        </p:spPr>
        <p:txBody>
          <a:bodyPr wrap="square" rtlCol="0">
            <a:spAutoFit/>
          </a:bodyPr>
          <a:lstStyle/>
          <a:p>
            <a:pPr algn="just"/>
            <a:r>
              <a:rPr lang="ru-RU" sz="2000" dirty="0">
                <a:latin typeface="Times New Roman" pitchFamily="18" charset="0"/>
                <a:cs typeface="Times New Roman" pitchFamily="18" charset="0"/>
              </a:rPr>
              <a:t>	В июле 1983 года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с родителями вылетела в СССР. В Москве ее ждал теплый прием.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провела в Советском Союзе две недели.</a:t>
            </a:r>
          </a:p>
          <a:p>
            <a:endParaRPr lang="ru-RU" dirty="0"/>
          </a:p>
        </p:txBody>
      </p:sp>
      <p:sp>
        <p:nvSpPr>
          <p:cNvPr id="5" name="TextBox 4"/>
          <p:cNvSpPr txBox="1"/>
          <p:nvPr/>
        </p:nvSpPr>
        <p:spPr>
          <a:xfrm>
            <a:off x="179512" y="1484784"/>
            <a:ext cx="3672408" cy="4370427"/>
          </a:xfrm>
          <a:prstGeom prst="rect">
            <a:avLst/>
          </a:prstGeom>
          <a:noFill/>
        </p:spPr>
        <p:txBody>
          <a:bodyPr wrap="square" rtlCol="0">
            <a:spAutoFit/>
          </a:bodyPr>
          <a:lstStyle/>
          <a:p>
            <a:pPr algn="ctr"/>
            <a:r>
              <a:rPr lang="ru-RU" sz="2000" dirty="0">
                <a:latin typeface="Times New Roman" pitchFamily="18" charset="0"/>
                <a:cs typeface="Times New Roman" pitchFamily="18" charset="0"/>
              </a:rPr>
              <a:t>	Она посетила Москву, Ленинград (ныне </a:t>
            </a:r>
            <a:r>
              <a:rPr lang="ru-RU" sz="2000" dirty="0" err="1">
                <a:latin typeface="Times New Roman" pitchFamily="18" charset="0"/>
                <a:cs typeface="Times New Roman" pitchFamily="18" charset="0"/>
              </a:rPr>
              <a:t>Санкт‑Петербург</a:t>
            </a:r>
            <a:r>
              <a:rPr lang="ru-RU" sz="2000" dirty="0">
                <a:latin typeface="Times New Roman" pitchFamily="18" charset="0"/>
                <a:cs typeface="Times New Roman" pitchFamily="18" charset="0"/>
              </a:rPr>
              <a:t>), побывала на отдыхе в детском лагере «Артек». В пионерском лагере «Артек» для девочки подготовили самую лучшую комнату, сшили форму и к ее приезду достроили новую столовую. В лагере ее не выделяли, </a:t>
            </a:r>
            <a:r>
              <a:rPr lang="ru-RU" sz="2000" dirty="0" err="1">
                <a:latin typeface="Times New Roman" pitchFamily="18" charset="0"/>
                <a:cs typeface="Times New Roman" pitchFamily="18" charset="0"/>
              </a:rPr>
              <a:t>Саманта</a:t>
            </a:r>
            <a:r>
              <a:rPr lang="ru-RU" sz="2000" dirty="0">
                <a:latin typeface="Times New Roman" pitchFamily="18" charset="0"/>
                <a:cs typeface="Times New Roman" pitchFamily="18" charset="0"/>
              </a:rPr>
              <a:t> участвовала во всех мероприятиях отряда — куда все, туда и она.</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1296</Words>
  <Application>Microsoft Office PowerPoint</Application>
  <PresentationFormat>Экран (4:3)</PresentationFormat>
  <Paragraphs>84</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user</cp:lastModifiedBy>
  <cp:revision>28</cp:revision>
  <dcterms:created xsi:type="dcterms:W3CDTF">2017-12-10T10:31:32Z</dcterms:created>
  <dcterms:modified xsi:type="dcterms:W3CDTF">2022-01-20T06:51:53Z</dcterms:modified>
</cp:coreProperties>
</file>