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sldIdLst>
    <p:sldId id="267" r:id="rId2"/>
    <p:sldId id="261" r:id="rId3"/>
    <p:sldId id="263" r:id="rId4"/>
    <p:sldId id="256" r:id="rId5"/>
    <p:sldId id="258" r:id="rId6"/>
    <p:sldId id="262" r:id="rId7"/>
    <p:sldId id="264" r:id="rId8"/>
    <p:sldId id="260" r:id="rId9"/>
    <p:sldId id="259"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23" d="100"/>
          <a:sy n="123" d="100"/>
        </p:scale>
        <p:origin x="11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4002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4EE1EC0A-2575-491C-B0A2-C1C6AAFEB53F}" type="datetimeFigureOut">
              <a:rPr lang="ru-RU" smtClean="0"/>
              <a:t>22.11.2022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610343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3145380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907409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32148531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168737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41153836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632386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1557406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3787399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E1EC0A-2575-491C-B0A2-C1C6AAFEB53F}"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2540360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EE1EC0A-2575-491C-B0A2-C1C6AAFEB53F}" type="datetimeFigureOut">
              <a:rPr lang="ru-RU" smtClean="0"/>
              <a:t>22.11.2022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1477100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EE1EC0A-2575-491C-B0A2-C1C6AAFEB53F}" type="datetimeFigureOut">
              <a:rPr lang="ru-RU" smtClean="0"/>
              <a:t>22.11.2022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938163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EE1EC0A-2575-491C-B0A2-C1C6AAFEB53F}" type="datetimeFigureOut">
              <a:rPr lang="ru-RU" smtClean="0"/>
              <a:t>22.11.2022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2159260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E1EC0A-2575-491C-B0A2-C1C6AAFEB53F}" type="datetimeFigureOut">
              <a:rPr lang="ru-RU" smtClean="0"/>
              <a:t>22.11.2022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1203035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E1EC0A-2575-491C-B0A2-C1C6AAFEB53F}" type="datetimeFigureOut">
              <a:rPr lang="ru-RU" smtClean="0"/>
              <a:t>22.11.2022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2770390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E1EC0A-2575-491C-B0A2-C1C6AAFEB53F}" type="datetimeFigureOut">
              <a:rPr lang="ru-RU" smtClean="0"/>
              <a:t>22.11.2022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185916-5499-4576-A9CE-5B10F29D54A0}" type="slidenum">
              <a:rPr lang="ru-RU" smtClean="0"/>
              <a:t>‹#›</a:t>
            </a:fld>
            <a:endParaRPr lang="ru-RU"/>
          </a:p>
        </p:txBody>
      </p:sp>
    </p:spTree>
    <p:extLst>
      <p:ext uri="{BB962C8B-B14F-4D97-AF65-F5344CB8AC3E}">
        <p14:creationId xmlns:p14="http://schemas.microsoft.com/office/powerpoint/2010/main" val="2416438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EE1EC0A-2575-491C-B0A2-C1C6AAFEB53F}" type="datetimeFigureOut">
              <a:rPr lang="ru-RU" smtClean="0"/>
              <a:t>22.11.2022</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A9185916-5499-4576-A9CE-5B10F29D54A0}" type="slidenum">
              <a:rPr lang="ru-RU" smtClean="0"/>
              <a:t>‹#›</a:t>
            </a:fld>
            <a:endParaRPr lang="ru-RU"/>
          </a:p>
        </p:txBody>
      </p:sp>
    </p:spTree>
    <p:extLst>
      <p:ext uri="{BB962C8B-B14F-4D97-AF65-F5344CB8AC3E}">
        <p14:creationId xmlns:p14="http://schemas.microsoft.com/office/powerpoint/2010/main" val="3618378291"/>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3663" y="2077346"/>
            <a:ext cx="8534400" cy="1507067"/>
          </a:xfrm>
        </p:spPr>
        <p:txBody>
          <a:bodyPr/>
          <a:lstStyle/>
          <a:p>
            <a:r>
              <a:rPr lang="ru-RU" dirty="0" smtClean="0"/>
              <a:t>Эволюция письменных принадлежностей</a:t>
            </a:r>
            <a:endParaRPr lang="ru-RU" dirty="0"/>
          </a:p>
        </p:txBody>
      </p:sp>
    </p:spTree>
    <p:extLst>
      <p:ext uri="{BB962C8B-B14F-4D97-AF65-F5344CB8AC3E}">
        <p14:creationId xmlns:p14="http://schemas.microsoft.com/office/powerpoint/2010/main" val="2236985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old-stationery.kanzoboz.ru/data/images/catalog/5b1b7b806f2bb2bea02c7bcd32ff1cd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7527" y="772732"/>
            <a:ext cx="7794900" cy="3429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4636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Наскальные рисунк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424" y="511445"/>
            <a:ext cx="5265145" cy="338638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rot="10800000" flipV="1">
            <a:off x="7470182" y="2417821"/>
            <a:ext cx="3797085" cy="2831544"/>
          </a:xfrm>
          <a:prstGeom prst="rect">
            <a:avLst/>
          </a:prstGeom>
        </p:spPr>
        <p:txBody>
          <a:bodyPr wrap="square">
            <a:spAutoFit/>
          </a:bodyPr>
          <a:lstStyle/>
          <a:p>
            <a:pPr algn="ctr"/>
            <a:r>
              <a:rPr lang="ru-RU" b="1" i="0" dirty="0" smtClean="0">
                <a:solidFill>
                  <a:srgbClr val="000000"/>
                </a:solidFill>
                <a:effectLst/>
                <a:latin typeface="Times New Roman" panose="02020603050405020304" pitchFamily="18" charset="0"/>
                <a:cs typeface="Times New Roman" panose="02020603050405020304" pitchFamily="18" charset="0"/>
              </a:rPr>
              <a:t>Камни и скалы</a:t>
            </a:r>
          </a:p>
          <a:p>
            <a:r>
              <a:rPr lang="ru-RU" sz="1600" b="0" i="0" dirty="0" smtClean="0">
                <a:solidFill>
                  <a:srgbClr val="000000"/>
                </a:solidFill>
                <a:effectLst/>
                <a:latin typeface="Times New Roman" panose="02020603050405020304" pitchFamily="18" charset="0"/>
                <a:cs typeface="Times New Roman" panose="02020603050405020304" pitchFamily="18" charset="0"/>
              </a:rPr>
              <a:t>Древний человек, как и современный, периодически испытывал желание зафиксировать свои эмоции или мысли. Сегодня всё просто - мы возьмём блокнот и ручку, либо откроем компьютер и напишем нужный текст. А много веков назад наши пращуры использовали острый камень для выбивания им на стене пещеры рисунка или значка</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3160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Таблички из глин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07" y="1549831"/>
            <a:ext cx="5441492" cy="369634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896746" y="2007031"/>
            <a:ext cx="4440264" cy="2339102"/>
          </a:xfrm>
          <a:prstGeom prst="rect">
            <a:avLst/>
          </a:prstGeom>
        </p:spPr>
        <p:txBody>
          <a:bodyPr wrap="square">
            <a:spAutoFit/>
          </a:bodyPr>
          <a:lstStyle/>
          <a:p>
            <a:pPr algn="ctr"/>
            <a:r>
              <a:rPr lang="ru-RU" b="1" dirty="0" smtClean="0">
                <a:solidFill>
                  <a:schemeClr val="bg1"/>
                </a:solidFill>
                <a:latin typeface="Times New Roman" panose="02020603050405020304" pitchFamily="18" charset="0"/>
                <a:cs typeface="Times New Roman" panose="02020603050405020304" pitchFamily="18" charset="0"/>
              </a:rPr>
              <a:t>Таблички из глины</a:t>
            </a:r>
          </a:p>
          <a:p>
            <a:r>
              <a:rPr lang="ru-RU" sz="1600" dirty="0" smtClean="0">
                <a:solidFill>
                  <a:schemeClr val="bg1"/>
                </a:solidFill>
                <a:latin typeface="Times New Roman" panose="02020603050405020304" pitchFamily="18" charset="0"/>
                <a:cs typeface="Times New Roman" panose="02020603050405020304" pitchFamily="18" charset="0"/>
              </a:rPr>
              <a:t>Скалы и камни – твердый материал для нанесения рисунков. Наши предки стали использовать мягкую и пластичную глину для изготовления табличек для письма. Пока табличка была влажной, на ее поверхности заостренной палочкой  наносились знаки, затем ее сушили на солнце. Такой способ письма получил название клинопись.</a:t>
            </a:r>
            <a:endParaRPr lang="ru-RU" sz="1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4632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Чем и на чём писали на Руси, когда привычных ручек и тетрадей не было и в помин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5635" y="1247615"/>
            <a:ext cx="4913172" cy="337088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7113721" y="1123627"/>
            <a:ext cx="3463871" cy="2862322"/>
          </a:xfrm>
          <a:prstGeom prst="rect">
            <a:avLst/>
          </a:prstGeom>
        </p:spPr>
        <p:txBody>
          <a:bodyPr wrap="square">
            <a:spAutoFit/>
          </a:bodyPr>
          <a:lstStyle/>
          <a:p>
            <a:r>
              <a:rPr lang="ru-RU" b="1" i="0" dirty="0" err="1" smtClean="0">
                <a:solidFill>
                  <a:srgbClr val="000000"/>
                </a:solidFill>
                <a:effectLst/>
                <a:latin typeface="Georgia" panose="02040502050405020303" pitchFamily="18" charset="0"/>
              </a:rPr>
              <a:t>Церы</a:t>
            </a:r>
            <a:r>
              <a:rPr lang="ru-RU" b="1" i="0" dirty="0" smtClean="0">
                <a:solidFill>
                  <a:srgbClr val="000000"/>
                </a:solidFill>
                <a:effectLst/>
                <a:latin typeface="Georgia" panose="02040502050405020303" pitchFamily="18" charset="0"/>
              </a:rPr>
              <a:t> и писала - что это такое?</a:t>
            </a:r>
          </a:p>
          <a:p>
            <a:r>
              <a:rPr lang="ru-RU" sz="1600" b="0" i="0" dirty="0" smtClean="0">
                <a:solidFill>
                  <a:srgbClr val="000000"/>
                </a:solidFill>
                <a:effectLst/>
                <a:latin typeface="Times New Roman" panose="02020603050405020304" pitchFamily="18" charset="0"/>
                <a:cs typeface="Times New Roman" panose="02020603050405020304" pitchFamily="18" charset="0"/>
              </a:rPr>
              <a:t>Вместо бумаги в Древней Руси использовали </a:t>
            </a:r>
            <a:r>
              <a:rPr lang="ru-RU" sz="1600" b="0" i="0" dirty="0" err="1" smtClean="0">
                <a:solidFill>
                  <a:srgbClr val="000000"/>
                </a:solidFill>
                <a:effectLst/>
                <a:latin typeface="Times New Roman" panose="02020603050405020304" pitchFamily="18" charset="0"/>
                <a:cs typeface="Times New Roman" panose="02020603050405020304" pitchFamily="18" charset="0"/>
              </a:rPr>
              <a:t>церы</a:t>
            </a:r>
            <a:r>
              <a:rPr lang="ru-RU" sz="1600" b="0" i="0" dirty="0" smtClean="0">
                <a:solidFill>
                  <a:srgbClr val="000000"/>
                </a:solidFill>
                <a:effectLst/>
                <a:latin typeface="Times New Roman" panose="02020603050405020304" pitchFamily="18" charset="0"/>
                <a:cs typeface="Times New Roman" panose="02020603050405020304" pitchFamily="18" charset="0"/>
              </a:rPr>
              <a:t>, которые представляли собой деревянную дощечку в виде небольшого подноса, заполненного воском. Это было многоразовое устройство: на воске царапали буквы, при необходимости их затирали, и </a:t>
            </a:r>
            <a:r>
              <a:rPr lang="ru-RU" sz="1600" b="0" i="0" dirty="0" err="1" smtClean="0">
                <a:solidFill>
                  <a:srgbClr val="000000"/>
                </a:solidFill>
                <a:effectLst/>
                <a:latin typeface="Times New Roman" panose="02020603050405020304" pitchFamily="18" charset="0"/>
                <a:cs typeface="Times New Roman" panose="02020603050405020304" pitchFamily="18" charset="0"/>
              </a:rPr>
              <a:t>церы</a:t>
            </a:r>
            <a:r>
              <a:rPr lang="ru-RU" sz="1600" b="0" i="0" dirty="0" smtClean="0">
                <a:solidFill>
                  <a:srgbClr val="000000"/>
                </a:solidFill>
                <a:effectLst/>
                <a:latin typeface="Times New Roman" panose="02020603050405020304" pitchFamily="18" charset="0"/>
                <a:cs typeface="Times New Roman" panose="02020603050405020304" pitchFamily="18" charset="0"/>
              </a:rPr>
              <a:t> снова были готовы к употреблению</a:t>
            </a:r>
          </a:p>
        </p:txBody>
      </p:sp>
      <p:sp>
        <p:nvSpPr>
          <p:cNvPr id="6" name="Прямоугольник 5"/>
          <p:cNvSpPr/>
          <p:nvPr/>
        </p:nvSpPr>
        <p:spPr>
          <a:xfrm>
            <a:off x="7113721" y="3985949"/>
            <a:ext cx="4316278" cy="1569660"/>
          </a:xfrm>
          <a:prstGeom prst="rect">
            <a:avLst/>
          </a:prstGeom>
        </p:spPr>
        <p:txBody>
          <a:bodyPr wrap="square">
            <a:spAutoFit/>
          </a:bodyPr>
          <a:lstStyle/>
          <a:p>
            <a:r>
              <a:rPr lang="ru-RU" sz="1600" b="0" i="0" dirty="0" smtClean="0">
                <a:solidFill>
                  <a:srgbClr val="000000"/>
                </a:solidFill>
                <a:effectLst/>
                <a:latin typeface="Times New Roman" panose="02020603050405020304" pitchFamily="18" charset="0"/>
                <a:cs typeface="Times New Roman" panose="02020603050405020304" pitchFamily="18" charset="0"/>
              </a:rPr>
              <a:t>Писала, которыми и работали с воском, делали из кости, дерева или металла. Эти пращуры современных карандашей выглядели как палочки длиной до двадцати сантиметров, с заостренным концом. Писала украшались резьбой или орнаментом.</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1395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Берестяная грамота, посвященная сватовству./Фото: cont.w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9" y="805911"/>
            <a:ext cx="5536508" cy="4091553"/>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300060" y="2619214"/>
            <a:ext cx="5168685" cy="1846659"/>
          </a:xfrm>
          <a:prstGeom prst="rect">
            <a:avLst/>
          </a:prstGeom>
        </p:spPr>
        <p:txBody>
          <a:bodyPr wrap="square">
            <a:spAutoFit/>
          </a:bodyPr>
          <a:lstStyle/>
          <a:p>
            <a:r>
              <a:rPr lang="ru-RU" b="1" i="0" dirty="0" smtClean="0">
                <a:solidFill>
                  <a:srgbClr val="000000"/>
                </a:solidFill>
                <a:effectLst/>
                <a:latin typeface="Georgia" panose="02040502050405020303" pitchFamily="18" charset="0"/>
              </a:rPr>
              <a:t>Береста и пергамент как замена бумаге</a:t>
            </a:r>
          </a:p>
          <a:p>
            <a:r>
              <a:rPr lang="ru-RU" sz="1600" b="0" i="0" dirty="0" err="1" smtClean="0">
                <a:solidFill>
                  <a:srgbClr val="000000"/>
                </a:solidFill>
                <a:effectLst/>
                <a:latin typeface="Times New Roman" panose="02020603050405020304" pitchFamily="18" charset="0"/>
                <a:cs typeface="Times New Roman" panose="02020603050405020304" pitchFamily="18" charset="0"/>
              </a:rPr>
              <a:t>Церы</a:t>
            </a:r>
            <a:r>
              <a:rPr lang="ru-RU" sz="1600" b="0" i="0" dirty="0" smtClean="0">
                <a:solidFill>
                  <a:srgbClr val="000000"/>
                </a:solidFill>
                <a:effectLst/>
                <a:latin typeface="Times New Roman" panose="02020603050405020304" pitchFamily="18" charset="0"/>
                <a:cs typeface="Times New Roman" panose="02020603050405020304" pitchFamily="18" charset="0"/>
              </a:rPr>
              <a:t> представляли собой, если так можно выразиться, стационарное устройство для письма. Брать их с собой или использовать в качестве почтового отправления было неудобно. Для этих целей служила березовая кора, или береста. На ней наши предки выцарапывали тексты с помощью тех же писал. Делали из бересты и книги. </a:t>
            </a:r>
          </a:p>
        </p:txBody>
      </p:sp>
    </p:spTree>
    <p:extLst>
      <p:ext uri="{BB962C8B-B14F-4D97-AF65-F5344CB8AC3E}">
        <p14:creationId xmlns:p14="http://schemas.microsoft.com/office/powerpoint/2010/main" val="1987583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Папиру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664" y="1020376"/>
            <a:ext cx="4014061" cy="273376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318588" y="1487837"/>
            <a:ext cx="5700348" cy="2800767"/>
          </a:xfrm>
          <a:prstGeom prst="rect">
            <a:avLst/>
          </a:prstGeom>
        </p:spPr>
        <p:txBody>
          <a:bodyPr wrap="square">
            <a:spAutoFit/>
          </a:bodyPr>
          <a:lstStyle/>
          <a:p>
            <a:r>
              <a:rPr lang="ru-RU" sz="1600" dirty="0" smtClean="0">
                <a:solidFill>
                  <a:schemeClr val="bg1"/>
                </a:solidFill>
                <a:latin typeface="Times New Roman" panose="02020603050405020304" pitchFamily="18" charset="0"/>
                <a:cs typeface="Times New Roman" panose="02020603050405020304" pitchFamily="18" charset="0"/>
              </a:rPr>
              <a:t>Лист папируса по толщине был примерно таким же, как современный бумажный лист, а гладкой его поверхность делали с помощью полировки камнем или кусочком дерева твердых пород. Свитки из папируса хранить было проблематично, так как материал легко впитывал влагу, ломался, края листов быстро «</a:t>
            </a:r>
            <a:r>
              <a:rPr lang="ru-RU" sz="1600" dirty="0" err="1" smtClean="0">
                <a:solidFill>
                  <a:schemeClr val="bg1"/>
                </a:solidFill>
                <a:latin typeface="Times New Roman" panose="02020603050405020304" pitchFamily="18" charset="0"/>
                <a:cs typeface="Times New Roman" panose="02020603050405020304" pitchFamily="18" charset="0"/>
              </a:rPr>
              <a:t>мохнатились».Писали</a:t>
            </a:r>
            <a:r>
              <a:rPr lang="ru-RU" sz="1600" dirty="0" smtClean="0">
                <a:solidFill>
                  <a:schemeClr val="bg1"/>
                </a:solidFill>
                <a:latin typeface="Times New Roman" panose="02020603050405020304" pitchFamily="18" charset="0"/>
                <a:cs typeface="Times New Roman" panose="02020603050405020304" pitchFamily="18" charset="0"/>
              </a:rPr>
              <a:t> на папирусной бумаге палочками из тростника, один конец которой был косо срезан. Линии разной толщины получались при наклоне палочки на разный угол. Для написания применяли черные чернила, на приготовление которых шла сажа.</a:t>
            </a:r>
            <a:endParaRPr lang="ru-RU" sz="1600" dirty="0">
              <a:solidFill>
                <a:schemeClr val="bg1"/>
              </a:solidFill>
              <a:latin typeface="Times New Roman" panose="02020603050405020304" pitchFamily="18" charset="0"/>
              <a:cs typeface="Times New Roman" panose="02020603050405020304" pitchFamily="18" charset="0"/>
            </a:endParaRPr>
          </a:p>
        </p:txBody>
      </p:sp>
      <p:pic>
        <p:nvPicPr>
          <p:cNvPr id="4" name="Picture 2" descr="https://avatars.dzeninfra.ru/get-zen_doc/3413523/pub_5ff83cb0f906b168721c13a0_5ff842a0bb14d54ffbd4ed59/scale_12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4770" y="4424765"/>
            <a:ext cx="4152799" cy="221834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729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Пергамен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76" y="1301870"/>
            <a:ext cx="5015203" cy="335537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5540644" y="728421"/>
            <a:ext cx="5587139" cy="369332"/>
          </a:xfrm>
          <a:prstGeom prst="rect">
            <a:avLst/>
          </a:prstGeom>
        </p:spPr>
        <p:txBody>
          <a:bodyPr wrap="square">
            <a:spAutoFit/>
          </a:bodyPr>
          <a:lstStyle/>
          <a:p>
            <a:pPr algn="ctr"/>
            <a:r>
              <a:rPr lang="ru-RU" b="1" dirty="0" smtClean="0">
                <a:solidFill>
                  <a:schemeClr val="bg1"/>
                </a:solidFill>
                <a:latin typeface="Times New Roman" panose="02020603050405020304" pitchFamily="18" charset="0"/>
                <a:cs typeface="Times New Roman" panose="02020603050405020304" pitchFamily="18" charset="0"/>
              </a:rPr>
              <a:t>Пергамент </a:t>
            </a:r>
          </a:p>
        </p:txBody>
      </p:sp>
      <p:sp>
        <p:nvSpPr>
          <p:cNvPr id="3" name="Прямоугольник 2"/>
          <p:cNvSpPr/>
          <p:nvPr/>
        </p:nvSpPr>
        <p:spPr>
          <a:xfrm>
            <a:off x="6594528" y="1433593"/>
            <a:ext cx="4293031" cy="1754326"/>
          </a:xfrm>
          <a:prstGeom prst="rect">
            <a:avLst/>
          </a:prstGeom>
        </p:spPr>
        <p:txBody>
          <a:bodyPr wrap="square">
            <a:spAutoFit/>
          </a:bodyPr>
          <a:lstStyle/>
          <a:p>
            <a:r>
              <a:rPr lang="ru-RU" dirty="0">
                <a:solidFill>
                  <a:schemeClr val="bg1"/>
                </a:solidFill>
                <a:latin typeface="Times New Roman" panose="02020603050405020304" pitchFamily="18" charset="0"/>
                <a:cs typeface="Times New Roman" panose="02020603050405020304" pitchFamily="18" charset="0"/>
              </a:rPr>
              <a:t>С</a:t>
            </a:r>
            <a:r>
              <a:rPr lang="ru-RU" b="0" i="0" dirty="0" smtClean="0">
                <a:solidFill>
                  <a:schemeClr val="bg1"/>
                </a:solidFill>
                <a:effectLst/>
                <a:latin typeface="Times New Roman" panose="02020603050405020304" pitchFamily="18" charset="0"/>
                <a:cs typeface="Times New Roman" panose="02020603050405020304" pitchFamily="18" charset="0"/>
              </a:rPr>
              <a:t>пециально обработанная кожа, которая использовалась для изготовления рукописных книг в Византии, Древней Руси, в странах средневековой Западной Европы. Применялись, главным образом, козлиные и бараньи шкуры. </a:t>
            </a:r>
            <a:endParaRPr lang="ru-RU"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985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В течение долгих веков для письма чернилам использовали гусиные перья./Фото: shkolazhizni.r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340" y="2180109"/>
            <a:ext cx="4279752" cy="284909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781226" y="2936929"/>
            <a:ext cx="4579749" cy="2831544"/>
          </a:xfrm>
          <a:prstGeom prst="rect">
            <a:avLst/>
          </a:prstGeom>
        </p:spPr>
        <p:txBody>
          <a:bodyPr wrap="square">
            <a:spAutoFit/>
          </a:bodyPr>
          <a:lstStyle/>
          <a:p>
            <a:pPr algn="ctr"/>
            <a:r>
              <a:rPr lang="ru-RU" b="1" i="0" dirty="0" smtClean="0">
                <a:solidFill>
                  <a:srgbClr val="000000"/>
                </a:solidFill>
                <a:effectLst/>
                <a:latin typeface="Times New Roman" panose="02020603050405020304" pitchFamily="18" charset="0"/>
                <a:cs typeface="Times New Roman" panose="02020603050405020304" pitchFamily="18" charset="0"/>
              </a:rPr>
              <a:t>Перышко гусиное</a:t>
            </a:r>
          </a:p>
          <a:p>
            <a:r>
              <a:rPr lang="ru-RU" sz="1600" dirty="0" smtClean="0">
                <a:solidFill>
                  <a:srgbClr val="000000"/>
                </a:solidFill>
                <a:latin typeface="Times New Roman" panose="02020603050405020304" pitchFamily="18" charset="0"/>
                <a:cs typeface="Times New Roman" panose="02020603050405020304" pitchFamily="18" charset="0"/>
              </a:rPr>
              <a:t>Когда возникли чернила, появилась необходимость в новом инструменте для письма, так как палочки не подходили. Для этой цели отлично подошли птичьи перья, обычно гусиные.</a:t>
            </a:r>
            <a:endParaRPr lang="ru-RU" sz="1600" i="0" dirty="0" smtClean="0">
              <a:solidFill>
                <a:srgbClr val="000000"/>
              </a:solidFill>
              <a:effectLst/>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
            </a:r>
            <a:br>
              <a:rPr lang="ru-RU" sz="1600" dirty="0" smtClean="0">
                <a:latin typeface="Times New Roman" panose="02020603050405020304" pitchFamily="18" charset="0"/>
                <a:cs typeface="Times New Roman" panose="02020603050405020304" pitchFamily="18" charset="0"/>
              </a:rPr>
            </a:br>
            <a:r>
              <a:rPr lang="ru-RU" sz="1600" b="0" i="0" dirty="0" smtClean="0">
                <a:solidFill>
                  <a:srgbClr val="000000"/>
                </a:solidFill>
                <a:effectLst/>
                <a:latin typeface="Times New Roman" panose="02020603050405020304" pitchFamily="18" charset="0"/>
                <a:cs typeface="Times New Roman" panose="02020603050405020304" pitchFamily="18" charset="0"/>
              </a:rPr>
              <a:t>Писать пером было сложно, для этого требовалось особое умение. При неаккуратном использовании на пергамент летели мелкие брызги, при излишнем нажатии перо распластывалось, создавая кляксы. </a:t>
            </a:r>
            <a:endParaRPr lang="ru-RU" sz="1600" dirty="0">
              <a:latin typeface="Times New Roman" panose="02020603050405020304" pitchFamily="18" charset="0"/>
              <a:cs typeface="Times New Roman" panose="02020603050405020304" pitchFamily="18" charset="0"/>
            </a:endParaRPr>
          </a:p>
        </p:txBody>
      </p:sp>
      <p:pic>
        <p:nvPicPr>
          <p:cNvPr id="3077" name="Picture 5" descr="Чем писали на пергамент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8930" y="248441"/>
            <a:ext cx="4010594" cy="244826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3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Металлические перья со временем вытеснили птичьи./Фото: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210" y="601814"/>
            <a:ext cx="3498247" cy="312623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5640946" y="927279"/>
            <a:ext cx="5061398" cy="2800767"/>
          </a:xfrm>
          <a:prstGeom prst="rect">
            <a:avLst/>
          </a:prstGeom>
        </p:spPr>
        <p:txBody>
          <a:bodyPr wrap="square">
            <a:spAutoFit/>
          </a:bodyPr>
          <a:lstStyle/>
          <a:p>
            <a:r>
              <a:rPr lang="ru-RU" sz="1600" b="0" i="0" dirty="0" smtClean="0">
                <a:solidFill>
                  <a:srgbClr val="000000"/>
                </a:solidFill>
                <a:effectLst/>
                <a:latin typeface="Times New Roman" panose="02020603050405020304" pitchFamily="18" charset="0"/>
                <a:cs typeface="Times New Roman" panose="02020603050405020304" pitchFamily="18" charset="0"/>
              </a:rPr>
              <a:t>Первые металлические перья стоили очень дорого, их часто делали не просто из стали, а из драгоценных металлов, а саму палочку украшали рубинами, алмазами и даже бриллиантами. Понятно, что такая роскошная вещь была доступна только очень богатым людям. </a:t>
            </a:r>
            <a:r>
              <a:rPr lang="ru-RU" sz="1600" dirty="0" smtClean="0">
                <a:latin typeface="Times New Roman" panose="02020603050405020304" pitchFamily="18" charset="0"/>
                <a:cs typeface="Times New Roman" panose="02020603050405020304" pitchFamily="18" charset="0"/>
              </a:rPr>
              <a:t/>
            </a:r>
            <a:br>
              <a:rPr lang="ru-RU" sz="1600" dirty="0" smtClean="0">
                <a:latin typeface="Times New Roman" panose="02020603050405020304" pitchFamily="18" charset="0"/>
                <a:cs typeface="Times New Roman" panose="02020603050405020304" pitchFamily="18" charset="0"/>
              </a:rPr>
            </a:br>
            <a:r>
              <a:rPr lang="ru-RU" sz="1600" b="0" i="0" dirty="0" smtClean="0">
                <a:solidFill>
                  <a:srgbClr val="000000"/>
                </a:solidFill>
                <a:effectLst/>
                <a:latin typeface="Times New Roman" panose="02020603050405020304" pitchFamily="18" charset="0"/>
                <a:cs typeface="Times New Roman" panose="02020603050405020304" pitchFamily="18" charset="0"/>
              </a:rPr>
              <a:t>Металлические перья используют и сегодня – их вставляют в поршневые ручки, плакатными перьями пользуются художники, есть даже специальные нотные перья.</a:t>
            </a:r>
            <a:r>
              <a:rPr lang="ru-RU" sz="1600" dirty="0" smtClean="0">
                <a:latin typeface="Times New Roman" panose="02020603050405020304" pitchFamily="18" charset="0"/>
                <a:cs typeface="Times New Roman" panose="02020603050405020304" pitchFamily="18" charset="0"/>
              </a:rPr>
              <a:t/>
            </a:r>
            <a:br>
              <a:rPr lang="ru-RU" sz="1600" dirty="0" smtClean="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4" name="Picture 2" descr="https://old-stationery.kanzoboz.ru/data/images/catalog/5b1b7b806f2bb2bea02c7bcd32ff1cd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0103" y="4277531"/>
            <a:ext cx="5183408" cy="22806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152548"/>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151</TotalTime>
  <Words>458</Words>
  <Application>Microsoft Office PowerPoint</Application>
  <PresentationFormat>Широкоэкранный</PresentationFormat>
  <Paragraphs>17</Paragraphs>
  <Slides>10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Arial</vt:lpstr>
      <vt:lpstr>Century Gothic</vt:lpstr>
      <vt:lpstr>Georgia</vt:lpstr>
      <vt:lpstr>Times New Roman</vt:lpstr>
      <vt:lpstr>Wingdings 3</vt:lpstr>
      <vt:lpstr>Сектор</vt:lpstr>
      <vt:lpstr>Эволюция письменных принадлежностей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BNI</dc:creator>
  <cp:lastModifiedBy>BNI</cp:lastModifiedBy>
  <cp:revision>12</cp:revision>
  <dcterms:created xsi:type="dcterms:W3CDTF">2022-11-22T13:48:35Z</dcterms:created>
  <dcterms:modified xsi:type="dcterms:W3CDTF">2022-11-22T16:19:38Z</dcterms:modified>
</cp:coreProperties>
</file>