
<file path=[Content_Types].xml><?xml version="1.0" encoding="utf-8"?>
<Types xmlns="http://schemas.openxmlformats.org/package/2006/content-types">
  <Override ContentType="application/vnd.openxmlformats-officedocument.presentationml.slide+xml" PartName="/ppt/slides/slide6.xml"/>
  <Override ContentType="application/vnd.openxmlformats-officedocument.presentationml.slide+xml" PartName="/ppt/slides/slide29.xml"/>
  <Override ContentType="application/vnd.openxmlformats-officedocument.presentationml.slideLayout+xml" PartName="/ppt/slideLayouts/slideLayout8.xml"/>
  <Override ContentType="application/vnd.openxmlformats-officedocument.presentationml.notesSlide+xml" PartName="/ppt/notesSlides/notesSlide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7.xml"/>
  <Override ContentType="application/vnd.openxmlformats-officedocument.presentationml.slide+xml" PartName="/ppt/slides/slide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2.xml"/>
  <Override ContentType="application/vnd.openxmlformats-officedocument.presentationml.slide+xml" PartName="/ppt/slides/slide16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theme+xml" PartName="/ppt/theme/theme1.xml"/>
  <Override ContentType="application/vnd.openxmlformats-officedocument.presentationml.slideLayout+xml" PartName="/ppt/slideLayouts/slideLayout2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notesMaster+xml" PartName="/ppt/notesMasters/notesMaster1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officedocument.presentationml.notesSlide+xml" PartName="/ppt/notesSlides/notesSlide4.xml"/>
  <Override ContentType="application/vnd.openxmlformats-package.core-properties+xml" PartName="/docProps/core.xml"/>
  <Override ContentType="application/vnd.openxmlformats-officedocument.presentationml.slide+xml" PartName="/ppt/slides/slide5.xml"/>
  <Override ContentType="application/vnd.openxmlformats-officedocument.presentationml.slide+xml" PartName="/ppt/slides/slide19.xml"/>
  <Override ContentType="application/vnd.openxmlformats-officedocument.presentationml.slide+xml" PartName="/ppt/slides/slide28.xml"/>
  <Override ContentType="application/vnd.openxmlformats-officedocument.presentationml.slideLayout+xml" PartName="/ppt/slideLayouts/slideLayout7.xml"/>
  <Default ContentType="image/png" Extension="png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slide+xml" PartName="/ppt/slides/slide3.xml"/>
  <Override ContentType="application/vnd.openxmlformats-officedocument.presentationml.slide+xml" PartName="/ppt/slides/slide17.xml"/>
  <Override ContentType="application/vnd.openxmlformats-officedocument.presentationml.slide+xml" PartName="/ppt/slides/slide26.xml"/>
  <Override ContentType="application/vnd.openxmlformats-officedocument.presentationml.slide+xml" PartName="/ppt/slides/slide37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5.xml"/>
  <Override ContentType="application/vnd.openxmlformats-officedocument.theme+xml" PartName="/ppt/theme/theme2.xml"/>
  <Override ContentType="application/vnd.openxmlformats-officedocument.presentationml.slide+xml" PartName="/ppt/slides/slide1.xml"/>
  <Override ContentType="application/vnd.openxmlformats-officedocument.presentationml.slide+xml" PartName="/ppt/slides/slide15.xml"/>
  <Override ContentType="application/vnd.openxmlformats-officedocument.presentationml.slide+xml" PartName="/ppt/slides/slide24.xml"/>
  <Override ContentType="application/vnd.openxmlformats-officedocument.presentationml.slide+xml" PartName="/ppt/slides/slide33.xml"/>
  <Override ContentType="application/vnd.openxmlformats-officedocument.presentationml.slide+xml" PartName="/ppt/slides/slide35.xml"/>
  <Default ContentType="image/jpeg" Extension="jpeg"/>
  <Override ContentType="application/vnd.openxmlformats-officedocument.presentationml.slideLayout+xml" PartName="/ppt/slideLayouts/slideLayout3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9"/>
  </p:notesMasterIdLst>
  <p:sldIdLst>
    <p:sldId id="257" r:id="rId2"/>
    <p:sldId id="259" r:id="rId3"/>
    <p:sldId id="258" r:id="rId4"/>
    <p:sldId id="260" r:id="rId5"/>
    <p:sldId id="261" r:id="rId6"/>
    <p:sldId id="287" r:id="rId7"/>
    <p:sldId id="263" r:id="rId8"/>
    <p:sldId id="264" r:id="rId9"/>
    <p:sldId id="265" r:id="rId10"/>
    <p:sldId id="266" r:id="rId11"/>
    <p:sldId id="270" r:id="rId12"/>
    <p:sldId id="268" r:id="rId13"/>
    <p:sldId id="271" r:id="rId14"/>
    <p:sldId id="273" r:id="rId15"/>
    <p:sldId id="274" r:id="rId16"/>
    <p:sldId id="272" r:id="rId17"/>
    <p:sldId id="288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9" r:id="rId31"/>
    <p:sldId id="290" r:id="rId32"/>
    <p:sldId id="291" r:id="rId33"/>
    <p:sldId id="292" r:id="rId34"/>
    <p:sldId id="293" r:id="rId35"/>
    <p:sldId id="294" r:id="rId36"/>
    <p:sldId id="295" r:id="rId37"/>
    <p:sldId id="296" r:id="rId3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86" autoAdjust="0"/>
    <p:restoredTop sz="94660"/>
  </p:normalViewPr>
  <p:slideViewPr>
    <p:cSldViewPr>
      <p:cViewPr varScale="1">
        <p:scale>
          <a:sx n="83" d="100"/>
          <a:sy n="83" d="100"/>
        </p:scale>
        <p:origin x="-1402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4D45C0-FD40-4D26-8020-C024A43B9B3B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83BD92-24A2-4F48-A95B-D5434F01118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Великий могучий правдивый и свободный русский язык.  И.С.Тургенев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83BD92-24A2-4F48-A95B-D5434F01118C}" type="slidenum">
              <a:rPr lang="ru-RU" smtClean="0"/>
              <a:pPr/>
              <a:t>30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Запомни!</a:t>
            </a:r>
            <a:endParaRPr lang="ru-RU" sz="20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83BD92-24A2-4F48-A95B-D5434F01118C}" type="slidenum">
              <a:rPr lang="ru-RU" smtClean="0"/>
              <a:pPr/>
              <a:t>33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83BD92-24A2-4F48-A95B-D5434F01118C}" type="slidenum">
              <a:rPr lang="ru-RU" smtClean="0"/>
              <a:pPr/>
              <a:t>34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83BD92-24A2-4F48-A95B-D5434F01118C}" type="slidenum">
              <a:rPr lang="ru-RU" smtClean="0"/>
              <a:pPr/>
              <a:t>36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7BC46-3099-4645-97A3-EDDB7DA59546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8314E-E10B-495A-9C4D-674A2D8D71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7BC46-3099-4645-97A3-EDDB7DA59546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8314E-E10B-495A-9C4D-674A2D8D71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7BC46-3099-4645-97A3-EDDB7DA59546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8314E-E10B-495A-9C4D-674A2D8D71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7BC46-3099-4645-97A3-EDDB7DA59546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8314E-E10B-495A-9C4D-674A2D8D71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7BC46-3099-4645-97A3-EDDB7DA59546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8314E-E10B-495A-9C4D-674A2D8D71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7BC46-3099-4645-97A3-EDDB7DA59546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8314E-E10B-495A-9C4D-674A2D8D71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7BC46-3099-4645-97A3-EDDB7DA59546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8314E-E10B-495A-9C4D-674A2D8D71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7BC46-3099-4645-97A3-EDDB7DA59546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8314E-E10B-495A-9C4D-674A2D8D71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7BC46-3099-4645-97A3-EDDB7DA59546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8314E-E10B-495A-9C4D-674A2D8D71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7BC46-3099-4645-97A3-EDDB7DA59546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8314E-E10B-495A-9C4D-674A2D8D71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7BC46-3099-4645-97A3-EDDB7DA59546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A38314E-E10B-495A-9C4D-674A2D8D71F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577BC46-3099-4645-97A3-EDDB7DA59546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A38314E-E10B-495A-9C4D-674A2D8D71F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G:\&#1051;&#1080;&#1090;&#1077;&#1088;&#1072;&#1090;&#1091;&#1088;&#1072;%208%20&#1082;&#1083;&#1072;&#1089;&#1089;\LNTolstoy-Posle_bala1_mp3cut.foxcom.su_.mp3" TargetMode="Externa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 ?><Relationships xmlns="http://schemas.openxmlformats.org/package/2006/relationships"><Relationship Id="rId2" Target="../media/image15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9.xml.rels><?xml version="1.0" encoding="UTF-8" standalone="yes" ?><Relationships xmlns="http://schemas.openxmlformats.org/package/2006/relationships"><Relationship Id="rId2" Target="../media/image16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 ?><Relationships xmlns="http://schemas.openxmlformats.org/package/2006/relationships"><Relationship Id="rId2" Target="../media/image17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1.xml.rels><?xml version="1.0" encoding="UTF-8" standalone="yes" ?><Relationships xmlns="http://schemas.openxmlformats.org/package/2006/relationships"><Relationship Id="rId2" Target="../media/image18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2.xml.rels><?xml version="1.0" encoding="UTF-8" standalone="yes" ?><Relationships xmlns="http://schemas.openxmlformats.org/package/2006/relationships"><Relationship Id="rId2" Target="../media/image19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3.xml.rels><?xml version="1.0" encoding="UTF-8" standalone="yes" ?><Relationships xmlns="http://schemas.openxmlformats.org/package/2006/relationships"><Relationship Id="rId2" Target="../media/image20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4.xml.rels><?xml version="1.0" encoding="UTF-8" standalone="yes" ?><Relationships xmlns="http://schemas.openxmlformats.org/package/2006/relationships"><Relationship Id="rId2" Target="../media/image21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5.xml.rels><?xml version="1.0" encoding="UTF-8" standalone="yes" ?><Relationships xmlns="http://schemas.openxmlformats.org/package/2006/relationships"><Relationship Id="rId2" Target="../media/image22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6.xml.rels><?xml version="1.0" encoding="UTF-8" standalone="yes" ?><Relationships xmlns="http://schemas.openxmlformats.org/package/2006/relationships"><Relationship Id="rId2" Target="../media/image23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7.xml.rels><?xml version="1.0" encoding="UTF-8" standalone="yes" ?><Relationships xmlns="http://schemas.openxmlformats.org/package/2006/relationships"><Relationship Id="rId2" Target="../media/image24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8.xml.rels><?xml version="1.0" encoding="UTF-8" standalone="yes" ?><Relationships xmlns="http://schemas.openxmlformats.org/package/2006/relationships"><Relationship Id="rId2" Target="../media/image25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5720" y="1000108"/>
            <a:ext cx="8358246" cy="1200329"/>
          </a:xfrm>
          <a:prstGeom prst="rect">
            <a:avLst/>
          </a:prstGeom>
          <a:noFill/>
        </p:spPr>
        <p:txBody>
          <a:bodyPr wrap="none" rtlCol="0">
            <a:prstTxWarp prst="textArchUp">
              <a:avLst>
                <a:gd name="adj" fmla="val 10429061"/>
              </a:avLst>
            </a:prstTxWarp>
            <a:spAutoFit/>
          </a:bodyPr>
          <a:lstStyle/>
          <a:p>
            <a:pPr algn="ctr"/>
            <a:r>
              <a:rPr lang="ru-RU" sz="4400" b="1" i="1" dirty="0" smtClean="0">
                <a:solidFill>
                  <a:schemeClr val="bg2">
                    <a:lumMod val="25000"/>
                  </a:schemeClr>
                </a:solidFill>
              </a:rPr>
              <a:t>Урок литературы по теме:</a:t>
            </a:r>
          </a:p>
          <a:p>
            <a:pPr algn="ctr"/>
            <a:endParaRPr lang="ru-RU" sz="4000" b="1" i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596" y="4500570"/>
            <a:ext cx="553260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Власова Лариса Викторовна</a:t>
            </a:r>
          </a:p>
          <a:p>
            <a:pPr algn="ctr"/>
            <a:r>
              <a:rPr lang="ru-RU" sz="24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 русского языка и литературы</a:t>
            </a:r>
          </a:p>
          <a:p>
            <a:pPr algn="ctr"/>
            <a:r>
              <a:rPr lang="ru-RU" sz="24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МБОУ  «С(К)ОШ  «</a:t>
            </a:r>
            <a:r>
              <a:rPr lang="ru-RU" sz="2400" b="1" i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Злагода</a:t>
            </a:r>
            <a:r>
              <a:rPr lang="ru-RU" sz="2400" b="1" i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b="1" i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20" y="2500306"/>
            <a:ext cx="8572560" cy="1200329"/>
          </a:xfrm>
          <a:prstGeom prst="rect">
            <a:avLst/>
          </a:prstGeom>
          <a:noFill/>
        </p:spPr>
        <p:txBody>
          <a:bodyPr wrap="none" rtlCol="0">
            <a:prstTxWarp prst="textArchUp">
              <a:avLst>
                <a:gd name="adj" fmla="val 10925323"/>
              </a:avLst>
            </a:prstTxWarp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bg2">
                    <a:lumMod val="25000"/>
                  </a:schemeClr>
                </a:solidFill>
              </a:rPr>
              <a:t>Л.Н. Толстой. Рассказ «После бала». </a:t>
            </a:r>
          </a:p>
          <a:p>
            <a:pPr algn="ctr"/>
            <a:r>
              <a:rPr lang="ru-RU" sz="3200" b="1" i="1" dirty="0" smtClean="0">
                <a:solidFill>
                  <a:schemeClr val="bg2">
                    <a:lumMod val="25000"/>
                  </a:schemeClr>
                </a:solidFill>
              </a:rPr>
              <a:t>Основные мотивы рассказа.</a:t>
            </a:r>
          </a:p>
          <a:p>
            <a:pPr algn="ctr"/>
            <a:r>
              <a:rPr lang="ru-RU" sz="3200" b="1" i="1" dirty="0" smtClean="0">
                <a:solidFill>
                  <a:schemeClr val="bg2">
                    <a:lumMod val="25000"/>
                  </a:schemeClr>
                </a:solidFill>
              </a:rPr>
              <a:t> Приемы создания образов </a:t>
            </a:r>
          </a:p>
          <a:p>
            <a:pPr algn="ctr"/>
            <a:endParaRPr lang="ru-RU" sz="3200" b="1" i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бал0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1472" y="1357298"/>
            <a:ext cx="7715304" cy="52392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857356" y="357166"/>
            <a:ext cx="5237180" cy="576263"/>
          </a:xfrm>
          <a:prstGeom prst="rect">
            <a:avLst/>
          </a:prstGeom>
        </p:spPr>
        <p:txBody>
          <a:bodyPr/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Tx/>
              <a:buNone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 Я был счастлив…»</a:t>
            </a:r>
            <a:endParaRPr kumimoji="0" lang="ru-RU" sz="3200" b="1" i="1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/>
          <a:lstStyle/>
          <a:p>
            <a:r>
              <a:rPr lang="ru-RU" b="1" i="1" dirty="0">
                <a:solidFill>
                  <a:schemeClr val="tx2">
                    <a:lumMod val="50000"/>
                  </a:schemeClr>
                </a:solidFill>
              </a:rPr>
              <a:t>История создания рассказа</a:t>
            </a:r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4572000" y="1989138"/>
            <a:ext cx="4214842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ru-RU" sz="2800" b="1" i="1" dirty="0">
                <a:solidFill>
                  <a:schemeClr val="tx2">
                    <a:lumMod val="75000"/>
                  </a:schemeClr>
                </a:solidFill>
              </a:rPr>
              <a:t>Что же послужило источником для создания рассказа? Известно, что в основу рассказа легла история, которая произошла со старшим братом писателя - Сергеем Николаевичем. </a:t>
            </a:r>
          </a:p>
        </p:txBody>
      </p:sp>
      <p:pic>
        <p:nvPicPr>
          <p:cNvPr id="7172" name="Picture 4" descr="Рисунок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1739088"/>
            <a:ext cx="3571900" cy="48019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7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0034" y="428604"/>
            <a:ext cx="8258204" cy="5126055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			      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	</a:t>
            </a:r>
            <a:r>
              <a:rPr lang="ru-RU" sz="3300" dirty="0" smtClean="0">
                <a:solidFill>
                  <a:schemeClr val="tx2">
                    <a:lumMod val="75000"/>
                  </a:schemeClr>
                </a:solidFill>
              </a:rPr>
              <a:t>это литературный прием, основанный на резко выраженной противоположности черт, качеств, свойств человеческого характера, предмета, явления.</a:t>
            </a:r>
          </a:p>
          <a:p>
            <a:pPr>
              <a:buNone/>
            </a:pPr>
            <a:r>
              <a:rPr lang="ru-RU" sz="3300" dirty="0" smtClean="0">
                <a:solidFill>
                  <a:schemeClr val="tx2">
                    <a:lumMod val="75000"/>
                  </a:schemeClr>
                </a:solidFill>
              </a:rPr>
              <a:t>	Контраст может быть между словами, образами, персонажами, композиционными элементами. </a:t>
            </a:r>
          </a:p>
          <a:p>
            <a:pPr>
              <a:buNone/>
            </a:pPr>
            <a:r>
              <a:rPr lang="ru-RU" sz="3300" dirty="0" smtClean="0">
                <a:solidFill>
                  <a:schemeClr val="tx2">
                    <a:lumMod val="75000"/>
                  </a:schemeClr>
                </a:solidFill>
              </a:rPr>
              <a:t>	Контраст является выразительным приемом, способом оказывать эмоциональное воздействие на читателя.</a:t>
            </a:r>
          </a:p>
          <a:p>
            <a:pPr>
              <a:buNone/>
            </a:pPr>
            <a:r>
              <a:rPr lang="ru-RU" sz="4300" b="1" dirty="0" smtClean="0">
                <a:solidFill>
                  <a:schemeClr val="bg2">
                    <a:lumMod val="25000"/>
                  </a:schemeClr>
                </a:solidFill>
              </a:rPr>
              <a:t>Антитеза –</a:t>
            </a:r>
          </a:p>
          <a:p>
            <a:pPr>
              <a:buNone/>
            </a:pPr>
            <a:r>
              <a:rPr lang="ru-RU" sz="3000" dirty="0" smtClean="0">
                <a:solidFill>
                  <a:schemeClr val="tx2">
                    <a:lumMod val="75000"/>
                  </a:schemeClr>
                </a:solidFill>
              </a:rPr>
              <a:t>   </a:t>
            </a: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</a:rPr>
              <a:t>противопоставление, противоположность</a:t>
            </a:r>
            <a:endParaRPr lang="ru-RU" sz="3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85720" y="142852"/>
            <a:ext cx="303955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solidFill>
                  <a:schemeClr val="bg2">
                    <a:lumMod val="25000"/>
                  </a:schemeClr>
                </a:solidFill>
              </a:rPr>
              <a:t>Контраст - </a:t>
            </a:r>
            <a:endParaRPr lang="ru-RU" sz="4000" b="1" cap="none" spc="50" dirty="0">
              <a:ln w="11430"/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полковник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43504" y="1768455"/>
            <a:ext cx="3665310" cy="50895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4" descr="t21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8596" y="428604"/>
            <a:ext cx="4714908" cy="41820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LNTolstoy-Posle_bala1_mp3cut.foxcom.su_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screen"/>
          <a:stretch>
            <a:fillRect/>
          </a:stretch>
        </p:blipFill>
        <p:spPr>
          <a:xfrm>
            <a:off x="785786" y="5500702"/>
            <a:ext cx="1000132" cy="10001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002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0034" y="642918"/>
            <a:ext cx="8329642" cy="928694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sz="4000" b="1" i="1" dirty="0" smtClean="0">
                <a:solidFill>
                  <a:schemeClr val="tx2">
                    <a:lumMod val="75000"/>
                  </a:schemeClr>
                </a:solidFill>
              </a:rPr>
              <a:t>Сопоставим описания полковника и наказываемого с помощью таблицы</a:t>
            </a:r>
            <a:endParaRPr lang="ru-RU" sz="40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half" idx="2"/>
          </p:nvPr>
        </p:nvGraphicFramePr>
        <p:xfrm>
          <a:off x="642910" y="2071678"/>
          <a:ext cx="8358217" cy="369829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571883"/>
                <a:gridCol w="4786334"/>
              </a:tblGrid>
              <a:tr h="412381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Полковник</a:t>
                      </a:r>
                      <a:endParaRPr lang="ru-RU" sz="20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Наказываемый</a:t>
                      </a:r>
                      <a:endParaRPr lang="ru-RU" sz="20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879766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Высокий военный в шинели и фуражке.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Оголенный по пояс человек, привязанный к ружьям двух солдат.</a:t>
                      </a:r>
                      <a:r>
                        <a:rPr lang="ru-RU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 Спина его – что-то пестрое, мокрое, красное и неестественное.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879766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Шел твердой, подрагивающей</a:t>
                      </a:r>
                      <a:r>
                        <a:rPr lang="ru-RU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 походкой.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Дергаясь всем телом, шлепая ногами</a:t>
                      </a:r>
                      <a:r>
                        <a:rPr lang="ru-RU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 по талому снегу… подвигался ко мне, то опрокидываясь назад…, то падал наперед…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728559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Румяное лицо и белые усы с бакенбардами.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Сморщенное</a:t>
                      </a:r>
                      <a:r>
                        <a:rPr lang="ru-RU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 от страдания лицо.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728559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Твердым шагом двигалась высокая, статная фигура.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Спотыкающийся, корчившийся человек.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28596" y="285728"/>
            <a:ext cx="8329642" cy="71437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100" b="1" dirty="0" smtClean="0">
                <a:solidFill>
                  <a:schemeClr val="tx2">
                    <a:lumMod val="75000"/>
                  </a:schemeClr>
                </a:solidFill>
              </a:rPr>
              <a:t>Сопоставление частей рассказа</a:t>
            </a:r>
            <a:endParaRPr lang="ru-RU" sz="3100" b="1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half" idx="2"/>
          </p:nvPr>
        </p:nvGraphicFramePr>
        <p:xfrm>
          <a:off x="285721" y="928668"/>
          <a:ext cx="8501121" cy="539676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00263"/>
                <a:gridCol w="3286148"/>
                <a:gridCol w="3214710"/>
              </a:tblGrid>
              <a:tr h="42863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Характеристики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На балу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После бала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124641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Чувства</a:t>
                      </a:r>
                      <a:endParaRPr lang="ru-RU" sz="16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Влюблен, веселый, бойкий, любовался, не чувствовал своего тела, восторг, благодарность, доволен, счастлив, блажен, добр.</a:t>
                      </a:r>
                      <a:endParaRPr lang="ru-RU" sz="16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Стыд,</a:t>
                      </a:r>
                      <a:r>
                        <a:rPr lang="ru-RU" sz="16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 доходившая до тошноты тоска, вот-вот вырвет ужасом, неловко, неприятно, любовь сошла на нет.</a:t>
                      </a:r>
                      <a:endParaRPr lang="ru-RU" sz="16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381701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Эпитеты</a:t>
                      </a:r>
                      <a:endParaRPr lang="ru-RU" sz="16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Грациозная, ласковые, милые, сияющие, красивый, высокий, статный, свежий, блестящий, радостный.</a:t>
                      </a:r>
                      <a:endParaRPr lang="ru-RU" sz="16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Жестокая,</a:t>
                      </a:r>
                      <a:r>
                        <a:rPr lang="ru-RU" sz="16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 нехорошая музыка, страшное, сморщенное страданиями, корчившийся, испуганный, грозно, злобно, гневный.</a:t>
                      </a:r>
                      <a:endParaRPr lang="ru-RU" sz="16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81587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Цвет</a:t>
                      </a:r>
                      <a:endParaRPr lang="ru-RU" sz="16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Белый, розовый,</a:t>
                      </a:r>
                      <a:r>
                        <a:rPr lang="ru-RU" sz="16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 р</a:t>
                      </a:r>
                      <a:r>
                        <a:rPr lang="ru-RU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умяный, серебряные, светло.</a:t>
                      </a:r>
                      <a:endParaRPr lang="ru-RU" sz="16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Черное, красное, пестрое, белые.</a:t>
                      </a:r>
                      <a:endParaRPr lang="ru-RU" sz="16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81587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Звуки</a:t>
                      </a:r>
                      <a:endParaRPr lang="ru-RU" sz="16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Мазурка, вальс, полька, кадриль.</a:t>
                      </a:r>
                      <a:endParaRPr lang="ru-RU" sz="16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Флейта, барабан, визгливая мелодия, дробь, крик, гневный голос.</a:t>
                      </a:r>
                      <a:endParaRPr lang="ru-RU" sz="16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81587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Детали</a:t>
                      </a:r>
                      <a:endParaRPr lang="ru-RU" sz="16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Белая лайковая перчатка Вареньки,</a:t>
                      </a:r>
                      <a:r>
                        <a:rPr lang="ru-RU" sz="16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 замшевая перчатка полковника, перышко от веера.</a:t>
                      </a:r>
                      <a:endParaRPr lang="ru-RU" sz="16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Оттопыренная губа полковника,</a:t>
                      </a:r>
                      <a:r>
                        <a:rPr lang="ru-RU" sz="16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 замшевые перчатки.</a:t>
                      </a:r>
                      <a:endParaRPr lang="ru-RU" sz="16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642910" y="1643050"/>
          <a:ext cx="8143932" cy="4435743"/>
        </p:xfrm>
        <a:graphic>
          <a:graphicData uri="http://schemas.openxmlformats.org/drawingml/2006/table">
            <a:tbl>
              <a:tblPr/>
              <a:tblGrid>
                <a:gridCol w="1500198"/>
                <a:gridCol w="1857388"/>
                <a:gridCol w="2428892"/>
                <a:gridCol w="2357454"/>
              </a:tblGrid>
              <a:tr h="5214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b="1" i="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 Narrow"/>
                          <a:ea typeface="Times New Roman"/>
                          <a:cs typeface="Arial"/>
                        </a:rPr>
                        <a:t>Положительное</a:t>
                      </a:r>
                      <a:endParaRPr lang="ru-RU" sz="2000" b="1" i="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b="1" i="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 Narrow"/>
                          <a:ea typeface="Times New Roman"/>
                          <a:cs typeface="Arial"/>
                        </a:rPr>
                        <a:t>Отрицательное</a:t>
                      </a:r>
                      <a:endParaRPr lang="ru-RU" sz="2000" b="1" i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02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i="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 Narrow"/>
                          <a:ea typeface="Times New Roman"/>
                          <a:cs typeface="Arial"/>
                        </a:rPr>
                        <a:t>нравственность</a:t>
                      </a:r>
                      <a:endParaRPr lang="ru-RU" sz="2000" b="1" i="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i="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 Narrow"/>
                          <a:ea typeface="Times New Roman"/>
                          <a:cs typeface="Arial"/>
                        </a:rPr>
                        <a:t>безнравственность</a:t>
                      </a:r>
                      <a:endParaRPr lang="ru-RU" sz="2000" b="1" i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713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i="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 Narrow"/>
                          <a:ea typeface="Times New Roman"/>
                          <a:cs typeface="Arial"/>
                        </a:rPr>
                        <a:t>честь, долг</a:t>
                      </a:r>
                      <a:endParaRPr lang="ru-RU" sz="2000" b="1" i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i="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 Narrow"/>
                          <a:ea typeface="Times New Roman"/>
                          <a:cs typeface="Arial"/>
                        </a:rPr>
                        <a:t>бесчестье</a:t>
                      </a:r>
                      <a:endParaRPr lang="ru-RU" sz="2000" b="1" i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14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b="1" i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 Narrow"/>
                          <a:ea typeface="Times New Roman"/>
                          <a:cs typeface="Arial"/>
                        </a:rPr>
                        <a:t>активный протест</a:t>
                      </a:r>
                      <a:endParaRPr lang="ru-RU" sz="2000" b="1" i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i="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 Narrow"/>
                          <a:ea typeface="Times New Roman"/>
                          <a:cs typeface="Arial"/>
                        </a:rPr>
                        <a:t>пассивный протест</a:t>
                      </a:r>
                      <a:endParaRPr lang="ru-RU" sz="2000" b="1" i="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14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b="1" i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 Narrow"/>
                          <a:ea typeface="Times New Roman"/>
                          <a:cs typeface="Arial"/>
                        </a:rPr>
                        <a:t>истинная красота</a:t>
                      </a:r>
                      <a:endParaRPr lang="ru-RU" sz="2000" b="1" i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i="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 Narrow"/>
                          <a:ea typeface="Times New Roman"/>
                          <a:cs typeface="Arial"/>
                        </a:rPr>
                        <a:t>ложная красота</a:t>
                      </a:r>
                      <a:endParaRPr lang="ru-RU" sz="2000" b="1" i="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14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b="1" i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 Narrow"/>
                          <a:ea typeface="Times New Roman"/>
                          <a:cs typeface="Arial"/>
                        </a:rPr>
                        <a:t>противостояние злу</a:t>
                      </a:r>
                      <a:endParaRPr lang="ru-RU" sz="2000" b="1" i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i="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 Narrow"/>
                          <a:ea typeface="Times New Roman"/>
                          <a:cs typeface="Arial"/>
                        </a:rPr>
                        <a:t>неучастие во зле</a:t>
                      </a:r>
                      <a:endParaRPr lang="ru-RU" sz="2000" b="1" i="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81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i="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 Narrow"/>
                          <a:ea typeface="Times New Roman"/>
                          <a:cs typeface="Arial"/>
                        </a:rPr>
                        <a:t>рождение любви</a:t>
                      </a:r>
                      <a:endParaRPr lang="ru-RU" sz="2000" b="1" i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i="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 Narrow"/>
                          <a:ea typeface="Times New Roman"/>
                          <a:cs typeface="Arial"/>
                        </a:rPr>
                        <a:t>угасание любви</a:t>
                      </a:r>
                      <a:endParaRPr lang="ru-RU" sz="2000" b="1" i="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57158" y="714356"/>
            <a:ext cx="85687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chemeClr val="tx2">
                    <a:lumMod val="75000"/>
                  </a:schemeClr>
                </a:solidFill>
              </a:rPr>
              <a:t>Нравственные качества героев рассказа</a:t>
            </a:r>
            <a:endParaRPr lang="ru-RU" sz="32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642910" y="1643050"/>
          <a:ext cx="8143932" cy="4727661"/>
        </p:xfrm>
        <a:graphic>
          <a:graphicData uri="http://schemas.openxmlformats.org/drawingml/2006/table">
            <a:tbl>
              <a:tblPr/>
              <a:tblGrid>
                <a:gridCol w="1500198"/>
                <a:gridCol w="1857388"/>
                <a:gridCol w="2428892"/>
                <a:gridCol w="2357454"/>
              </a:tblGrid>
              <a:tr h="5214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b="1" i="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 Narrow"/>
                          <a:ea typeface="Times New Roman"/>
                          <a:cs typeface="Arial"/>
                        </a:rPr>
                        <a:t>Положительное</a:t>
                      </a:r>
                      <a:endParaRPr lang="ru-RU" sz="2000" b="1" i="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b="1" i="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 Narrow"/>
                          <a:ea typeface="Times New Roman"/>
                          <a:cs typeface="Arial"/>
                        </a:rPr>
                        <a:t>Отрицательное</a:t>
                      </a:r>
                      <a:endParaRPr lang="ru-RU" sz="2000" b="1" i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02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 Narrow"/>
                          <a:ea typeface="Times New Roman"/>
                          <a:cs typeface="Arial"/>
                        </a:rPr>
                        <a:t>Иван Васильевич</a:t>
                      </a:r>
                      <a:endParaRPr lang="ru-RU" sz="2000" b="1" i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 Narrow"/>
                          <a:ea typeface="Times New Roman"/>
                          <a:cs typeface="Arial"/>
                        </a:rPr>
                        <a:t>нравственность</a:t>
                      </a:r>
                      <a:endParaRPr lang="ru-RU" sz="2000" b="1" i="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 Narrow"/>
                          <a:ea typeface="Times New Roman"/>
                          <a:cs typeface="Arial"/>
                        </a:rPr>
                        <a:t>полковник</a:t>
                      </a:r>
                      <a:endParaRPr lang="ru-RU" sz="2000" b="1" i="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 Narrow"/>
                          <a:ea typeface="Times New Roman"/>
                          <a:cs typeface="Arial"/>
                        </a:rPr>
                        <a:t>безнравственность</a:t>
                      </a:r>
                      <a:endParaRPr lang="ru-RU" sz="2000" b="1" i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713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 Narrow"/>
                          <a:ea typeface="Times New Roman"/>
                          <a:cs typeface="Arial"/>
                        </a:rPr>
                        <a:t>Иван Васильевич</a:t>
                      </a:r>
                      <a:endParaRPr lang="ru-RU" sz="2000" b="1" i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 Narrow"/>
                          <a:ea typeface="Times New Roman"/>
                          <a:cs typeface="Arial"/>
                        </a:rPr>
                        <a:t>честь, долг</a:t>
                      </a:r>
                      <a:endParaRPr lang="ru-RU" sz="2000" b="1" i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 Narrow"/>
                          <a:ea typeface="Times New Roman"/>
                          <a:cs typeface="Arial"/>
                        </a:rPr>
                        <a:t>полковник</a:t>
                      </a:r>
                      <a:endParaRPr lang="ru-RU" sz="2000" b="1" i="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 Narrow"/>
                          <a:ea typeface="Times New Roman"/>
                          <a:cs typeface="Arial"/>
                        </a:rPr>
                        <a:t>бесчестье</a:t>
                      </a:r>
                      <a:endParaRPr lang="ru-RU" sz="2000" b="1" i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14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b="1" i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 Narrow"/>
                          <a:ea typeface="Times New Roman"/>
                          <a:cs typeface="Arial"/>
                        </a:rPr>
                        <a:t>активный протест</a:t>
                      </a:r>
                      <a:endParaRPr lang="ru-RU" sz="2000" b="1" i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 Narrow"/>
                          <a:ea typeface="Times New Roman"/>
                          <a:cs typeface="Arial"/>
                        </a:rPr>
                        <a:t>Иван Васильевич</a:t>
                      </a:r>
                      <a:endParaRPr lang="ru-RU" sz="2000" b="1" i="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 Narrow"/>
                          <a:ea typeface="Times New Roman"/>
                          <a:cs typeface="Arial"/>
                        </a:rPr>
                        <a:t>пассивный протест</a:t>
                      </a:r>
                      <a:endParaRPr lang="ru-RU" sz="2000" b="1" i="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14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b="1" i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 Narrow"/>
                          <a:ea typeface="Times New Roman"/>
                          <a:cs typeface="Arial"/>
                        </a:rPr>
                        <a:t>истинная красота</a:t>
                      </a:r>
                      <a:endParaRPr lang="ru-RU" sz="2000" b="1" i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 Narrow"/>
                          <a:ea typeface="Times New Roman"/>
                          <a:cs typeface="Arial"/>
                        </a:rPr>
                        <a:t>полковник</a:t>
                      </a:r>
                      <a:endParaRPr lang="ru-RU" sz="2000" b="1" i="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 Narrow"/>
                          <a:ea typeface="Times New Roman"/>
                          <a:cs typeface="Arial"/>
                        </a:rPr>
                        <a:t>ложная красота</a:t>
                      </a:r>
                      <a:endParaRPr lang="ru-RU" sz="2000" b="1" i="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14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b="1" i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 Narrow"/>
                          <a:ea typeface="Times New Roman"/>
                          <a:cs typeface="Arial"/>
                        </a:rPr>
                        <a:t>противостояние злу</a:t>
                      </a:r>
                      <a:endParaRPr lang="ru-RU" sz="2000" b="1" i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 Narrow"/>
                          <a:ea typeface="Times New Roman"/>
                          <a:cs typeface="Arial"/>
                        </a:rPr>
                        <a:t>Иван Васильевич</a:t>
                      </a:r>
                      <a:endParaRPr lang="ru-RU" sz="2000" b="1" i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 Narrow"/>
                          <a:ea typeface="Times New Roman"/>
                          <a:cs typeface="Arial"/>
                        </a:rPr>
                        <a:t>неучастие во зле</a:t>
                      </a:r>
                      <a:endParaRPr lang="ru-RU" sz="2000" b="1" i="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81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 Narrow"/>
                          <a:ea typeface="Times New Roman"/>
                          <a:cs typeface="Arial"/>
                        </a:rPr>
                        <a:t>Иван Васильевич</a:t>
                      </a:r>
                      <a:endParaRPr lang="ru-RU" sz="2000" b="1" i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 Narrow"/>
                          <a:ea typeface="Times New Roman"/>
                          <a:cs typeface="Arial"/>
                        </a:rPr>
                        <a:t>рождение любви</a:t>
                      </a:r>
                      <a:endParaRPr lang="ru-RU" sz="2000" b="1" i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 Narrow"/>
                          <a:ea typeface="Times New Roman"/>
                          <a:cs typeface="Arial"/>
                        </a:rPr>
                        <a:t>Иван Васильевич</a:t>
                      </a:r>
                      <a:endParaRPr lang="ru-RU" sz="2000" b="1" i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 Narrow"/>
                          <a:ea typeface="Times New Roman"/>
                          <a:cs typeface="Arial"/>
                        </a:rPr>
                        <a:t>угасание любви</a:t>
                      </a:r>
                      <a:endParaRPr lang="ru-RU" sz="2000" b="1" i="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57158" y="714356"/>
            <a:ext cx="85687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chemeClr val="tx2">
                    <a:lumMod val="75000"/>
                  </a:schemeClr>
                </a:solidFill>
              </a:rPr>
              <a:t>Нравственные качества героев рассказа</a:t>
            </a:r>
            <a:endParaRPr lang="ru-RU" sz="32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Людмила\Desktop\Новая папка\Безымянный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30378"/>
            <a:ext cx="9144000" cy="67972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Людмила\Desktop\Новая папка\Безымянный2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34063"/>
            <a:ext cx="9144000" cy="67898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Алексей\Desktop\Tolstoy_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0" y="0"/>
            <a:ext cx="9358313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Users\Людмила\Desktop\Новая папка\Безымянный3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34063"/>
            <a:ext cx="9144000" cy="67898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:\Users\Людмила\Desktop\Новая папка\Безымянный4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21816"/>
            <a:ext cx="9144000" cy="68143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C:\Users\Людмила\Desktop\Новая папка\Безымянный5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34063"/>
            <a:ext cx="9144000" cy="67898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C:\Users\Людмила\Desktop\Новая папка\Безымянный6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8022"/>
            <a:ext cx="9144000" cy="68219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C:\Users\Людмила\Desktop\Новая папка\Безымянный7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5706"/>
            <a:ext cx="9144000" cy="68465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C:\Users\Людмила\Desktop\Новая папка\Безымянный8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9952"/>
            <a:ext cx="9144000" cy="68180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C:\Users\Людмила\Desktop\Новая папка\Безымянный9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8579"/>
            <a:ext cx="9144000" cy="68408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C:\Users\Людмила\Desktop\Новая папка\Безымянный10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8986"/>
            <a:ext cx="9144000" cy="68200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C:\Users\Людмила\Desktop\Новая папка\Безымянный11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39674"/>
            <a:ext cx="9144000" cy="67786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71736" y="928670"/>
            <a:ext cx="32810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solidFill>
                  <a:schemeClr val="bg2">
                    <a:lumMod val="25000"/>
                  </a:schemeClr>
                </a:solidFill>
              </a:rPr>
              <a:t>План отзыва</a:t>
            </a:r>
            <a:endParaRPr lang="ru-RU" sz="3600" b="1" i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2214554"/>
            <a:ext cx="9001156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Общее впечатление о прочитанном произведении.</a:t>
            </a:r>
          </a:p>
          <a:p>
            <a:pPr marL="457200" indent="-457200">
              <a:buAutoNum type="arabicPeriod"/>
            </a:pP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О чём это произведение? (тема)</a:t>
            </a:r>
          </a:p>
          <a:p>
            <a:pPr marL="457200" indent="-457200">
              <a:buAutoNum type="arabicPeriod"/>
            </a:pP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Моё отношение к героям произведения. Кто из героев понравился? Почему?</a:t>
            </a:r>
          </a:p>
          <a:p>
            <a:pPr marL="457200" indent="-457200">
              <a:buAutoNum type="arabicPeriod"/>
            </a:pP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Что хотел сказать автор своим произведением? (идея, основная мысль)</a:t>
            </a:r>
          </a:p>
          <a:p>
            <a:pPr marL="457200" indent="-457200">
              <a:buAutoNum type="arabicPeriod"/>
            </a:pP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Какое значение имеет этот рассказ для </a:t>
            </a:r>
            <a:r>
              <a:rPr lang="ru-RU" sz="2400" b="1" smtClean="0">
                <a:solidFill>
                  <a:schemeClr val="bg2">
                    <a:lumMod val="25000"/>
                  </a:schemeClr>
                </a:solidFill>
              </a:rPr>
              <a:t>нашей жизни?</a:t>
            </a:r>
            <a:endParaRPr lang="ru-RU" sz="24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Рисунок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85852" y="142852"/>
            <a:ext cx="6643734" cy="49885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1071538" y="5411450"/>
            <a:ext cx="781823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</a:rPr>
              <a:t>Человек немыслим вне общества</a:t>
            </a:r>
          </a:p>
          <a:p>
            <a:endParaRPr lang="ru-RU" sz="2800" b="1" i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r"/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Л.Н. Толстой</a:t>
            </a:r>
            <a:endParaRPr lang="ru-RU" sz="24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28662" y="1714488"/>
            <a:ext cx="74295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Великий  могучий правдивый  и  свободный русский  язык.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785887" y="3244334"/>
            <a:ext cx="328644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         И.С.Тургенев</a:t>
            </a:r>
            <a:endParaRPr lang="ru-RU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1142985"/>
            <a:ext cx="564358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Великий,  могучий, правдивый  </a:t>
            </a:r>
            <a:r>
              <a:rPr lang="ru-RU" sz="2800" dirty="0" smtClean="0">
                <a:solidFill>
                  <a:srgbClr val="00B050"/>
                </a:solidFill>
              </a:rPr>
              <a:t>и </a:t>
            </a:r>
            <a:r>
              <a:rPr lang="ru-RU" sz="2800" dirty="0" smtClean="0"/>
              <a:t> свободный русский  язык.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757033" y="3244334"/>
            <a:ext cx="39930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                                 </a:t>
            </a:r>
            <a:r>
              <a:rPr lang="ru-RU" sz="2400" dirty="0" smtClean="0"/>
              <a:t>И.С.Тургенев</a:t>
            </a:r>
            <a:endParaRPr lang="ru-RU" sz="2400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1357299"/>
            <a:ext cx="68580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Тема:   </a:t>
            </a:r>
            <a:r>
              <a:rPr lang="ru-RU" sz="3600" dirty="0" smtClean="0"/>
              <a:t>Однородные члены</a:t>
            </a:r>
          </a:p>
          <a:p>
            <a:r>
              <a:rPr lang="ru-RU" sz="3600" dirty="0" smtClean="0"/>
              <a:t>                 предложения.</a:t>
            </a:r>
            <a:endParaRPr lang="ru-RU" sz="3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757033" y="3244334"/>
            <a:ext cx="23198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                                    </a:t>
            </a:r>
            <a:endParaRPr lang="ru-RU" sz="2400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28992" y="1000108"/>
            <a:ext cx="11785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Запомни!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1143000"/>
          </a:xfrm>
        </p:spPr>
        <p:txBody>
          <a:bodyPr>
            <a:normAutofit/>
          </a:bodyPr>
          <a:lstStyle/>
          <a:p>
            <a:endParaRPr lang="ru-RU" sz="20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ru-RU" dirty="0" smtClean="0">
                <a:latin typeface="+mj-lt"/>
              </a:rPr>
              <a:t>1.</a:t>
            </a:r>
            <a:r>
              <a:rPr lang="ru-RU" dirty="0" smtClean="0"/>
              <a:t>    Если однородные члены связаны бессоюзной связью, запятая ставится.</a:t>
            </a:r>
          </a:p>
          <a:p>
            <a:pPr marL="514350" indent="-514350">
              <a:buNone/>
            </a:pPr>
            <a:r>
              <a:rPr lang="ru-RU" dirty="0" smtClean="0"/>
              <a:t>2.   Если однородные члены соединены одиночным союзом  </a:t>
            </a:r>
            <a:r>
              <a:rPr lang="ru-RU" i="1" u="sng" dirty="0" smtClean="0">
                <a:solidFill>
                  <a:srgbClr val="00B050"/>
                </a:solidFill>
              </a:rPr>
              <a:t>и,  </a:t>
            </a:r>
            <a:r>
              <a:rPr lang="ru-RU" dirty="0" smtClean="0"/>
              <a:t>запятая не  ставится.</a:t>
            </a:r>
          </a:p>
          <a:p>
            <a:pPr marL="514350" indent="-514350">
              <a:buNone/>
            </a:pPr>
            <a:r>
              <a:rPr lang="ru-RU" dirty="0" smtClean="0">
                <a:latin typeface="+mj-lt"/>
              </a:rPr>
              <a:t>3.   </a:t>
            </a:r>
            <a:r>
              <a:rPr lang="ru-RU" dirty="0" smtClean="0"/>
              <a:t>Если однородные члены соединены противительными  союзами  </a:t>
            </a:r>
            <a:r>
              <a:rPr lang="ru-RU" sz="3200" i="1" u="sng" dirty="0" smtClean="0">
                <a:solidFill>
                  <a:srgbClr val="00B050"/>
                </a:solidFill>
              </a:rPr>
              <a:t>а, но, да</a:t>
            </a:r>
            <a:r>
              <a:rPr lang="ru-RU" sz="3200" i="1" dirty="0" smtClean="0"/>
              <a:t>, </a:t>
            </a:r>
            <a:r>
              <a:rPr lang="ru-RU" dirty="0" smtClean="0"/>
              <a:t>запятая ставится.</a:t>
            </a:r>
          </a:p>
          <a:p>
            <a:pPr marL="514350" indent="-514350">
              <a:buNone/>
            </a:pPr>
            <a:r>
              <a:rPr lang="ru-RU" dirty="0" smtClean="0">
                <a:latin typeface="+mj-lt"/>
              </a:rPr>
              <a:t>4.   </a:t>
            </a:r>
            <a:r>
              <a:rPr lang="ru-RU" dirty="0" smtClean="0"/>
              <a:t>Если однородные члены соединены </a:t>
            </a:r>
            <a:r>
              <a:rPr lang="ru-RU" i="1" dirty="0" smtClean="0">
                <a:solidFill>
                  <a:srgbClr val="00B050"/>
                </a:solidFill>
              </a:rPr>
              <a:t>повторяющимся союзом  </a:t>
            </a:r>
            <a:r>
              <a:rPr lang="ru-RU" i="1" u="sng" dirty="0" smtClean="0">
                <a:solidFill>
                  <a:srgbClr val="00B050"/>
                </a:solidFill>
              </a:rPr>
              <a:t>и</a:t>
            </a:r>
            <a:r>
              <a:rPr lang="ru-RU" i="1" u="sng" dirty="0" smtClean="0"/>
              <a:t>, </a:t>
            </a:r>
            <a:r>
              <a:rPr lang="ru-RU" dirty="0" smtClean="0"/>
              <a:t>запятые  ставятся.</a:t>
            </a:r>
            <a:endParaRPr lang="ru-RU" i="1" u="sng" dirty="0" smtClean="0">
              <a:latin typeface="+mj-lt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       </a:t>
            </a:r>
            <a:r>
              <a:rPr lang="ru-RU" dirty="0" smtClean="0">
                <a:solidFill>
                  <a:schemeClr val="tx1"/>
                </a:solidFill>
              </a:rPr>
              <a:t>Ответы к заданию: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ru-RU" dirty="0" smtClean="0">
                <a:latin typeface="+mj-lt"/>
              </a:rPr>
              <a:t>1</a:t>
            </a:r>
            <a:r>
              <a:rPr lang="ru-RU" dirty="0" smtClean="0"/>
              <a:t>.    </a:t>
            </a:r>
            <a:r>
              <a:rPr lang="ru-RU" dirty="0" smtClean="0">
                <a:solidFill>
                  <a:srgbClr val="00B050"/>
                </a:solidFill>
              </a:rPr>
              <a:t>О , О  </a:t>
            </a:r>
            <a:r>
              <a:rPr lang="ru-RU" i="1" dirty="0" smtClean="0">
                <a:solidFill>
                  <a:srgbClr val="00B050"/>
                </a:solidFill>
              </a:rPr>
              <a:t>и</a:t>
            </a:r>
            <a:r>
              <a:rPr lang="ru-RU" dirty="0" smtClean="0">
                <a:solidFill>
                  <a:srgbClr val="00B050"/>
                </a:solidFill>
              </a:rPr>
              <a:t> О</a:t>
            </a:r>
          </a:p>
          <a:p>
            <a:pPr marL="514350" indent="-514350">
              <a:buAutoNum type="arabicPeriod"/>
            </a:pPr>
            <a:endParaRPr lang="ru-RU" dirty="0" smtClean="0">
              <a:solidFill>
                <a:srgbClr val="00B050"/>
              </a:solidFill>
            </a:endParaRPr>
          </a:p>
          <a:p>
            <a:pPr marL="514350" indent="-514350">
              <a:buNone/>
            </a:pPr>
            <a:r>
              <a:rPr lang="ru-RU" dirty="0" smtClean="0">
                <a:latin typeface="+mj-lt"/>
              </a:rPr>
              <a:t>2</a:t>
            </a:r>
            <a:r>
              <a:rPr lang="ru-RU" dirty="0" smtClean="0"/>
              <a:t>.    </a:t>
            </a:r>
            <a:r>
              <a:rPr lang="ru-RU" dirty="0" smtClean="0">
                <a:solidFill>
                  <a:srgbClr val="00B050"/>
                </a:solidFill>
              </a:rPr>
              <a:t>О  </a:t>
            </a:r>
            <a:r>
              <a:rPr lang="ru-RU" i="1" dirty="0" smtClean="0">
                <a:solidFill>
                  <a:srgbClr val="00B050"/>
                </a:solidFill>
              </a:rPr>
              <a:t>и</a:t>
            </a:r>
            <a:r>
              <a:rPr lang="ru-RU" dirty="0" smtClean="0">
                <a:solidFill>
                  <a:srgbClr val="00B050"/>
                </a:solidFill>
              </a:rPr>
              <a:t>  О</a:t>
            </a:r>
          </a:p>
          <a:p>
            <a:pPr marL="514350" indent="-514350">
              <a:buAutoNum type="arabicPeriod" startAt="2"/>
            </a:pPr>
            <a:endParaRPr lang="ru-RU" dirty="0" smtClean="0">
              <a:solidFill>
                <a:srgbClr val="00B050"/>
              </a:solidFill>
            </a:endParaRPr>
          </a:p>
          <a:p>
            <a:pPr marL="514350" indent="-514350">
              <a:buNone/>
            </a:pPr>
            <a:r>
              <a:rPr lang="ru-RU" i="1" dirty="0" smtClean="0">
                <a:latin typeface="+mj-lt"/>
              </a:rPr>
              <a:t>3.     </a:t>
            </a:r>
            <a:r>
              <a:rPr lang="ru-RU" i="1" dirty="0" smtClean="0">
                <a:solidFill>
                  <a:srgbClr val="00B050"/>
                </a:solidFill>
              </a:rPr>
              <a:t>и</a:t>
            </a:r>
            <a:r>
              <a:rPr lang="ru-RU" dirty="0" smtClean="0">
                <a:solidFill>
                  <a:srgbClr val="00B050"/>
                </a:solidFill>
              </a:rPr>
              <a:t>  О,  </a:t>
            </a:r>
            <a:r>
              <a:rPr lang="ru-RU" i="1" dirty="0" smtClean="0">
                <a:solidFill>
                  <a:srgbClr val="00B050"/>
                </a:solidFill>
              </a:rPr>
              <a:t>и</a:t>
            </a:r>
            <a:r>
              <a:rPr lang="ru-RU" dirty="0" smtClean="0">
                <a:solidFill>
                  <a:srgbClr val="00B050"/>
                </a:solidFill>
              </a:rPr>
              <a:t>  О,  </a:t>
            </a:r>
            <a:r>
              <a:rPr lang="ru-RU" i="1" dirty="0" smtClean="0">
                <a:solidFill>
                  <a:srgbClr val="00B050"/>
                </a:solidFill>
              </a:rPr>
              <a:t>и</a:t>
            </a:r>
            <a:r>
              <a:rPr lang="ru-RU" dirty="0" smtClean="0">
                <a:solidFill>
                  <a:srgbClr val="00B050"/>
                </a:solidFill>
              </a:rPr>
              <a:t>  О</a:t>
            </a:r>
          </a:p>
          <a:p>
            <a:pPr marL="514350" indent="-514350">
              <a:buAutoNum type="arabicPeriod" startAt="3"/>
            </a:pPr>
            <a:endParaRPr lang="ru-RU" dirty="0" smtClean="0">
              <a:solidFill>
                <a:srgbClr val="00B050"/>
              </a:solidFill>
            </a:endParaRPr>
          </a:p>
          <a:p>
            <a:pPr marL="514350" indent="-514350">
              <a:buNone/>
            </a:pPr>
            <a:r>
              <a:rPr lang="ru-RU" dirty="0" smtClean="0">
                <a:latin typeface="+mj-lt"/>
              </a:rPr>
              <a:t>4.     </a:t>
            </a:r>
            <a:r>
              <a:rPr lang="ru-RU" dirty="0" smtClean="0">
                <a:solidFill>
                  <a:srgbClr val="00B050"/>
                </a:solidFill>
              </a:rPr>
              <a:t>О ,  О ,  О</a:t>
            </a:r>
          </a:p>
          <a:p>
            <a:pPr marL="514350" indent="-514350">
              <a:buAutoNum type="arabicPeriod" startAt="4"/>
            </a:pPr>
            <a:endParaRPr lang="ru-RU" dirty="0" smtClean="0">
              <a:solidFill>
                <a:srgbClr val="00B050"/>
              </a:solidFill>
            </a:endParaRPr>
          </a:p>
          <a:p>
            <a:pPr marL="514350" indent="-514350">
              <a:buNone/>
            </a:pPr>
            <a:r>
              <a:rPr lang="ru-RU" dirty="0" smtClean="0">
                <a:latin typeface="+mj-lt"/>
              </a:rPr>
              <a:t>5.     </a:t>
            </a:r>
            <a:r>
              <a:rPr lang="ru-RU" dirty="0" smtClean="0">
                <a:solidFill>
                  <a:srgbClr val="00B050"/>
                </a:solidFill>
              </a:rPr>
              <a:t>О ,  а  О</a:t>
            </a:r>
            <a:endParaRPr lang="ru-RU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24648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                           Графический  диктант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ru-RU" dirty="0" smtClean="0">
                <a:latin typeface="+mj-lt"/>
              </a:rPr>
              <a:t>1. </a:t>
            </a:r>
            <a:r>
              <a:rPr lang="ru-RU" i="1" dirty="0" smtClean="0">
                <a:solidFill>
                  <a:srgbClr val="00B050"/>
                </a:solidFill>
                <a:latin typeface="+mj-lt"/>
              </a:rPr>
              <a:t>Поле, речку и овраги </a:t>
            </a:r>
            <a:r>
              <a:rPr lang="ru-RU" dirty="0" smtClean="0">
                <a:latin typeface="+mj-lt"/>
              </a:rPr>
              <a:t>я рисую на бумаге.</a:t>
            </a:r>
          </a:p>
          <a:p>
            <a:pPr marL="514350" indent="-514350">
              <a:buAutoNum type="arabicPeriod"/>
            </a:pPr>
            <a:endParaRPr lang="ru-RU" dirty="0" smtClean="0">
              <a:latin typeface="+mj-lt"/>
            </a:endParaRPr>
          </a:p>
          <a:p>
            <a:pPr>
              <a:buNone/>
            </a:pPr>
            <a:r>
              <a:rPr lang="ru-RU" dirty="0" smtClean="0">
                <a:latin typeface="+mj-lt"/>
              </a:rPr>
              <a:t>2. Возле яркой лампы мошки греют </a:t>
            </a:r>
            <a:r>
              <a:rPr lang="ru-RU" i="1" dirty="0" smtClean="0">
                <a:solidFill>
                  <a:srgbClr val="00B050"/>
                </a:solidFill>
                <a:latin typeface="+mj-lt"/>
              </a:rPr>
              <a:t>крылышки и ножки</a:t>
            </a:r>
            <a:r>
              <a:rPr lang="ru-RU" dirty="0" smtClean="0">
                <a:latin typeface="+mj-lt"/>
              </a:rPr>
              <a:t>.</a:t>
            </a:r>
          </a:p>
          <a:p>
            <a:pPr>
              <a:buNone/>
            </a:pPr>
            <a:endParaRPr lang="ru-RU" dirty="0" smtClean="0">
              <a:latin typeface="+mj-lt"/>
            </a:endParaRPr>
          </a:p>
          <a:p>
            <a:pPr>
              <a:buNone/>
            </a:pPr>
            <a:r>
              <a:rPr lang="ru-RU" dirty="0" smtClean="0">
                <a:latin typeface="+mj-lt"/>
              </a:rPr>
              <a:t>3. </a:t>
            </a:r>
            <a:r>
              <a:rPr lang="ru-RU" i="1" dirty="0" smtClean="0">
                <a:solidFill>
                  <a:srgbClr val="00B050"/>
                </a:solidFill>
                <a:latin typeface="+mj-lt"/>
              </a:rPr>
              <a:t>И</a:t>
            </a:r>
            <a:r>
              <a:rPr lang="ru-RU" i="1" dirty="0" smtClean="0">
                <a:latin typeface="+mj-lt"/>
              </a:rPr>
              <a:t> </a:t>
            </a:r>
            <a:r>
              <a:rPr lang="ru-RU" i="1" dirty="0" smtClean="0">
                <a:solidFill>
                  <a:srgbClr val="00B050"/>
                </a:solidFill>
                <a:latin typeface="+mj-lt"/>
              </a:rPr>
              <a:t>качались, и скрипели, и шумели</a:t>
            </a:r>
            <a:r>
              <a:rPr lang="ru-RU" dirty="0" smtClean="0">
                <a:solidFill>
                  <a:srgbClr val="00B050"/>
                </a:solidFill>
                <a:latin typeface="+mj-lt"/>
              </a:rPr>
              <a:t> </a:t>
            </a:r>
            <a:r>
              <a:rPr lang="ru-RU" dirty="0" smtClean="0">
                <a:latin typeface="+mj-lt"/>
              </a:rPr>
              <a:t>в чаще ели.</a:t>
            </a:r>
          </a:p>
          <a:p>
            <a:pPr>
              <a:buNone/>
            </a:pPr>
            <a:endParaRPr lang="ru-RU" dirty="0" smtClean="0">
              <a:latin typeface="+mj-lt"/>
            </a:endParaRPr>
          </a:p>
          <a:p>
            <a:pPr>
              <a:buNone/>
            </a:pPr>
            <a:r>
              <a:rPr lang="ru-RU" dirty="0" smtClean="0">
                <a:latin typeface="+mj-lt"/>
              </a:rPr>
              <a:t>4. Весна по огороду </a:t>
            </a:r>
            <a:r>
              <a:rPr lang="ru-RU" i="1" dirty="0" smtClean="0">
                <a:solidFill>
                  <a:srgbClr val="00B050"/>
                </a:solidFill>
                <a:latin typeface="+mj-lt"/>
              </a:rPr>
              <a:t>ходила, поливала, садила</a:t>
            </a:r>
            <a:r>
              <a:rPr lang="ru-RU" dirty="0" smtClean="0">
                <a:latin typeface="+mj-lt"/>
              </a:rPr>
              <a:t>.</a:t>
            </a:r>
            <a:endParaRPr lang="ru-RU" dirty="0">
              <a:latin typeface="+mj-lt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400" dirty="0" smtClean="0">
                <a:solidFill>
                  <a:srgbClr val="00B050"/>
                </a:solidFill>
                <a:latin typeface="+mj-lt"/>
              </a:rPr>
              <a:t>         М</a:t>
            </a:r>
            <a:r>
              <a:rPr lang="ru-RU" sz="3200" dirty="0" smtClean="0">
                <a:solidFill>
                  <a:srgbClr val="00B050"/>
                </a:solidFill>
                <a:latin typeface="+mj-lt"/>
              </a:rPr>
              <a:t>ОЛОДЦЫ !</a:t>
            </a:r>
          </a:p>
          <a:p>
            <a:endParaRPr lang="ru-RU" sz="3200" dirty="0" smtClean="0">
              <a:latin typeface="+mj-lt"/>
            </a:endParaRPr>
          </a:p>
          <a:p>
            <a:endParaRPr lang="ru-RU" sz="3200" dirty="0">
              <a:solidFill>
                <a:srgbClr val="00B050"/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img5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868" y="3000372"/>
            <a:ext cx="5204197" cy="3643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C:\Users\Алексей\Desktop\ Урок После бала\к произ 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357158" y="214290"/>
            <a:ext cx="4357718" cy="32682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3429000"/>
            <a:ext cx="8572560" cy="1200329"/>
          </a:xfrm>
          <a:prstGeom prst="rect">
            <a:avLst/>
          </a:prstGeom>
          <a:noFill/>
        </p:spPr>
        <p:txBody>
          <a:bodyPr wrap="none" rtlCol="0">
            <a:prstTxWarp prst="textArchUp">
              <a:avLst>
                <a:gd name="adj" fmla="val 10925323"/>
              </a:avLst>
            </a:prstTxWarp>
            <a:spAutoFit/>
          </a:bodyPr>
          <a:lstStyle/>
          <a:p>
            <a:pPr algn="ctr"/>
            <a:r>
              <a:rPr lang="ru-RU" sz="3600" b="1" i="1" dirty="0" smtClean="0">
                <a:solidFill>
                  <a:schemeClr val="bg2">
                    <a:lumMod val="25000"/>
                  </a:schemeClr>
                </a:solidFill>
              </a:rPr>
              <a:t>Нравственность и чувство долга, </a:t>
            </a:r>
          </a:p>
          <a:p>
            <a:pPr algn="ctr"/>
            <a:r>
              <a:rPr lang="ru-RU" sz="3600" b="1" i="1" dirty="0" smtClean="0">
                <a:solidFill>
                  <a:schemeClr val="bg2">
                    <a:lumMod val="25000"/>
                  </a:schemeClr>
                </a:solidFill>
              </a:rPr>
              <a:t>истинная и ложная красота – основные</a:t>
            </a:r>
          </a:p>
          <a:p>
            <a:pPr algn="ctr"/>
            <a:r>
              <a:rPr lang="ru-RU" sz="3600" b="1" i="1" dirty="0" smtClean="0">
                <a:solidFill>
                  <a:schemeClr val="bg2">
                    <a:lumMod val="25000"/>
                  </a:schemeClr>
                </a:solidFill>
              </a:rPr>
              <a:t>мотивы рассказа «После бала» </a:t>
            </a:r>
          </a:p>
          <a:p>
            <a:pPr algn="ctr"/>
            <a:r>
              <a:rPr lang="ru-RU" sz="3600" b="1" i="1" dirty="0" smtClean="0">
                <a:solidFill>
                  <a:schemeClr val="bg2">
                    <a:lumMod val="25000"/>
                  </a:schemeClr>
                </a:solidFill>
              </a:rPr>
              <a:t>Л.Н.Толстого</a:t>
            </a:r>
            <a:endParaRPr lang="ru-RU" sz="3600" b="1" i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1928802"/>
            <a:ext cx="571504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u="sng" dirty="0" smtClean="0">
                <a:solidFill>
                  <a:schemeClr val="tx2">
                    <a:lumMod val="50000"/>
                  </a:schemeClr>
                </a:solidFill>
              </a:rPr>
              <a:t>Знать: 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основные мотивы                     рассказа </a:t>
            </a:r>
            <a:endParaRPr lang="ru-RU" sz="2800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 </a:t>
            </a:r>
            <a:endParaRPr lang="ru-RU" sz="2800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2800" b="1" i="1" u="sng" dirty="0" smtClean="0">
                <a:solidFill>
                  <a:schemeClr val="tx2">
                    <a:lumMod val="50000"/>
                  </a:schemeClr>
                </a:solidFill>
              </a:rPr>
              <a:t>Уметь: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 определять приемы   создания образов.</a:t>
            </a:r>
            <a:endParaRPr lang="ru-RU" sz="2800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ru-RU" sz="28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3" name="Рисунок 2" descr="100124286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786446" y="1357298"/>
            <a:ext cx="3214710" cy="48702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549275"/>
            <a:ext cx="67183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ru-RU" sz="3200" b="1" i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Контраст</a:t>
            </a:r>
          </a:p>
          <a:p>
            <a:pPr algn="l"/>
            <a:r>
              <a:rPr lang="ru-RU" sz="3200" b="1" i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как композиционный приём</a:t>
            </a: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971550" y="2060575"/>
            <a:ext cx="4572000" cy="707886"/>
          </a:xfrm>
          <a:prstGeom prst="rect">
            <a:avLst/>
          </a:prstGeom>
          <a:noFill/>
          <a:ln w="38100">
            <a:solidFill>
              <a:srgbClr val="FF9933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i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 рассказе выделяются следующие основные части:</a:t>
            </a: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1547813" y="4508500"/>
            <a:ext cx="7345362" cy="1673225"/>
          </a:xfrm>
          <a:prstGeom prst="rect">
            <a:avLst/>
          </a:prstGeom>
          <a:noFill/>
          <a:ln w="57150">
            <a:solidFill>
              <a:srgbClr val="FF9933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 b="1" i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Рассказ, таким образом, заключён в "раму". Этот композиционный приём называется "рассказ в рассказе", потому что произведение написано писателем так, что о всех событиях мы узнаём от рассказчика</a:t>
            </a: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642910" y="3214686"/>
            <a:ext cx="1655764" cy="792163"/>
          </a:xfrm>
          <a:prstGeom prst="rect">
            <a:avLst/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2843213" y="3213100"/>
            <a:ext cx="1441450" cy="792163"/>
          </a:xfrm>
          <a:prstGeom prst="rect">
            <a:avLst/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4859338" y="3213100"/>
            <a:ext cx="1441450" cy="792163"/>
          </a:xfrm>
          <a:prstGeom prst="rect">
            <a:avLst/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6948488" y="3213100"/>
            <a:ext cx="1695478" cy="792163"/>
          </a:xfrm>
          <a:prstGeom prst="rect">
            <a:avLst/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642910" y="3429000"/>
            <a:ext cx="18716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 dirty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>вступление</a:t>
            </a:r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2928926" y="3429000"/>
            <a:ext cx="15128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 dirty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>на</a:t>
            </a:r>
            <a:r>
              <a:rPr lang="ru-RU" b="1" i="1" dirty="0">
                <a:solidFill>
                  <a:schemeClr val="bg1"/>
                </a:solidFill>
              </a:rPr>
              <a:t> </a:t>
            </a:r>
            <a:r>
              <a:rPr lang="ru-RU" b="1" i="1" dirty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>балу</a:t>
            </a:r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5076825" y="3284538"/>
            <a:ext cx="11525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 dirty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>после бала</a:t>
            </a:r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7000892" y="3357562"/>
            <a:ext cx="16557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 dirty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>заключение</a:t>
            </a:r>
          </a:p>
        </p:txBody>
      </p:sp>
      <p:sp>
        <p:nvSpPr>
          <p:cNvPr id="8205" name="AutoShape 13"/>
          <p:cNvSpPr>
            <a:spLocks noChangeArrowheads="1"/>
          </p:cNvSpPr>
          <p:nvPr/>
        </p:nvSpPr>
        <p:spPr bwMode="auto">
          <a:xfrm>
            <a:off x="2268538" y="3500438"/>
            <a:ext cx="504825" cy="287337"/>
          </a:xfrm>
          <a:prstGeom prst="rightArrow">
            <a:avLst>
              <a:gd name="adj1" fmla="val 50000"/>
              <a:gd name="adj2" fmla="val 43923"/>
            </a:avLst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206" name="AutoShape 14"/>
          <p:cNvSpPr>
            <a:spLocks noChangeArrowheads="1"/>
          </p:cNvSpPr>
          <p:nvPr/>
        </p:nvSpPr>
        <p:spPr bwMode="auto">
          <a:xfrm>
            <a:off x="4356100" y="3500438"/>
            <a:ext cx="504825" cy="287337"/>
          </a:xfrm>
          <a:prstGeom prst="rightArrow">
            <a:avLst>
              <a:gd name="adj1" fmla="val 50000"/>
              <a:gd name="adj2" fmla="val 43923"/>
            </a:avLst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207" name="AutoShape 15"/>
          <p:cNvSpPr>
            <a:spLocks noChangeArrowheads="1"/>
          </p:cNvSpPr>
          <p:nvPr/>
        </p:nvSpPr>
        <p:spPr bwMode="auto">
          <a:xfrm>
            <a:off x="6372225" y="3500438"/>
            <a:ext cx="504825" cy="287337"/>
          </a:xfrm>
          <a:prstGeom prst="rightArrow">
            <a:avLst>
              <a:gd name="adj1" fmla="val 50000"/>
              <a:gd name="adj2" fmla="val 43923"/>
            </a:avLst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8208" name="Picture 16" descr="1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516688" y="476250"/>
            <a:ext cx="2305050" cy="19272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бал1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00100" y="1071546"/>
            <a:ext cx="7429520" cy="55713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071670" y="357166"/>
            <a:ext cx="5676900" cy="606425"/>
          </a:xfrm>
          <a:prstGeom prst="rect">
            <a:avLst/>
          </a:prstGeom>
        </p:spPr>
        <p:txBody>
          <a:bodyPr/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Tx/>
              <a:buNone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«Бал был чудесный…»</a:t>
            </a:r>
            <a:endParaRPr kumimoji="0" lang="ru-RU" sz="3200" b="1" i="1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бал1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42976" y="1214422"/>
            <a:ext cx="6786610" cy="52719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142976" y="214290"/>
            <a:ext cx="7386637" cy="750888"/>
          </a:xfrm>
          <a:prstGeom prst="rect">
            <a:avLst/>
          </a:prstGeom>
        </p:spPr>
        <p:txBody>
          <a:bodyPr/>
          <a:lstStyle/>
          <a:p>
            <a:pPr marL="274320" marR="0" lvl="0" indent="-274320" algn="ctr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Tx/>
              <a:buNone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«Танцевал я больше с нею и не видал, как прошло время…»</a:t>
            </a:r>
            <a:endParaRPr kumimoji="0" lang="ru-RU" sz="2800" b="1" i="1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992</TotalTime>
  <Words>739</Words>
  <Application>Microsoft Office PowerPoint</Application>
  <PresentationFormat>Экран (4:3)</PresentationFormat>
  <Paragraphs>150</Paragraphs>
  <Slides>37</Slides>
  <Notes>4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История создания рассказа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       Ответы к заданию:</vt:lpstr>
      <vt:lpstr>                           Графический  диктант</vt:lpstr>
      <vt:lpstr>Слайд 36</vt:lpstr>
      <vt:lpstr>Слайд 37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Людмила</dc:creator>
  <cp:lastModifiedBy>Настюшеченеченька</cp:lastModifiedBy>
  <cp:revision>101</cp:revision>
  <dcterms:created xsi:type="dcterms:W3CDTF">2014-02-01T10:58:37Z</dcterms:created>
  <dcterms:modified xsi:type="dcterms:W3CDTF">2022-11-22T16:33:15Z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1419009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