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3" r:id="rId5"/>
    <p:sldId id="259" r:id="rId6"/>
    <p:sldId id="261" r:id="rId7"/>
    <p:sldId id="260" r:id="rId8"/>
    <p:sldId id="258" r:id="rId9"/>
    <p:sldId id="264" r:id="rId10"/>
    <p:sldId id="269" r:id="rId11"/>
    <p:sldId id="270" r:id="rId12"/>
    <p:sldId id="271" r:id="rId13"/>
    <p:sldId id="266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Юрий Козырев" initials="ЮК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91C9"/>
    <a:srgbClr val="66FF33"/>
    <a:srgbClr val="048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256" autoAdjust="0"/>
  </p:normalViewPr>
  <p:slideViewPr>
    <p:cSldViewPr showGuides="1">
      <p:cViewPr varScale="1">
        <p:scale>
          <a:sx n="86" d="100"/>
          <a:sy n="86" d="100"/>
        </p:scale>
        <p:origin x="691" y="67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C3AFA-8B86-4293-B902-9021326BE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C4383A-71FB-4918-AAD8-8C2DB747D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1A8163-8720-4BB4-BF1C-E4094FFB6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9B074B-F4A6-4B01-9774-6E7CB8223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BF54E4-0E75-4D82-AC2E-C029F6613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9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0A772-F936-4A06-8F25-474334A9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017A4C-35A7-4E9B-A6D4-F84E1810A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70B6F8-7585-47D6-A0AE-AA4D8A471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C19E8B-3206-4DDD-B292-617841A6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26FDD4-78D2-459E-A8C4-ED0BEF9E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599A41-4DCD-4AD1-A58D-6F4DEBD7D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8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A023C-3718-4D92-9AF3-0C13EDC35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691B40-21F7-4CDF-8D77-78395A41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472072-9261-4DD4-B006-3FA4DDAFB4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CB5001-4BDD-47F0-8C08-E7F8539C5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88D7B85-098B-47AA-AE26-961B328EE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995E15-1A87-43F0-9983-D156DB3AE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7BFA66-E95E-4B3D-A368-5C8A5AEE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85B3603-98D2-47C5-9FA9-5A016E352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4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DAC91-0EC4-45B7-B41F-0A3CB7853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01D47AB-3BD7-424A-A796-BB161CF57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D49663-BD51-4BB2-8E02-1DE4689BB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BBE390-0444-49BE-804C-F8F7BDCB5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729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6C29B13-3E5C-46F0-A823-F33D540F3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70CC80-50D2-4524-8F9A-5648C933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8D228C-244E-41C2-9475-A3F7620E4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34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39BFFF-7D4B-46A7-AA40-C6E376C0C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96F27A-7FC7-40C8-BD87-50F549F5D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E14689-0759-4941-B4AE-6FC39ECFF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875869-43D1-4EA2-A0AB-2E5E194A4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E07204-E155-4664-A93C-2CFD4C71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3BA261-09B2-4B55-BAD1-FBB8B35D7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39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CDD31-F738-4BBC-8197-60F2B6F85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2B7746-6DE4-4A58-BDA0-BD2B3AC1C6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437B5AC-39D7-4EEF-80FB-F10FC0533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A86078-E0BB-4EAF-BE97-AFE34FB78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C9C38B-3ED7-4C08-8B53-64AABBFFC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460EB6-84B5-4D9D-9421-77AA717CF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68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CA08B-21C5-48B3-BBD4-516F89769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DC6044-086D-4123-9A52-7023A8CAA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1F93CA-E619-4D30-84C4-F0EE705C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3E8E11-418A-45BD-BE48-9A018E597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C7D2DA-5EFC-422F-93C7-B6A5C1FC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71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7425A3-DB50-4B33-ACEE-6BCFD722B7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CDA87A4-01C8-4083-8921-F46C3CBB9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22CEBC-8441-45EE-84F1-77262CBE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EB80D2-964F-4ED7-B22B-00C198AF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FDA51E-F499-4E15-A6C9-3D4C7ACF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32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C3AFA-8B86-4293-B902-9021326BE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1000" y="774000"/>
            <a:ext cx="7515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C4383A-71FB-4918-AAD8-8C2DB747D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1000" y="3253675"/>
            <a:ext cx="7515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161DC3A-B5EC-4569-A878-59E0E341E8D4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84E6EDC-8F7C-401B-A727-8F55A5763A7B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897D550-7C44-4D29-A125-A534610B3308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B4370B82-17EE-4AB1-B4F1-D75CFA4BEB82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129D3A90-247A-4CD1-9840-86AF448F7477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7D6CBDAA-8C3E-408C-B9CD-B7012953E0CC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FAEDE28-86E6-4595-BBEE-95FF191E91D6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E3901798-1904-46FF-A8F6-2582959F592D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9290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09B1CA-EBC3-45ED-866C-A928D25B7DCC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8176F4C-DDB5-47C0-9A2D-BC6D072E2A86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95C691DB-68BF-4C8D-A575-7EBB0EE0C76A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9C69038-A7C2-46DA-995C-B089B30ADF2F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:a16="http://schemas.microsoft.com/office/drawing/2014/main" id="{F3850B92-9E22-42B8-A39E-5BA489B0EB65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7822E466-855B-4442-A397-FDD24D99F19E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658A08D-6070-41C7-B9C3-9579B8979EA2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Блок-схема: объединение 15">
              <a:extLst>
                <a:ext uri="{FF2B5EF4-FFF2-40B4-BE49-F238E27FC236}">
                  <a16:creationId xmlns:a16="http://schemas.microsoft.com/office/drawing/2014/main" id="{F321DC82-A1D0-4D3B-B1CC-E6EF61B43CDB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2AF3CEDE-46AE-4D4F-93A9-CDDF28AD5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:a16="http://schemas.microsoft.com/office/drawing/2014/main" id="{24E023CD-DED5-4691-A1DC-108A375C4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7691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09B1CA-EBC3-45ED-866C-A928D25B7DCC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8176F4C-DDB5-47C0-9A2D-BC6D072E2A86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95C691DB-68BF-4C8D-A575-7EBB0EE0C76A}"/>
              </a:ext>
            </a:extLst>
          </p:cNvPr>
          <p:cNvGrpSpPr/>
          <p:nvPr userDrawn="1"/>
        </p:nvGrpSpPr>
        <p:grpSpPr>
          <a:xfrm>
            <a:off x="4161000" y="150"/>
            <a:ext cx="2844750" cy="286020"/>
            <a:chOff x="9347250" y="37980"/>
            <a:chExt cx="2844750" cy="28602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9C69038-A7C2-46DA-995C-B089B30ADF2F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:a16="http://schemas.microsoft.com/office/drawing/2014/main" id="{F3850B92-9E22-42B8-A39E-5BA489B0EB65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7822E466-855B-4442-A397-FDD24D99F19E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658A08D-6070-41C7-B9C3-9579B8979EA2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Блок-схема: объединение 15">
              <a:extLst>
                <a:ext uri="{FF2B5EF4-FFF2-40B4-BE49-F238E27FC236}">
                  <a16:creationId xmlns:a16="http://schemas.microsoft.com/office/drawing/2014/main" id="{F321DC82-A1D0-4D3B-B1CC-E6EF61B43CDB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A81D2C4-237B-4375-A124-443EEE9EF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5638" y="0"/>
            <a:ext cx="5186362" cy="684633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Заголовок 16">
            <a:extLst>
              <a:ext uri="{FF2B5EF4-FFF2-40B4-BE49-F238E27FC236}">
                <a16:creationId xmlns:a16="http://schemas.microsoft.com/office/drawing/2014/main" id="{C1DC7014-C657-46AE-BDA0-0F2510881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7" y="485501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4889B129-E379-4BE5-B414-02CE978C23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2153964"/>
            <a:ext cx="5186363" cy="4049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31326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09B1CA-EBC3-45ED-866C-A928D25B7DCC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8176F4C-DDB5-47C0-9A2D-BC6D072E2A86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95C691DB-68BF-4C8D-A575-7EBB0EE0C76A}"/>
              </a:ext>
            </a:extLst>
          </p:cNvPr>
          <p:cNvGrpSpPr/>
          <p:nvPr userDrawn="1"/>
        </p:nvGrpSpPr>
        <p:grpSpPr>
          <a:xfrm>
            <a:off x="4161000" y="150"/>
            <a:ext cx="2844750" cy="286020"/>
            <a:chOff x="9347250" y="37980"/>
            <a:chExt cx="2844750" cy="28602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9C69038-A7C2-46DA-995C-B089B30ADF2F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:a16="http://schemas.microsoft.com/office/drawing/2014/main" id="{F3850B92-9E22-42B8-A39E-5BA489B0EB65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7822E466-855B-4442-A397-FDD24D99F19E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658A08D-6070-41C7-B9C3-9579B8979EA2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Блок-схема: объединение 15">
              <a:extLst>
                <a:ext uri="{FF2B5EF4-FFF2-40B4-BE49-F238E27FC236}">
                  <a16:creationId xmlns:a16="http://schemas.microsoft.com/office/drawing/2014/main" id="{F321DC82-A1D0-4D3B-B1CC-E6EF61B43CDB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A81D2C4-237B-4375-A124-443EEE9EF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5638" y="9000"/>
            <a:ext cx="5186362" cy="3330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Заголовок 16">
            <a:extLst>
              <a:ext uri="{FF2B5EF4-FFF2-40B4-BE49-F238E27FC236}">
                <a16:creationId xmlns:a16="http://schemas.microsoft.com/office/drawing/2014/main" id="{C1DC7014-C657-46AE-BDA0-0F2510881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7" y="485501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4889B129-E379-4BE5-B414-02CE978C23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2153964"/>
            <a:ext cx="5186363" cy="4049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Рисунок 2">
            <a:extLst>
              <a:ext uri="{FF2B5EF4-FFF2-40B4-BE49-F238E27FC236}">
                <a16:creationId xmlns:a16="http://schemas.microsoft.com/office/drawing/2014/main" id="{9FB325DF-4766-47F9-9CBB-0CD6BE9261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4638" y="3519000"/>
            <a:ext cx="5186362" cy="3330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480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EA81D2C4-237B-4375-A124-443EEE9EFD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250" y="2980500"/>
            <a:ext cx="2086538" cy="2468749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Заголовок 16">
            <a:extLst>
              <a:ext uri="{FF2B5EF4-FFF2-40B4-BE49-F238E27FC236}">
                <a16:creationId xmlns:a16="http://schemas.microsoft.com/office/drawing/2014/main" id="{C1DC7014-C657-46AE-BDA0-0F2510881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6" y="234000"/>
            <a:ext cx="11236013" cy="1233499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id="{4889B129-E379-4BE5-B414-02CE978C23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1598653"/>
            <a:ext cx="11236012" cy="94761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2">
            <a:extLst>
              <a:ext uri="{FF2B5EF4-FFF2-40B4-BE49-F238E27FC236}">
                <a16:creationId xmlns:a16="http://schemas.microsoft.com/office/drawing/2014/main" id="{9FB325DF-4766-47F9-9CBB-0CD6BE9261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86737" y="2983650"/>
            <a:ext cx="2086539" cy="2466150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2">
            <a:extLst>
              <a:ext uri="{FF2B5EF4-FFF2-40B4-BE49-F238E27FC236}">
                <a16:creationId xmlns:a16="http://schemas.microsoft.com/office/drawing/2014/main" id="{2E5AA54B-D26A-4FDD-8A32-11E46BA12C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224" y="2979000"/>
            <a:ext cx="2086539" cy="246615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2">
            <a:extLst>
              <a:ext uri="{FF2B5EF4-FFF2-40B4-BE49-F238E27FC236}">
                <a16:creationId xmlns:a16="http://schemas.microsoft.com/office/drawing/2014/main" id="{68C4A39F-8F8F-4CC0-88E8-7EDD8086DC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35711" y="2979000"/>
            <a:ext cx="2086539" cy="246615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FE45483-3B73-4DC3-A78E-F49C4277EF3E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B44A4B93-1154-4427-B0B0-93F9D2048A2B}"/>
              </a:ext>
            </a:extLst>
          </p:cNvPr>
          <p:cNvSpPr/>
          <p:nvPr userDrawn="1"/>
        </p:nvSpPr>
        <p:spPr>
          <a:xfrm>
            <a:off x="-3375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F7250F2F-6A76-4381-A16F-6B918D1A847E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C0F37CB5-26B5-4698-BC4B-E07005B713BE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Блок-схема: объединение 25">
              <a:extLst>
                <a:ext uri="{FF2B5EF4-FFF2-40B4-BE49-F238E27FC236}">
                  <a16:creationId xmlns:a16="http://schemas.microsoft.com/office/drawing/2014/main" id="{42E112E2-B4E8-40B3-BED9-D47D5A5CD455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409C83AA-7C31-4F01-99A3-B9D941353FE4}"/>
              </a:ext>
            </a:extLst>
          </p:cNvPr>
          <p:cNvGrpSpPr/>
          <p:nvPr userDrawn="1"/>
        </p:nvGrpSpPr>
        <p:grpSpPr>
          <a:xfrm>
            <a:off x="-69000" y="6583500"/>
            <a:ext cx="2844750" cy="274500"/>
            <a:chOff x="-35250" y="6583500"/>
            <a:chExt cx="2844750" cy="274500"/>
          </a:xfrm>
        </p:grpSpPr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31F3CD7D-983F-4060-8337-A23954D6CDF4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Блок-схема: объединение 28">
              <a:extLst>
                <a:ext uri="{FF2B5EF4-FFF2-40B4-BE49-F238E27FC236}">
                  <a16:creationId xmlns:a16="http://schemas.microsoft.com/office/drawing/2014/main" id="{AF2D8482-AB5B-4496-9ED4-C69853A1DFEF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Текст 18">
            <a:extLst>
              <a:ext uri="{FF2B5EF4-FFF2-40B4-BE49-F238E27FC236}">
                <a16:creationId xmlns:a16="http://schemas.microsoft.com/office/drawing/2014/main" id="{E72E958C-C475-41B5-937E-46FEA02757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2250" y="5586390"/>
            <a:ext cx="2086538" cy="94761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id="{D1C827B0-45A2-484F-BB66-00CB8DD244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86737" y="5597640"/>
            <a:ext cx="2086538" cy="94761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3" name="Текст 18">
            <a:extLst>
              <a:ext uri="{FF2B5EF4-FFF2-40B4-BE49-F238E27FC236}">
                <a16:creationId xmlns:a16="http://schemas.microsoft.com/office/drawing/2014/main" id="{026CA1D3-D999-4A98-8BD2-1061975B6C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711225" y="5597640"/>
            <a:ext cx="2086538" cy="94761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id="{BF3A0BD0-8227-4841-92AB-1553AE2A2F4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35711" y="5597640"/>
            <a:ext cx="2086538" cy="94761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372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2C8BD39-1AD3-49EC-AD88-8991F8046859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E9FB482-CF5D-48DE-B265-E9EAA917DC52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2">
            <a:extLst>
              <a:ext uri="{FF2B5EF4-FFF2-40B4-BE49-F238E27FC236}">
                <a16:creationId xmlns:a16="http://schemas.microsoft.com/office/drawing/2014/main" id="{BC8214BF-AB9F-4AF4-A384-AF76185EC8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850" y="-575"/>
            <a:ext cx="5186362" cy="6858575"/>
          </a:xfrm>
        </p:spPr>
        <p:txBody>
          <a:bodyPr/>
          <a:lstStyle/>
          <a:p>
            <a:endParaRPr lang="ru-RU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C5AA7176-3A2C-49F1-9C4E-FE527AD17C8A}"/>
              </a:ext>
            </a:extLst>
          </p:cNvPr>
          <p:cNvGrpSpPr/>
          <p:nvPr userDrawn="1"/>
        </p:nvGrpSpPr>
        <p:grpSpPr>
          <a:xfrm>
            <a:off x="5207212" y="36075"/>
            <a:ext cx="2844750" cy="274500"/>
            <a:chOff x="5228062" y="49500"/>
            <a:chExt cx="2844750" cy="27450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6DD6CEFC-74C9-42E3-9A15-7E5AD03F1AB5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B05CC5AB-B2FE-45A2-8351-F7FAC24576A8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7E39241B-876E-4AED-942B-6E85AD20689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8B3513E3-026C-49C0-B81A-C96422514B45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Блок-схема: объединение 14">
              <a:extLst>
                <a:ext uri="{FF2B5EF4-FFF2-40B4-BE49-F238E27FC236}">
                  <a16:creationId xmlns:a16="http://schemas.microsoft.com/office/drawing/2014/main" id="{0B32E86A-746E-4797-A91A-A3FBCC6E9DF4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Заголовок 16">
            <a:extLst>
              <a:ext uri="{FF2B5EF4-FFF2-40B4-BE49-F238E27FC236}">
                <a16:creationId xmlns:a16="http://schemas.microsoft.com/office/drawing/2014/main" id="{F575B0D5-22DA-440E-9C31-B2A4DBC1D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434E2D8C-514C-4478-9755-114A8D47B7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2033588"/>
            <a:ext cx="5186363" cy="4049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3266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5D0F7-19DC-456E-839C-DB1B2201F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E5D3E1-3BCD-461E-AC6D-8399001F7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0495C8-42D1-424C-8AB4-32DCC9796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5AEE0F-97C6-4584-AC12-DA7F007C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45AFAD-8A50-4EB2-BC1A-D8A6EAAA8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0684085-A65D-48CB-853F-BA40CE30AECB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B24EF2B-DCC6-4F42-B182-52EA31DA44C1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0B8F308-D14E-468A-BDD0-FE5CA6BCC169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A290FDB-D55C-47F4-8A80-20C71FD04293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7A9E373D-E381-4700-9BA1-4757289B24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8F2AEF08-A2F0-4D1E-808A-CE246DB84EBE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8D3008D3-099D-4E42-8849-EAF8119FD912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40C47B08-6053-429A-8F6A-35A633767771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2762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2455A-A5BA-427C-9E38-9BE884964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F5BE39-AF33-4136-BAD5-30C84A28D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0C0E4E-C9B5-430F-A9D0-B611903A8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CA34D2-7520-407B-9C96-08E844DF4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6B5428-3B62-484E-B940-38E8EE6F8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52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s://presentation-creation.ru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1E3D0-687F-4DE6-B6F0-85C1D7081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5D4ADB-7653-4AC5-A885-1DE9BAA65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0A36-AF8E-4392-8277-191CACCFE4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CC583-3D21-4AAF-9AF3-3FB5AD7DB367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E257E4-61BE-4214-979E-63457ADDB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F8A263-EAA6-4512-A9EB-C85D57E12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6B13-FA37-453B-9FCD-77DFEB918FA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9"/>
            <a:extLst>
              <a:ext uri="{FF2B5EF4-FFF2-40B4-BE49-F238E27FC236}">
                <a16:creationId xmlns:a16="http://schemas.microsoft.com/office/drawing/2014/main" id="{3338D9FF-21EF-468B-966D-AC02DDF3026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0" r:id="rId3"/>
    <p:sldLayoutId id="2147483661" r:id="rId4"/>
    <p:sldLayoutId id="2147483665" r:id="rId5"/>
    <p:sldLayoutId id="2147483666" r:id="rId6"/>
    <p:sldLayoutId id="2147483662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8E7EAC4F-4CA6-4923-B32A-5AC1D764D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000" y="1269000"/>
            <a:ext cx="11790000" cy="2041320"/>
          </a:xfrm>
        </p:spPr>
        <p:txBody>
          <a:bodyPr>
            <a:normAutofit fontScale="90000"/>
          </a:bodyPr>
          <a:lstStyle/>
          <a:p>
            <a:r>
              <a:rPr lang="ru-RU" sz="4400" b="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Метаморфические ассоциативные карты как игровая технология в коррекционно-развивающей работе с детьми с ограниченными возможностями здоровья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7CFC1E0-04B4-4DF4-880F-E699422B9A4B}"/>
              </a:ext>
            </a:extLst>
          </p:cNvPr>
          <p:cNvSpPr/>
          <p:nvPr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A8F3379-E67C-4B72-84CA-BF535167ECA6}"/>
              </a:ext>
            </a:extLst>
          </p:cNvPr>
          <p:cNvSpPr/>
          <p:nvPr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007CF127-4088-463B-9FF9-7846F45FB650}"/>
              </a:ext>
            </a:extLst>
          </p:cNvPr>
          <p:cNvGrpSpPr/>
          <p:nvPr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C820479F-3D54-4A8D-B7C0-FD8BAB64BB3F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id="{B582E1CD-4706-48AF-9A34-9F54D5177C5D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71A15713-6F86-4436-A01D-BCBAAEEBBD1B}"/>
              </a:ext>
            </a:extLst>
          </p:cNvPr>
          <p:cNvGrpSpPr/>
          <p:nvPr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E3F0F0A3-967A-4525-9622-587DF8FB0754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Блок-схема: объединение 19">
              <a:extLst>
                <a:ext uri="{FF2B5EF4-FFF2-40B4-BE49-F238E27FC236}">
                  <a16:creationId xmlns:a16="http://schemas.microsoft.com/office/drawing/2014/main" id="{FD653D20-87A3-4A65-9DB0-1DE7E7DD3858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E9062C4-5AAA-4D5C-866F-EDD2E1BAEDEF}"/>
              </a:ext>
            </a:extLst>
          </p:cNvPr>
          <p:cNvSpPr txBox="1"/>
          <p:nvPr/>
        </p:nvSpPr>
        <p:spPr>
          <a:xfrm>
            <a:off x="5286000" y="4015046"/>
            <a:ext cx="675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воспитатель логопедической группы высшей квалификационной категории 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Алтухова Ольга Владимировна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1000" y="312480"/>
            <a:ext cx="1102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 бюджетное 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 образовательное учреждение города Мурманска №95</a:t>
            </a:r>
          </a:p>
        </p:txBody>
      </p:sp>
    </p:spTree>
    <p:extLst>
      <p:ext uri="{BB962C8B-B14F-4D97-AF65-F5344CB8AC3E}">
        <p14:creationId xmlns:p14="http://schemas.microsoft.com/office/powerpoint/2010/main" val="311226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0D5AB-CC67-4DB8-9C82-341CBF18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000" y="414000"/>
            <a:ext cx="3060000" cy="1110508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«Спасибо»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2A70D4-E9BC-45A5-BE63-BF08450C7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00" y="1449000"/>
            <a:ext cx="10747800" cy="4727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выработать адекватные коммуникативные навыки – например привычку здороваться или говорить «Спасибо!».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 «Благодарность».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игроков 2+. Дети по очереди из всего комплекта карт выбирают те, где можно предложить, что один из персонажей благодарит другого. Выбрав карту, ребенок поясняет, за что персонажи слышат слова благодарности.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усложнение правил игры – в этом случае участники должны стараться использовать как можно больше разнообразных слов, передающих благодарность («Спасибо!», «Благодарю тебя!», «Как я тебе признательна!  и т.д.)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 «Приветствие».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по аналогии с вариантом 1: дети по очереди выбирают картинки и разыгрывают ситуацию приветствия. Воспитатель рассказывает детям о вариантах приветствия в других культурах (например об эскимосах, трущихся при встрече носами).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090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6F39B-F34F-4040-BD21-368344E9D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«Одни налево, другие направо»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BA2F02-97DC-4A8B-9EAF-562184451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ребенком выкладываются карты. Воспитатель предлагает разделить эти карты на две части, положив одну часть слева от себя, другую – справа.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педагог может подсказать ход мысли: «Давай в одну сторону положим те рисунки, где только один ребенок, а в другую – где несколько детей», затем предлагает ребенку придумывать критерии для классификации самостоятельно.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119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8641D-3EDB-40F6-ABC8-3F9AB0767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«Раз-два- три- четыре-пять»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3F7F69-81AD-4C43-9ACF-FF95016FD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 внимания, навыков счета.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раскладывает перед ребенком карты и предлагает сосчитать, сколько на них тех или иных объектов.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12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8E7EAC4F-4CA6-4923-B32A-5AC1D764D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2000" y="515658"/>
            <a:ext cx="6729000" cy="80999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11" name="Подзаголовок 10">
            <a:extLst>
              <a:ext uri="{FF2B5EF4-FFF2-40B4-BE49-F238E27FC236}">
                <a16:creationId xmlns:a16="http://schemas.microsoft.com/office/drawing/2014/main" id="{AF29B94B-341B-4130-A56C-69AFAE243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124" y="1179000"/>
            <a:ext cx="10806876" cy="5163342"/>
          </a:xfrm>
        </p:spPr>
        <p:txBody>
          <a:bodyPr>
            <a:normAutofit/>
          </a:bodyPr>
          <a:lstStyle/>
          <a:p>
            <a:pPr algn="l">
              <a:lnSpc>
                <a:spcPct val="17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Метафорические ассоциативные карты – это бережный, работающий инструмент в исследовании, коррекции, профилактике, развитии дошкольников.</a:t>
            </a:r>
          </a:p>
          <a:p>
            <a:pPr algn="l">
              <a:lnSpc>
                <a:spcPct val="17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с дошкольниками МАК, будто играешь в их игру со своими правилами. Дети не ставят непробиваемые барьеры, и погружаются в процесс, а изменения не заставляют себя долго ждать…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7CFC1E0-04B4-4DF4-880F-E699422B9A4B}"/>
              </a:ext>
            </a:extLst>
          </p:cNvPr>
          <p:cNvSpPr/>
          <p:nvPr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A8F3379-E67C-4B72-84CA-BF535167ECA6}"/>
              </a:ext>
            </a:extLst>
          </p:cNvPr>
          <p:cNvSpPr/>
          <p:nvPr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rgbClr val="2191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007CF127-4088-463B-9FF9-7846F45FB650}"/>
              </a:ext>
            </a:extLst>
          </p:cNvPr>
          <p:cNvGrpSpPr/>
          <p:nvPr/>
        </p:nvGrpSpPr>
        <p:grpSpPr>
          <a:xfrm>
            <a:off x="9347250" y="37980"/>
            <a:ext cx="2844750" cy="286020"/>
            <a:chOff x="9347250" y="37980"/>
            <a:chExt cx="2844750" cy="28602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C820479F-3D54-4A8D-B7C0-FD8BAB64BB3F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id="{B582E1CD-4706-48AF-9A34-9F54D5177C5D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71A15713-6F86-4436-A01D-BCBAAEEBBD1B}"/>
              </a:ext>
            </a:extLst>
          </p:cNvPr>
          <p:cNvGrpSpPr/>
          <p:nvPr/>
        </p:nvGrpSpPr>
        <p:grpSpPr>
          <a:xfrm>
            <a:off x="-35250" y="6583500"/>
            <a:ext cx="2844750" cy="274500"/>
            <a:chOff x="-35250" y="6583500"/>
            <a:chExt cx="2844750" cy="274500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E3F0F0A3-967A-4525-9622-587DF8FB0754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Блок-схема: объединение 19">
              <a:extLst>
                <a:ext uri="{FF2B5EF4-FFF2-40B4-BE49-F238E27FC236}">
                  <a16:creationId xmlns:a16="http://schemas.microsoft.com/office/drawing/2014/main" id="{FD653D20-87A3-4A65-9DB0-1DE7E7DD3858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solidFill>
              <a:srgbClr val="2191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0285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9829244-55DA-4DD8-AD7D-E03E417963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1000" y="999000"/>
            <a:ext cx="10702800" cy="517478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Метафорические ассоциативные карты (МАК) в работе с детьми дошкольного возраста – инструмент эффективный, вариативный и доступный. МАК – это набор открыток, изображающих людей, их взаимодействия, жизненные ситуации, пейзажи, животных, предметы быта, абстрактные картины.</a:t>
            </a:r>
          </a:p>
          <a:p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использую комплект метафорических ассоциативных карт  «Я и все-все-все» К. Крюгер, издательство «Речь».</a:t>
            </a:r>
          </a:p>
        </p:txBody>
      </p:sp>
    </p:spTree>
    <p:extLst>
      <p:ext uri="{BB962C8B-B14F-4D97-AF65-F5344CB8AC3E}">
        <p14:creationId xmlns:p14="http://schemas.microsoft.com/office/powerpoint/2010/main" val="416613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A98C920F-FE29-4D43-90EC-355F494088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31000" y="414000"/>
            <a:ext cx="6705000" cy="589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440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400" dirty="0">
              <a:solidFill>
                <a:srgbClr val="2191C9"/>
              </a:solidFill>
              <a:highlight>
                <a:srgbClr val="2191C9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творчество, развивать все основные когнитивные процессы: воображение, память, внимание, мышление;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во всем его разнообразии: от расширения словарного запаса до формирования связности;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номинальную функцию: от обозначения отдельных конкретных объектов до абстрактных понятий (эмоциональные состояния, человеческие качества, нравственные категории и т.д.);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3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педагогу наглядно       увидеть картину любых межличностных отношений, то есть является отличным диагностическим материалом.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3ED0B-4DC0-420E-8695-B5D670710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0" y="279000"/>
            <a:ext cx="4635000" cy="6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74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58FFA46-2870-4607-8B2D-0D3853D2B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5" y="459000"/>
            <a:ext cx="5490000" cy="1325563"/>
          </a:xfrm>
        </p:spPr>
        <p:txBody>
          <a:bodyPr/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кого я похож</a:t>
            </a:r>
            <a:r>
              <a:rPr lang="en-US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Объект 6">
            <a:extLst>
              <a:ext uri="{FF2B5EF4-FFF2-40B4-BE49-F238E27FC236}">
                <a16:creationId xmlns:a16="http://schemas.microsoft.com/office/drawing/2014/main" id="{56F24132-8962-410E-8F6A-739FDEEC62FA}"/>
              </a:ext>
            </a:extLst>
          </p:cNvPr>
          <p:cNvSpPr txBox="1">
            <a:spLocks/>
          </p:cNvSpPr>
          <p:nvPr/>
        </p:nvSpPr>
        <p:spPr>
          <a:xfrm>
            <a:off x="6591000" y="1449000"/>
            <a:ext cx="5257800" cy="5043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0A26E5-3D33-4AEA-AFC2-26B8EE767AC3}"/>
              </a:ext>
            </a:extLst>
          </p:cNvPr>
          <p:cNvSpPr txBox="1"/>
          <p:nvPr/>
        </p:nvSpPr>
        <p:spPr>
          <a:xfrm flipH="1">
            <a:off x="365450" y="1687024"/>
            <a:ext cx="6045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посмотреть на себя со стороны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выбирает одну из карт, показывает ее остальным и поясняет, почему выбрана именно эта карта, чем персонаж на рисунке напоминает выбравшему самого себя.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E6DD2B3F-E816-49BE-BC0D-A71AFBF0B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00" y="729001"/>
            <a:ext cx="4381606" cy="5628874"/>
          </a:xfrm>
        </p:spPr>
      </p:pic>
    </p:spTree>
    <p:extLst>
      <p:ext uri="{BB962C8B-B14F-4D97-AF65-F5344CB8AC3E}">
        <p14:creationId xmlns:p14="http://schemas.microsoft.com/office/powerpoint/2010/main" val="4000157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FCDDA247-1A86-4EAE-A75B-61CBDD23A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000" y="324000"/>
            <a:ext cx="3960000" cy="764999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90D80D-5249-4E86-BE0C-D924B94E03C8}"/>
              </a:ext>
            </a:extLst>
          </p:cNvPr>
          <p:cNvSpPr txBox="1"/>
          <p:nvPr/>
        </p:nvSpPr>
        <p:spPr>
          <a:xfrm flipH="1">
            <a:off x="5961000" y="504000"/>
            <a:ext cx="584999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внутрисемейных отношений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 выбрать среди семей ту, которая ему больше всего нравится, и рассказать о ней.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может организовать диалог структурированно или использовать свободный, неструктурированный рассказ ребенка.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структурирования рассказа: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проходит обычный день в этой семье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мечтают члены этой семьи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им не хватает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они разговаривают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8727E5-F192-405F-B285-34AF140904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00" y="1269000"/>
            <a:ext cx="4140000" cy="5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5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916789E-126A-40C4-BE4C-8167C0BB5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000" y="774000"/>
            <a:ext cx="5624999" cy="855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чем мечтается</a:t>
            </a:r>
            <a:r>
              <a:rPr lang="en-US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E09AE1DF-92A9-4D52-9C6E-36DD849D4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1000" y="2079000"/>
            <a:ext cx="6165000" cy="4005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степень активности ребенка по отношениям к собственным мечтам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 выбрать одну из карт комплекта и рассказать о том, о чем мечтает изображенный на ней ребенок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1C692C-7DDE-4929-9485-640B276F4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00" y="527371"/>
            <a:ext cx="4167472" cy="55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232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456EAED-0C51-432F-8E3C-893DF57E6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23" y="373524"/>
            <a:ext cx="5494012" cy="1325563"/>
          </a:xfrm>
        </p:spPr>
        <p:txBody>
          <a:bodyPr/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«Плохой поступок»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71BEE17C-F1FA-488F-AE2A-36E1EA8A49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4775" y="1821950"/>
            <a:ext cx="5603841" cy="5070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адекватную оценочную деятельность дошкольников, направленную на анализ собственного поведения и поступков окружающих людей</a:t>
            </a:r>
            <a:r>
              <a:rPr lang="en-US" sz="1800" dirty="0"/>
              <a:t>.</a:t>
            </a:r>
            <a:endParaRPr lang="ru-RU" sz="1800" dirty="0"/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ребенку выбрать рисунок, на котором изображена ситуация, где кто-то совершил какой-то плохой поступок и, сочинить рассказ по этому рисунку.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6">
            <a:extLst>
              <a:ext uri="{FF2B5EF4-FFF2-40B4-BE49-F238E27FC236}">
                <a16:creationId xmlns:a16="http://schemas.microsoft.com/office/drawing/2014/main" id="{0B0E673E-299E-4405-BFE0-335C326928A6}"/>
              </a:ext>
            </a:extLst>
          </p:cNvPr>
          <p:cNvSpPr txBox="1">
            <a:spLocks/>
          </p:cNvSpPr>
          <p:nvPr/>
        </p:nvSpPr>
        <p:spPr>
          <a:xfrm>
            <a:off x="567326" y="2843589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63D78755-B258-476F-B410-AD92BCF68B07}"/>
              </a:ext>
            </a:extLst>
          </p:cNvPr>
          <p:cNvSpPr txBox="1">
            <a:spLocks/>
          </p:cNvSpPr>
          <p:nvPr/>
        </p:nvSpPr>
        <p:spPr>
          <a:xfrm>
            <a:off x="3954356" y="2647434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sp>
        <p:nvSpPr>
          <p:cNvPr id="16" name="Текст 6">
            <a:extLst>
              <a:ext uri="{FF2B5EF4-FFF2-40B4-BE49-F238E27FC236}">
                <a16:creationId xmlns:a16="http://schemas.microsoft.com/office/drawing/2014/main" id="{30F1F87D-3588-4DD2-B3DD-1F73EBCF9E85}"/>
              </a:ext>
            </a:extLst>
          </p:cNvPr>
          <p:cNvSpPr txBox="1">
            <a:spLocks/>
          </p:cNvSpPr>
          <p:nvPr/>
        </p:nvSpPr>
        <p:spPr>
          <a:xfrm>
            <a:off x="3954356" y="4028602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sp>
        <p:nvSpPr>
          <p:cNvPr id="17" name="Текст 6">
            <a:extLst>
              <a:ext uri="{FF2B5EF4-FFF2-40B4-BE49-F238E27FC236}">
                <a16:creationId xmlns:a16="http://schemas.microsoft.com/office/drawing/2014/main" id="{C6E071BB-C39C-40CF-8AB0-0F4778A637FD}"/>
              </a:ext>
            </a:extLst>
          </p:cNvPr>
          <p:cNvSpPr txBox="1">
            <a:spLocks/>
          </p:cNvSpPr>
          <p:nvPr/>
        </p:nvSpPr>
        <p:spPr>
          <a:xfrm>
            <a:off x="415094" y="3988091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sp>
        <p:nvSpPr>
          <p:cNvPr id="18" name="Текст 6">
            <a:extLst>
              <a:ext uri="{FF2B5EF4-FFF2-40B4-BE49-F238E27FC236}">
                <a16:creationId xmlns:a16="http://schemas.microsoft.com/office/drawing/2014/main" id="{BCA160B0-241C-4FD5-AD7F-B1DDF0AC19B9}"/>
              </a:ext>
            </a:extLst>
          </p:cNvPr>
          <p:cNvSpPr txBox="1">
            <a:spLocks/>
          </p:cNvSpPr>
          <p:nvPr/>
        </p:nvSpPr>
        <p:spPr>
          <a:xfrm>
            <a:off x="639970" y="5363275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sp>
        <p:nvSpPr>
          <p:cNvPr id="19" name="Текст 6">
            <a:extLst>
              <a:ext uri="{FF2B5EF4-FFF2-40B4-BE49-F238E27FC236}">
                <a16:creationId xmlns:a16="http://schemas.microsoft.com/office/drawing/2014/main" id="{5515A542-183B-4B05-B44F-6DAB0C33EA9F}"/>
              </a:ext>
            </a:extLst>
          </p:cNvPr>
          <p:cNvSpPr txBox="1">
            <a:spLocks/>
          </p:cNvSpPr>
          <p:nvPr/>
        </p:nvSpPr>
        <p:spPr>
          <a:xfrm>
            <a:off x="3954356" y="5408519"/>
            <a:ext cx="2506013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sz="11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9DA377-229E-418E-B219-E7364FE4DD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184" y="514874"/>
            <a:ext cx="4614893" cy="601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77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337F4F8C-36B0-4DEE-8AA3-2EEA53A20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200" y="554266"/>
            <a:ext cx="5257800" cy="1325563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историю»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D89E8A8A-2FDF-4DE5-8808-AB76F94A04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6000" y="1899000"/>
            <a:ext cx="5985000" cy="355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речевую активность, фантазию, творческое воображение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ребенку выбрать карту, которая больше всего понравилась, и сочинить по ней историю.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51F4D5-6AA2-498F-8BF0-E05E1EFE4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000" y="399630"/>
            <a:ext cx="4638553" cy="618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3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E045B5-AB59-475E-A287-436CC0DEC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65126"/>
            <a:ext cx="5555999" cy="119612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помню! </a:t>
            </a:r>
            <a:r>
              <a:rPr lang="ru-RU" sz="400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360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вижу</a:t>
            </a:r>
            <a:r>
              <a:rPr lang="ru-RU" dirty="0">
                <a:solidFill>
                  <a:srgbClr val="2191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439A0E1-EDB0-449B-A039-069702846830}"/>
              </a:ext>
            </a:extLst>
          </p:cNvPr>
          <p:cNvSpPr txBox="1">
            <a:spLocks/>
          </p:cNvSpPr>
          <p:nvPr/>
        </p:nvSpPr>
        <p:spPr>
          <a:xfrm>
            <a:off x="1236000" y="3486150"/>
            <a:ext cx="45450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702A1C85-4C8B-4AC1-B4F5-B7003DE9A727}"/>
              </a:ext>
            </a:extLst>
          </p:cNvPr>
          <p:cNvSpPr txBox="1">
            <a:spLocks/>
          </p:cNvSpPr>
          <p:nvPr/>
        </p:nvSpPr>
        <p:spPr>
          <a:xfrm>
            <a:off x="1236000" y="5146675"/>
            <a:ext cx="45450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98EE83E1-EEDE-4A46-96FA-0A4FE22040F6}"/>
              </a:ext>
            </a:extLst>
          </p:cNvPr>
          <p:cNvSpPr txBox="1">
            <a:spLocks/>
          </p:cNvSpPr>
          <p:nvPr/>
        </p:nvSpPr>
        <p:spPr>
          <a:xfrm>
            <a:off x="7311000" y="1825625"/>
            <a:ext cx="45450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D578C9F0-72F8-418F-868D-C13AE855F2A3}"/>
              </a:ext>
            </a:extLst>
          </p:cNvPr>
          <p:cNvSpPr txBox="1">
            <a:spLocks/>
          </p:cNvSpPr>
          <p:nvPr/>
        </p:nvSpPr>
        <p:spPr>
          <a:xfrm>
            <a:off x="7311000" y="3486150"/>
            <a:ext cx="45450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2157ABAD-0257-4953-A6E9-E0DCEBA3803F}"/>
              </a:ext>
            </a:extLst>
          </p:cNvPr>
          <p:cNvSpPr txBox="1">
            <a:spLocks/>
          </p:cNvSpPr>
          <p:nvPr/>
        </p:nvSpPr>
        <p:spPr>
          <a:xfrm>
            <a:off x="7311000" y="5146675"/>
            <a:ext cx="45450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233C7-22D8-4F9F-B4F6-D06FBDA7F0F1}"/>
              </a:ext>
            </a:extLst>
          </p:cNvPr>
          <p:cNvSpPr txBox="1"/>
          <p:nvPr/>
        </p:nvSpPr>
        <p:spPr>
          <a:xfrm flipH="1">
            <a:off x="5650910" y="655261"/>
            <a:ext cx="620509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 и внимание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игроков – 2+. Из комплекта выбираются те карты, на которых изображено наибольшее количество деталей. Карты раскладываются на столе рисунками вверх. Каждый игрок по очереди загадывает какую-то деталь одного из рисунков и называет ее, задача другого – как можно быстрее найти и показать эту деталь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игроков – 2. Наугад вытягивается одна из карт. Игрок минуту смотрит на нее, затем отдает другому игроку и описывает то, что видел на картинке. Задача проверяющего – проверить, все ли детали названы.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06092B0-1D9A-443B-A058-771FE8B6C0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00" y="1874550"/>
            <a:ext cx="4050000" cy="3037500"/>
          </a:xfrm>
        </p:spPr>
      </p:pic>
    </p:spTree>
    <p:extLst>
      <p:ext uri="{BB962C8B-B14F-4D97-AF65-F5344CB8AC3E}">
        <p14:creationId xmlns:p14="http://schemas.microsoft.com/office/powerpoint/2010/main" val="1238656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12d7a383a0ab338a6a5525e6aa9db33a90a2de"/>
</p:tagLst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848</Words>
  <Application>Microsoft Office PowerPoint</Application>
  <PresentationFormat>Широкоэкранный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Метаморфические ассоциативные карты как игровая технология в коррекционно-развивающей работе с детьми с ограниченными возможностями здоровья</vt:lpstr>
      <vt:lpstr>Презентация PowerPoint</vt:lpstr>
      <vt:lpstr>Презентация PowerPoint</vt:lpstr>
      <vt:lpstr>«На кого я похож?»</vt:lpstr>
      <vt:lpstr>«Моя семья»</vt:lpstr>
      <vt:lpstr>«О чем мечтается?»</vt:lpstr>
      <vt:lpstr>«Плохой поступок»</vt:lpstr>
      <vt:lpstr>«Расскажи историю»</vt:lpstr>
      <vt:lpstr>«Все помню! Все вижу!»</vt:lpstr>
      <vt:lpstr>«Спасибо»</vt:lpstr>
      <vt:lpstr>«Одни налево, другие направо»</vt:lpstr>
      <vt:lpstr>«Раз-два- три- четыре-пять»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сергей</cp:lastModifiedBy>
  <cp:revision>43</cp:revision>
  <dcterms:created xsi:type="dcterms:W3CDTF">2020-05-02T19:28:51Z</dcterms:created>
  <dcterms:modified xsi:type="dcterms:W3CDTF">2022-11-22T17:13:07Z</dcterms:modified>
</cp:coreProperties>
</file>