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3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7A2307-0CAF-4205-A05D-77901BCC6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D0F79DB-6E21-44A3-B84B-0FC3715D18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93C06F-03E5-4287-942C-DB82322B7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1E95-3178-4248-AE60-8E0C2FA52D0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291B15A-28CB-4983-BA00-9052C4D7B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8DB6C8-A585-491B-9EC2-926F79C62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FA0E-C579-4DA0-9B98-9C15CB3CE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109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BA6062-5552-4CB3-AEFE-D96DE9DC6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74635E3-EC48-4EA1-9789-8825AEDFA5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53768BD-1D77-4F78-BDC5-D44023CA2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1E95-3178-4248-AE60-8E0C2FA52D0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5C2ED2-E18C-4AA1-A4A7-FA8496D4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C0E1A8C-FC25-4465-985A-EA26A35AC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FA0E-C579-4DA0-9B98-9C15CB3CE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908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8AB278E-0787-447C-BB36-B5E0F20970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FC3A072-8C2E-49D0-911C-3AA7521358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6278B0-342C-4B06-B070-74A3280FC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1E95-3178-4248-AE60-8E0C2FA52D0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EF81776-6401-42A3-88FC-2960CA334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46FADE-0BCB-4DA4-BE46-C2D2FF00F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FA0E-C579-4DA0-9B98-9C15CB3CE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161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C105E6-74F2-4D96-975D-ED7407992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37E11B-812B-4EB2-8EA5-435132A3A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FB21AAF-A431-4A72-A863-A23979DC1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1E95-3178-4248-AE60-8E0C2FA52D0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60AC418-847D-4E9F-B93F-419501386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DF4B8F-1BDE-46C0-91E5-934C38D10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FA0E-C579-4DA0-9B98-9C15CB3CE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11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D31D50-3AE0-4DCB-ACDD-3C4B29ECC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E02AE44-124A-46F8-8E40-96B63EE867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A836A4-4771-4AEE-A343-07EF153A1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1E95-3178-4248-AE60-8E0C2FA52D0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D64F836-CF73-4B38-A439-6F7A13D39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19B609-BDD8-43B4-9D74-8E1545883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FA0E-C579-4DA0-9B98-9C15CB3CE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510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9438C0-6751-4D2C-80C9-FE009AFC7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EF359B-0C46-4903-8AB0-39B573ED93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FF4F612-445C-43FA-8C79-42D097C8E0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17701F0-037F-456C-9B6A-8B77B2422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1E95-3178-4248-AE60-8E0C2FA52D0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9C52AB5-027C-496F-A7FA-73574CC06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EF5FA2B-E2DE-4A79-B66A-FDD6D3B57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FA0E-C579-4DA0-9B98-9C15CB3CE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00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37EBD5-A504-4DF7-98BE-8CC49AA5E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40080B2-7D10-4656-870C-D58E49B05A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AC593A1-D531-4A2D-A6CA-5F4C0EF0D6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CE22E29-AD47-463F-9976-D6FED01295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8C9CED8-BD7A-4F1B-8524-3771D4F9BF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C43B70A-3CCF-4252-8404-B7A85713E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1E95-3178-4248-AE60-8E0C2FA52D0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074F9E9-4B5C-43B1-AE93-415B51AAC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2FB18C2-3A97-4385-8048-E50A469F5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FA0E-C579-4DA0-9B98-9C15CB3CE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527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444DBD-2F9B-41C9-89FE-1DBA546EE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CBEC4FB-97FA-4574-96B9-68211A349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1E95-3178-4248-AE60-8E0C2FA52D0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6C2DD83-29AD-45B2-872E-2B9B9BFA5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8A7D009-EB98-42FC-A8D7-5C5B67C5F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FA0E-C579-4DA0-9B98-9C15CB3CE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226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46E3DCA-5D82-4C3E-8047-83294B9C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1E95-3178-4248-AE60-8E0C2FA52D0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C74AA71-A02B-48B9-AA17-3DF3DA66E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BF80873-2083-4232-8F08-3208C19F6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FA0E-C579-4DA0-9B98-9C15CB3CE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616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50C67E-3676-4622-AF0B-BF9CC6384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5955BB-8AD5-4616-9E0B-42BE8269A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DC5AB6F-33AB-45BE-BAD8-2F48D52C36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155FA4B-AC50-4D85-B494-7ED68F770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1E95-3178-4248-AE60-8E0C2FA52D0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2C78A8B-1C0D-455E-BB10-5BA121D20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5EAE296-B16C-45FB-9357-50E1BAD16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FA0E-C579-4DA0-9B98-9C15CB3CE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949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50D5B2-6598-41CC-9E05-8BD6031E5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4C7540C-0E4A-4BC7-968F-A190475845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F16C9A1-1C96-4EEA-AA93-13D1A764E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6EEFBE9-577C-4736-8310-925FAEC2C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1E95-3178-4248-AE60-8E0C2FA52D0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9F53AF8-4DDD-4042-BD2D-3D26E8B7D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EB49D15-39D8-4110-90DE-1F02DBA6F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FA0E-C579-4DA0-9B98-9C15CB3CE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834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176E5D-15A1-44DA-B759-ED91E4081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636D10B-DFC4-44AD-9567-FB53562DF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5119E3A-1784-4318-A58C-BAD492A6A7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B1E95-3178-4248-AE60-8E0C2FA52D0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54E638F-086C-4177-9257-C3C731AB1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7268F3E-2D3C-4101-AEBA-30655E83AD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EFA0E-C579-4DA0-9B98-9C15CB3CE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990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0F6ECCA-6124-483C-B442-1EB8DD7C0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41" y="0"/>
            <a:ext cx="12193483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6A3AA2-7A59-4368-98D9-6141CE9BF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114300"/>
            <a:ext cx="9144000" cy="1056481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автономное учреждение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№184»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FE5CC3A-0DC2-45F9-A894-F6AE960F0E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44386" y="1355271"/>
            <a:ext cx="9514114" cy="5388429"/>
          </a:xfrm>
        </p:spPr>
        <p:txBody>
          <a:bodyPr>
            <a:normAutofit lnSpcReduction="10000"/>
          </a:bodyPr>
          <a:lstStyle/>
          <a:p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на тему</a:t>
            </a:r>
          </a:p>
          <a:p>
            <a:r>
              <a:rPr lang="ru-RU" sz="5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«Изготовление дидактических игр своими руками»</a:t>
            </a:r>
          </a:p>
          <a:p>
            <a:r>
              <a:rPr lang="ru-RU" dirty="0">
                <a:solidFill>
                  <a:srgbClr val="7030A0"/>
                </a:solidFill>
              </a:rPr>
              <a:t>                                                                          Выполнила: воспитатель</a:t>
            </a:r>
          </a:p>
          <a:p>
            <a:r>
              <a:rPr lang="ru-RU" dirty="0">
                <a:solidFill>
                  <a:srgbClr val="7030A0"/>
                </a:solidFill>
              </a:rPr>
              <a:t>                                                                                                      Абрамова С.И.</a:t>
            </a:r>
          </a:p>
          <a:p>
            <a:r>
              <a:rPr lang="ru-RU" dirty="0">
                <a:solidFill>
                  <a:srgbClr val="7030A0"/>
                </a:solidFill>
              </a:rPr>
              <a:t>                                                                                                         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Оренбург, 2022г.</a:t>
            </a:r>
          </a:p>
        </p:txBody>
      </p:sp>
    </p:spTree>
    <p:extLst>
      <p:ext uri="{BB962C8B-B14F-4D97-AF65-F5344CB8AC3E}">
        <p14:creationId xmlns:p14="http://schemas.microsoft.com/office/powerpoint/2010/main" val="954843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3806847-97D2-4E0F-B20D-7515BC416D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901F8C-B742-4F56-B267-16B436A35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8829" y="12019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3-ий шаг</a:t>
            </a:r>
            <a:b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Вырезание цветных объектов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(вырезаем перед ламинированием для того, чтобы края хорошо припаялись)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B4B7AE8-6B0A-4E3D-8788-E261BC1151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58" y="1269098"/>
            <a:ext cx="7834699" cy="5468706"/>
          </a:xfrm>
          <a:prstGeom prst="rect">
            <a:avLst/>
          </a:prstGeom>
          <a:effectLst>
            <a:softEdge rad="114300"/>
          </a:effectLst>
        </p:spPr>
      </p:pic>
    </p:spTree>
    <p:extLst>
      <p:ext uri="{BB962C8B-B14F-4D97-AF65-F5344CB8AC3E}">
        <p14:creationId xmlns:p14="http://schemas.microsoft.com/office/powerpoint/2010/main" val="2100795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8B966E0-29EE-40A6-B446-C75A55E448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8C3F0C-1B4B-4E54-AD6A-BEB0163B8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61257"/>
            <a:ext cx="10515600" cy="1951945"/>
          </a:xfrm>
        </p:spPr>
        <p:txBody>
          <a:bodyPr>
            <a:normAutofit/>
          </a:bodyPr>
          <a:lstStyle/>
          <a:p>
            <a:pPr algn="ctr"/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4-ый шаг</a:t>
            </a:r>
            <a:b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Ламинирование цветных картинок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94D6B91-ECC6-4CCB-9033-46031FDE2D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068" y="1410789"/>
            <a:ext cx="4690392" cy="360534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9CBCF94-7AEE-4764-BA0B-F895F65F21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560" y="2398191"/>
            <a:ext cx="5003074" cy="3752305"/>
          </a:xfrm>
          <a:prstGeom prst="rect">
            <a:avLst/>
          </a:prstGeom>
          <a:effectLst>
            <a:softEdge rad="50800"/>
          </a:effectLst>
        </p:spPr>
      </p:pic>
    </p:spTree>
    <p:extLst>
      <p:ext uri="{BB962C8B-B14F-4D97-AF65-F5344CB8AC3E}">
        <p14:creationId xmlns:p14="http://schemas.microsoft.com/office/powerpoint/2010/main" val="3702488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F235561-CBFF-4D09-B6E7-262D24815E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B06FEE-5AF4-40D2-A498-29DD3DD91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157" y="-3265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b="1" dirty="0" lang="ru-RU" sz="2500">
                <a:latin charset="0" panose="02020603050405020304" pitchFamily="18" typeface="Times New Roman"/>
                <a:cs charset="0" panose="02020603050405020304" pitchFamily="18" typeface="Times New Roman"/>
              </a:rPr>
              <a:t>5-ый шаг</a:t>
            </a:r>
            <a:br>
              <a:rPr dirty="0" lang="ru-RU" sz="25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z="2500" u="sng">
                <a:latin charset="0" panose="02020603050405020304" pitchFamily="18" typeface="Times New Roman"/>
                <a:cs charset="0" panose="02020603050405020304" pitchFamily="18" typeface="Times New Roman"/>
              </a:rPr>
              <a:t>Вырезание ламинированных картинок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AE7899E-B6F7-4446-A3FC-71978B6E57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21" y="1036864"/>
            <a:ext cx="5825716" cy="4122965"/>
          </a:xfrm>
          <a:prstGeom prst="rect">
            <a:avLst/>
          </a:prstGeom>
          <a:effectLst>
            <a:softEdge rad="762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EDB62EA-0DFB-4F1F-A735-ECE52B086DB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" r="12" t="13"/>
          <a:stretch/>
        </p:blipFill>
        <p:spPr>
          <a:xfrm>
            <a:off x="6157665" y="2302330"/>
            <a:ext cx="5878485" cy="3910692"/>
          </a:xfrm>
          <a:prstGeom prst="rect">
            <a:avLst/>
          </a:prstGeom>
          <a:effectLst>
            <a:softEdge rad="88900"/>
          </a:effectLst>
        </p:spPr>
      </p:pic>
    </p:spTree>
    <p:extLst>
      <p:ext uri="{BB962C8B-B14F-4D97-AF65-F5344CB8AC3E}">
        <p14:creationId xmlns:p14="http://schemas.microsoft.com/office/powerpoint/2010/main" val="510141404"/>
      </p:ext>
    </p:extLst>
  </p:cSld>
  <p:clrMapOvr>
    <a:masterClrMapping/>
  </p:clrMapOvr>
  <p:transition spd="slow">
    <p:push dir="u"/>
  </p:transition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6C4EC2F-3296-476C-8C4D-4FA5F5B3D0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7FC1A9-944D-4264-99A0-B20A2707E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-1737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b="1" dirty="0" lang="ru-RU" sz="2500">
                <a:latin charset="0" panose="02020603050405020304" pitchFamily="18" typeface="Times New Roman"/>
                <a:cs charset="0" panose="02020603050405020304" pitchFamily="18" typeface="Times New Roman"/>
              </a:rPr>
              <a:t>6-ой шаг</a:t>
            </a:r>
            <a:br>
              <a:rPr dirty="0" lang="ru-RU" sz="25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z="2500" u="sng">
                <a:latin charset="0" panose="02020603050405020304" pitchFamily="18" typeface="Times New Roman"/>
                <a:cs charset="0" panose="02020603050405020304" pitchFamily="18" typeface="Times New Roman"/>
              </a:rPr>
              <a:t>Скрепление страниц </a:t>
            </a:r>
            <a:r>
              <a:rPr dirty="0" lang="ru-RU" sz="2500">
                <a:latin charset="0" panose="02020603050405020304" pitchFamily="18" typeface="Times New Roman"/>
                <a:cs charset="0" panose="02020603050405020304" pitchFamily="18" typeface="Times New Roman"/>
              </a:rPr>
              <a:t>с помощью дырокола и ювелирных колец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B2F0C57-D703-4E69-942A-0A67A74FEC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" l="25" r="34" t="39"/>
          <a:stretch/>
        </p:blipFill>
        <p:spPr>
          <a:xfrm>
            <a:off x="886316" y="1134928"/>
            <a:ext cx="4407220" cy="3452819"/>
          </a:xfrm>
          <a:prstGeom prst="rect">
            <a:avLst/>
          </a:prstGeom>
          <a:effectLst>
            <a:softEdge rad="762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8874343-73BB-48D3-B199-76C6EA4A0DA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" l="34" r="38" t="14"/>
          <a:stretch/>
        </p:blipFill>
        <p:spPr>
          <a:xfrm>
            <a:off x="6712535" y="1151845"/>
            <a:ext cx="4407221" cy="3435902"/>
          </a:xfrm>
          <a:prstGeom prst="rect">
            <a:avLst/>
          </a:prstGeom>
          <a:effectLst>
            <a:softEdge rad="889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312D398-0A4E-45AE-BD1E-6C44C313195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" l="4" t="19"/>
          <a:stretch/>
        </p:blipFill>
        <p:spPr>
          <a:xfrm>
            <a:off x="3001736" y="3657600"/>
            <a:ext cx="5826220" cy="3200400"/>
          </a:xfrm>
          <a:prstGeom prst="rect">
            <a:avLst/>
          </a:prstGeom>
          <a:effectLst>
            <a:softEdge rad="165100"/>
          </a:effectLst>
        </p:spPr>
      </p:pic>
    </p:spTree>
    <p:extLst>
      <p:ext uri="{BB962C8B-B14F-4D97-AF65-F5344CB8AC3E}">
        <p14:creationId xmlns:p14="http://schemas.microsoft.com/office/powerpoint/2010/main" val="13245146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8F17275-81AD-4F5E-8344-1C5B23BD15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61B0B2-139C-4C37-9D9D-F8C1C2FF6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шаг</a:t>
            </a:r>
            <a:b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Приклеивание липучек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страницы и на тематические картинки.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8AD6479-8F2E-4655-B504-7EAA141982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323" y="1600715"/>
            <a:ext cx="5845628" cy="5009923"/>
          </a:xfrm>
          <a:prstGeom prst="rect">
            <a:avLst/>
          </a:prstGeom>
          <a:effectLst>
            <a:softEdge rad="1778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6D3A1AD-AB50-4420-B155-1B70A20C41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72" y="1325563"/>
            <a:ext cx="5845628" cy="5009923"/>
          </a:xfrm>
          <a:prstGeom prst="rect">
            <a:avLst/>
          </a:prstGeom>
          <a:effectLst>
            <a:softEdge rad="190500"/>
          </a:effectLst>
        </p:spPr>
      </p:pic>
    </p:spTree>
    <p:extLst>
      <p:ext uri="{BB962C8B-B14F-4D97-AF65-F5344CB8AC3E}">
        <p14:creationId xmlns:p14="http://schemas.microsoft.com/office/powerpoint/2010/main" val="6659478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32D1857-7BD9-4481-AAAD-ECA309A8A5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CEFEB1-1144-417E-A6E5-5C32DD128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760" y="0"/>
            <a:ext cx="10515600" cy="2246811"/>
          </a:xfrm>
        </p:spPr>
        <p:txBody>
          <a:bodyPr>
            <a:normAutofit/>
          </a:bodyPr>
          <a:lstStyle/>
          <a:p>
            <a:pPr algn="ctr"/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шаг</a:t>
            </a:r>
            <a:b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сборника умных-книжек малышек</a:t>
            </a:r>
            <a:b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оформления сборника нам понадобилась архивная папка с завязками, обложка (созданная в программе </a:t>
            </a:r>
            <a:r>
              <a:rPr 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Point)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распечатанные цели, задачи и двусторонний скотч.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68DC5AD-EFD6-4254-A5D6-2745B9B1D8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50" y="2204723"/>
            <a:ext cx="5174307" cy="4639247"/>
          </a:xfrm>
          <a:prstGeom prst="rect">
            <a:avLst/>
          </a:prstGeom>
          <a:effectLst>
            <a:softEdge rad="2667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4C56C73-8F87-4E89-9756-801ACEA01B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357" y="1887582"/>
            <a:ext cx="6148252" cy="4611189"/>
          </a:xfrm>
          <a:prstGeom prst="rect">
            <a:avLst/>
          </a:prstGeom>
          <a:effectLst>
            <a:softEdge rad="254000"/>
          </a:effectLst>
        </p:spPr>
      </p:pic>
    </p:spTree>
    <p:extLst>
      <p:ext uri="{BB962C8B-B14F-4D97-AF65-F5344CB8AC3E}">
        <p14:creationId xmlns:p14="http://schemas.microsoft.com/office/powerpoint/2010/main" val="870847816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CB3F127-0044-4ABC-A0D6-839712CDFA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8381AA-CB33-460B-9C77-37370B575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158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Сборник «Умные книжки-малышки готовы!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B8813C2-A4AB-4646-A33C-06BC3EFF4C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9286" y="928053"/>
            <a:ext cx="7200899" cy="6054678"/>
          </a:xfrm>
          <a:prstGeom prst="rect">
            <a:avLst/>
          </a:prstGeom>
          <a:effectLst>
            <a:softEdge rad="342900"/>
          </a:effectLst>
        </p:spPr>
      </p:pic>
    </p:spTree>
    <p:extLst>
      <p:ext uri="{BB962C8B-B14F-4D97-AF65-F5344CB8AC3E}">
        <p14:creationId xmlns:p14="http://schemas.microsoft.com/office/powerpoint/2010/main" val="2775189511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77A3F13-A5E7-4840-AA3A-FA80432D07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CDC42A-FE24-4FAA-889D-1E7F84351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22166"/>
          </a:xfrm>
        </p:spPr>
        <p:txBody>
          <a:bodyPr>
            <a:noAutofit/>
          </a:bodyPr>
          <a:lstStyle/>
          <a:p>
            <a:r>
              <a:rPr lang="ru-RU" sz="88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681488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4DFA5FA-39F1-412D-935A-BA0AA7633C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DCD217-6512-4E7A-9932-16F1A4E8C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Monotype Corsiva" panose="03010101010201010101" pitchFamily="66" charset="0"/>
              </a:rPr>
              <a:t>Хочу представить вашему вниманию сборник дидактических пособий</a:t>
            </a:r>
            <a:br>
              <a:rPr lang="ru-RU" dirty="0">
                <a:latin typeface="Monotype Corsiva" panose="03010101010201010101" pitchFamily="66" charset="0"/>
              </a:rPr>
            </a:br>
            <a:r>
              <a:rPr lang="ru-RU" sz="4900" b="1" dirty="0">
                <a:latin typeface="Monotype Corsiva" panose="03010101010201010101" pitchFamily="66" charset="0"/>
              </a:rPr>
              <a:t> «Умные книжки-малышки»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7063BB8-87EC-41BA-BCFE-1462889DD3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286" y="1779814"/>
            <a:ext cx="6770914" cy="5078186"/>
          </a:xfrm>
          <a:prstGeom prst="rect">
            <a:avLst/>
          </a:prstGeom>
          <a:effectLst>
            <a:softEdge rad="165100"/>
          </a:effectLst>
        </p:spPr>
      </p:pic>
    </p:spTree>
    <p:extLst>
      <p:ext uri="{BB962C8B-B14F-4D97-AF65-F5344CB8AC3E}">
        <p14:creationId xmlns:p14="http://schemas.microsoft.com/office/powerpoint/2010/main" val="3757451632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819BF24-C0D1-445F-ABBB-0E2EDE6672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D5A212-EE74-427A-A559-64A79A13F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6035675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dirty="0">
                <a:latin typeface="Monotype Corsiva" panose="03010101010201010101" pitchFamily="66" charset="0"/>
              </a:rPr>
              <a:t>Я работаю в группе с детьми раннего возраста. В этом возрасте у детей преобладают зрительно – эмоциональная память, наглядно – действенное мышление, они очень любознательны, любят все яркое и красивое. В связи с этим я изготовила книжки – малышки на липучках для обогащения и накопления сенсорного опыта в познавательно-практической деятельности детей раннего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1118394941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B5511D6-7EB6-4C3C-A76E-F37C1FA43E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5AF447-7445-4781-B5C8-3B0954330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6119"/>
            <a:ext cx="10515600" cy="7080704"/>
          </a:xfrm>
        </p:spPr>
        <p:txBody>
          <a:bodyPr>
            <a:normAutofit/>
          </a:bodyPr>
          <a:lstStyle/>
          <a:p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умных книжек-малышек: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Развивать мелкую моторику рук и совершенствовать координацию руки и зрительного аппарата;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Развивать зрительное, слуховое, тактильно - двигательное восприятие, воображение, пространственное мышление.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Расширять/закреплять знания детей об окружающем мире;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Способствовать обогащению самостоятельного игрового опыта детей;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Способствовать расширению и обогащение словаря, развитию связывать речь;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Создать целостную, различную по степени сложности, многофункциональную развивающую среду;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Способствовать формированию целостной картины мира, расширять кругозор;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Воспитывать любовь и бережное отношение к книжкам.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642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35C42AC-9E5C-43F6-A822-7457EB2A29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5F5FC1-96A7-4C1D-8A3B-D7920A052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574766"/>
            <a:ext cx="10515600" cy="3474721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Monotype Corsiva" panose="03010101010201010101" pitchFamily="66" charset="0"/>
              </a:rPr>
              <a:t>В сборнике 13 книжек-малышек, направленных на познавательное развитие. Книжки состоят из ярких страниц и съемных тематических картинок на липучках.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7466CDC-71AE-4319-9D8A-FD5C2C9FDD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385" y="1857373"/>
            <a:ext cx="6493329" cy="4869997"/>
          </a:xfrm>
          <a:prstGeom prst="rect">
            <a:avLst/>
          </a:prstGeom>
          <a:effectLst>
            <a:softEdge rad="114300"/>
          </a:effectLst>
        </p:spPr>
      </p:pic>
    </p:spTree>
    <p:extLst>
      <p:ext uri="{BB962C8B-B14F-4D97-AF65-F5344CB8AC3E}">
        <p14:creationId xmlns:p14="http://schemas.microsoft.com/office/powerpoint/2010/main" val="329216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77708F0-09B4-4789-A49B-459CDBA66C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33D6A5-68FD-4334-9CB0-5D6D63115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40178"/>
          </a:xfrm>
        </p:spPr>
        <p:txBody>
          <a:bodyPr>
            <a:noAutofit/>
          </a:bodyPr>
          <a:lstStyle/>
          <a:p>
            <a:r>
              <a:rPr lang="ru-RU" sz="4000" dirty="0">
                <a:latin typeface="Monotype Corsiva" panose="03010101010201010101" pitchFamily="66" charset="0"/>
              </a:rPr>
              <a:t>Данные книжки-малышки созданы для детей дошкольного возраста от 2 до 7 лет. Их можно использовать практически во всех видах деятельности: в процессе организованной образовательной деятельности, совместной деятельности педагога с детьми, самостоятельной деятельности детей, при организации индивидуальной работы с ребёнком.</a:t>
            </a:r>
          </a:p>
        </p:txBody>
      </p:sp>
    </p:spTree>
    <p:extLst>
      <p:ext uri="{BB962C8B-B14F-4D97-AF65-F5344CB8AC3E}">
        <p14:creationId xmlns:p14="http://schemas.microsoft.com/office/powerpoint/2010/main" val="1024383119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93B412B-3470-416E-8D09-987656321B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9FF3E9-C6BF-4FED-806C-F4B95FAAD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91538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изготовления одной Книжки-малышки нам понадобятся: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материал для печати (можно подобрать в «просторах» интернета);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бумага для печати;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пленка для ламинирования;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ножницы;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дырокол;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кольца для скрепления листов;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липучки.</a:t>
            </a:r>
          </a:p>
        </p:txBody>
      </p:sp>
    </p:spTree>
    <p:extLst>
      <p:ext uri="{BB962C8B-B14F-4D97-AF65-F5344CB8AC3E}">
        <p14:creationId xmlns:p14="http://schemas.microsoft.com/office/powerpoint/2010/main" val="2632446518"/>
      </p:ext>
    </p:extLst>
  </p:cSld>
  <p:clrMapOvr>
    <a:masterClrMapping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81B5B47-3C9A-4383-9AE2-FCF440C5D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BF03B7-3C4A-41ED-9DA5-5B02A27D4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3837"/>
            <a:ext cx="10515600" cy="16857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1-ый шаг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материала.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необходимо было подобрать материал для уголка «Тайны природы» для детей раннего возраста. После того, как материал был найден, я его откорректировала под дидактическое пособие (игру).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42C9A3E-697C-4E85-9246-ACC9E39CEB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7835" y="1997437"/>
            <a:ext cx="7636329" cy="4772706"/>
          </a:xfrm>
          <a:prstGeom prst="rect">
            <a:avLst/>
          </a:prstGeom>
          <a:effectLst>
            <a:softEdge rad="88900"/>
          </a:effectLst>
        </p:spPr>
      </p:pic>
    </p:spTree>
    <p:extLst>
      <p:ext uri="{BB962C8B-B14F-4D97-AF65-F5344CB8AC3E}">
        <p14:creationId xmlns:p14="http://schemas.microsoft.com/office/powerpoint/2010/main" val="1590846381"/>
      </p:ext>
    </p:extLst>
  </p:cSld>
  <p:clrMapOvr>
    <a:masterClrMapping/>
  </p:clrMapOvr>
  <p:transition spd="slow">
    <p:wipe/>
  </p:transition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67B302-D4E3-4DDC-8CAA-4D7B42550B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CFC4F2-CD7A-48F9-A3A7-5C7B1C5D7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522514"/>
            <a:ext cx="10515600" cy="2847703"/>
          </a:xfrm>
        </p:spPr>
        <p:txBody>
          <a:bodyPr>
            <a:normAutofit/>
          </a:bodyPr>
          <a:lstStyle/>
          <a:p>
            <a:pPr algn="ctr"/>
            <a:r>
              <a:rPr b="1" dirty="0" lang="ru-RU" sz="2500">
                <a:latin charset="0" panose="02020603050405020304" pitchFamily="18" typeface="Times New Roman"/>
                <a:cs charset="0" panose="02020603050405020304" pitchFamily="18" typeface="Times New Roman"/>
              </a:rPr>
              <a:t>2-ой шаг</a:t>
            </a:r>
            <a:br>
              <a:rPr dirty="0" lang="ru-RU" sz="25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z="2500" u="sng">
                <a:latin charset="0" panose="02020603050405020304" pitchFamily="18" typeface="Times New Roman"/>
                <a:cs charset="0" panose="02020603050405020304" pitchFamily="18" typeface="Times New Roman"/>
              </a:rPr>
              <a:t>Распечатывание цветных листов</a:t>
            </a:r>
            <a:br>
              <a:rPr dirty="0" lang="ru-RU" sz="25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z="2500">
                <a:latin charset="0" panose="02020603050405020304" pitchFamily="18" typeface="Times New Roman"/>
                <a:cs charset="0" panose="02020603050405020304" pitchFamily="18" typeface="Times New Roman"/>
              </a:rPr>
              <a:t>На 13 книжек-малышек, у меня получилось 27 листов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C019643-CB12-48F9-9B02-F31C810997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"/>
          <a:stretch/>
        </p:blipFill>
        <p:spPr>
          <a:xfrm>
            <a:off x="3770402" y="1655445"/>
            <a:ext cx="7315200" cy="5176156"/>
          </a:xfrm>
          <a:prstGeom prst="rect">
            <a:avLst/>
          </a:prstGeom>
          <a:effectLst>
            <a:softEdge rad="889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522E104-0DA6-42EA-9165-FAD55ADE8A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83" y="1655445"/>
            <a:ext cx="3576773" cy="2384515"/>
          </a:xfrm>
          <a:prstGeom prst="rect">
            <a:avLst/>
          </a:prstGeom>
          <a:effectLst>
            <a:softEdge rad="88900"/>
          </a:effectLst>
        </p:spPr>
      </p:pic>
    </p:spTree>
    <p:extLst>
      <p:ext uri="{BB962C8B-B14F-4D97-AF65-F5344CB8AC3E}">
        <p14:creationId xmlns:p14="http://schemas.microsoft.com/office/powerpoint/2010/main" val="126607595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495</Words>
  <Application>Microsoft Office PowerPoint</Application>
  <PresentationFormat>Широкоэкранный</PresentationFormat>
  <Paragraphs>27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Monotype Corsiva</vt:lpstr>
      <vt:lpstr>Times New Roman</vt:lpstr>
      <vt:lpstr>Тема Office</vt:lpstr>
      <vt:lpstr>Муниципальное дошкольное образовательное автономное учреждение «Детский сад №184»</vt:lpstr>
      <vt:lpstr>Хочу представить вашему вниманию сборник дидактических пособий  «Умные книжки-малышки»</vt:lpstr>
      <vt:lpstr>Я работаю в группе с детьми раннего возраста. В этом возрасте у детей преобладают зрительно – эмоциональная память, наглядно – действенное мышление, они очень любознательны, любят все яркое и красивое. В связи с этим я изготовила книжки – малышки на липучках для обогащения и накопления сенсорного опыта в познавательно-практической деятельности детей раннего возраста.</vt:lpstr>
      <vt:lpstr>Задачи умных книжек-малышек: 1. Развивать мелкую моторику рук и совершенствовать координацию руки и зрительного аппарата; 2. Развивать зрительное, слуховое, тактильно - двигательное восприятие, воображение, пространственное мышление. 3. Расширять/закреплять знания детей об окружающем мире; 4. Способствовать обогащению самостоятельного игрового опыта детей; 5. Способствовать расширению и обогащение словаря, развитию связывать речь; 6. Создать целостную, различную по степени сложности, многофункциональную развивающую среду; 7. Способствовать формированию целостной картины мира, расширять кругозор; 8. Воспитывать любовь и бережное отношение к книжкам. </vt:lpstr>
      <vt:lpstr>В сборнике 13 книжек-малышек, направленных на познавательное развитие. Книжки состоят из ярких страниц и съемных тематических картинок на липучках.</vt:lpstr>
      <vt:lpstr>Данные книжки-малышки созданы для детей дошкольного возраста от 2 до 7 лет. Их можно использовать практически во всех видах деятельности: в процессе организованной образовательной деятельности, совместной деятельности педагога с детьми, самостоятельной деятельности детей, при организации индивидуальной работы с ребёнком.</vt:lpstr>
      <vt:lpstr>Для изготовления одной Книжки-малышки нам понадобятся: - материал для печати (можно подобрать в «просторах» интернета); - бумага для печати; - пленка для ламинирования; - ножницы; - дырокол; - кольца для скрепления листов; - липучки.</vt:lpstr>
      <vt:lpstr>1-ый шаг Подбор материала. Мне необходимо было подобрать материал для уголка «Тайны природы» для детей раннего возраста. После того, как материал был найден, я его откорректировала под дидактическое пособие (игру).</vt:lpstr>
      <vt:lpstr>2-ой шаг Распечатывание цветных листов На 13 книжек-малышек, у меня получилось 27 листов.</vt:lpstr>
      <vt:lpstr>3-ий шаг Вырезание цветных объектов (вырезаем перед ламинированием для того, чтобы края хорошо припаялись)</vt:lpstr>
      <vt:lpstr>4-ый шаг Ламинирование цветных картинок</vt:lpstr>
      <vt:lpstr>5-ый шаг Вырезание ламинированных картинок</vt:lpstr>
      <vt:lpstr>6-ой шаг Скрепление страниц с помощью дырокола и ювелирных колец</vt:lpstr>
      <vt:lpstr>7 шаг Приклеивание липучек на страницы и на тематические картинки.</vt:lpstr>
      <vt:lpstr>8 шаг Оформление сборника умных-книжек малышек Для оформления сборника нам понадобилась архивная папка с завязками, обложка (созданная в программе Point), распечатанные цели, задачи и двусторонний скотч.</vt:lpstr>
      <vt:lpstr>Сборник «Умные книжки-малышки готовы!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Хочу представить вашему вниманию дидактическое пособие книжку –малышку. </dc:title>
  <dc:creator>Пользователь</dc:creator>
  <cp:lastModifiedBy>Пользователь</cp:lastModifiedBy>
  <cp:revision>20</cp:revision>
  <dcterms:created xsi:type="dcterms:W3CDTF">2022-11-20T03:38:09Z</dcterms:created>
  <dcterms:modified xsi:type="dcterms:W3CDTF">2022-11-21T17:11:28Z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1091708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