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725C68B6-61C2-468F-89AB-4B9F7531AA68}" type="slidenum">
              <a:rPr lang="ru-RU" smtClean="0"/>
              <a:pPr/>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5B106E36-FD25-4E2D-B0AA-010F637433A0}" type="datetimeFigureOut">
              <a:rPr lang="ru-RU" smtClean="0"/>
              <a:pPr/>
              <a:t>22.11.2022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725C68B6-61C2-468F-89AB-4B9F7531AA68}" type="slidenum">
              <a:rPr lang="ru-RU" smtClean="0"/>
              <a:pPr/>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5B106E36-FD25-4E2D-B0AA-010F637433A0}" type="datetimeFigureOut">
              <a:rPr lang="ru-RU" smtClean="0"/>
              <a:pPr/>
              <a:t>22.11.2022</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B106E36-FD25-4E2D-B0AA-010F637433A0}" type="datetimeFigureOut">
              <a:rPr lang="ru-RU" smtClean="0"/>
              <a:pPr/>
              <a:t>22.11.2022</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25C68B6-61C2-468F-89AB-4B9F7531AA68}" type="slidenum">
              <a:rPr lang="ru-RU" smtClean="0"/>
              <a:pPr/>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71600" y="285728"/>
            <a:ext cx="6400800" cy="5214974"/>
          </a:xfrm>
        </p:spPr>
        <p:txBody>
          <a:bodyPr>
            <a:normAutofit/>
          </a:bodyPr>
          <a:lstStyle/>
          <a:p>
            <a:r>
              <a:rPr lang="ru-RU" sz="3500" i="1" dirty="0" smtClean="0">
                <a:solidFill>
                  <a:srgbClr val="FF0000"/>
                </a:solidFill>
                <a:latin typeface="Times New Roman" pitchFamily="18" charset="0"/>
                <a:cs typeface="Times New Roman" pitchFamily="18" charset="0"/>
              </a:rPr>
              <a:t>Пальчиковая гимнастика для дошкольников</a:t>
            </a:r>
          </a:p>
          <a:p>
            <a:endParaRPr lang="en-US" sz="2800" i="1" dirty="0" smtClean="0">
              <a:solidFill>
                <a:srgbClr val="FF0000"/>
              </a:solidFill>
              <a:latin typeface="Times New Roman" pitchFamily="18" charset="0"/>
              <a:cs typeface="Times New Roman" pitchFamily="18" charset="0"/>
            </a:endParaRPr>
          </a:p>
          <a:p>
            <a:pPr algn="r"/>
            <a:endParaRPr lang="ru-RU" sz="1800" i="1" dirty="0" smtClean="0">
              <a:solidFill>
                <a:srgbClr val="FF0000"/>
              </a:solidFill>
              <a:latin typeface="Times New Roman" pitchFamily="18" charset="0"/>
              <a:cs typeface="Times New Roman" pitchFamily="18" charset="0"/>
            </a:endParaRPr>
          </a:p>
          <a:p>
            <a:pPr algn="r"/>
            <a:endParaRPr lang="ru-RU" sz="1800" i="1" dirty="0" smtClean="0">
              <a:solidFill>
                <a:srgbClr val="FF0000"/>
              </a:solidFill>
              <a:latin typeface="Times New Roman" pitchFamily="18" charset="0"/>
              <a:cs typeface="Times New Roman" pitchFamily="18" charset="0"/>
            </a:endParaRPr>
          </a:p>
          <a:p>
            <a:pPr algn="r"/>
            <a:endParaRPr lang="ru-RU" sz="1800" i="1" smtClean="0">
              <a:solidFill>
                <a:srgbClr val="FF0000"/>
              </a:solidFill>
              <a:latin typeface="Times New Roman" pitchFamily="18" charset="0"/>
              <a:cs typeface="Times New Roman" pitchFamily="18" charset="0"/>
            </a:endParaRPr>
          </a:p>
          <a:p>
            <a:pPr algn="r"/>
            <a:r>
              <a:rPr lang="ru-RU" sz="1800" i="1" smtClean="0">
                <a:solidFill>
                  <a:srgbClr val="FF0000"/>
                </a:solidFill>
                <a:latin typeface="Times New Roman" pitchFamily="18" charset="0"/>
                <a:cs typeface="Times New Roman" pitchFamily="18" charset="0"/>
              </a:rPr>
              <a:t>Подготовила</a:t>
            </a:r>
            <a:r>
              <a:rPr lang="en-US" sz="1800" i="1" dirty="0" smtClean="0">
                <a:solidFill>
                  <a:srgbClr val="FF0000"/>
                </a:solidFill>
                <a:latin typeface="Times New Roman" pitchFamily="18" charset="0"/>
                <a:cs typeface="Times New Roman" pitchFamily="18" charset="0"/>
              </a:rPr>
              <a:t>:</a:t>
            </a:r>
            <a:r>
              <a:rPr lang="ru-RU" sz="1800" i="1" dirty="0" smtClean="0">
                <a:solidFill>
                  <a:srgbClr val="FF0000"/>
                </a:solidFill>
                <a:latin typeface="Times New Roman" pitchFamily="18" charset="0"/>
                <a:cs typeface="Times New Roman" pitchFamily="18" charset="0"/>
              </a:rPr>
              <a:t> </a:t>
            </a:r>
          </a:p>
          <a:p>
            <a:pPr algn="r"/>
            <a:r>
              <a:rPr lang="ru-RU" sz="1800" i="1" dirty="0" smtClean="0">
                <a:solidFill>
                  <a:srgbClr val="FF0000"/>
                </a:solidFill>
                <a:latin typeface="Times New Roman" pitchFamily="18" charset="0"/>
                <a:cs typeface="Times New Roman" pitchFamily="18" charset="0"/>
              </a:rPr>
              <a:t>Воспитатель</a:t>
            </a:r>
          </a:p>
          <a:p>
            <a:pPr algn="r"/>
            <a:r>
              <a:rPr lang="ru-RU" sz="1800" i="1" dirty="0" smtClean="0">
                <a:solidFill>
                  <a:srgbClr val="FF0000"/>
                </a:solidFill>
                <a:latin typeface="Times New Roman" pitchFamily="18" charset="0"/>
                <a:cs typeface="Times New Roman" pitchFamily="18" charset="0"/>
              </a:rPr>
              <a:t> </a:t>
            </a:r>
            <a:r>
              <a:rPr lang="ru-RU" sz="1800" dirty="0" smtClean="0">
                <a:solidFill>
                  <a:srgbClr val="FF0000"/>
                </a:solidFill>
                <a:latin typeface="Times New Roman" pitchFamily="18" charset="0"/>
                <a:cs typeface="Times New Roman" pitchFamily="18" charset="0"/>
              </a:rPr>
              <a:t>МБДОУ </a:t>
            </a:r>
            <a:r>
              <a:rPr lang="en-US" sz="1800" dirty="0" smtClean="0">
                <a:solidFill>
                  <a:srgbClr val="FF0000"/>
                </a:solidFill>
                <a:latin typeface="Times New Roman" pitchFamily="18" charset="0"/>
                <a:cs typeface="Times New Roman" pitchFamily="18" charset="0"/>
              </a:rPr>
              <a:t>“</a:t>
            </a:r>
            <a:r>
              <a:rPr lang="ru-RU" sz="1800" dirty="0" smtClean="0">
                <a:solidFill>
                  <a:srgbClr val="FF0000"/>
                </a:solidFill>
                <a:latin typeface="Times New Roman" pitchFamily="18" charset="0"/>
                <a:cs typeface="Times New Roman" pitchFamily="18" charset="0"/>
              </a:rPr>
              <a:t>Центр развития ребёнка  </a:t>
            </a:r>
            <a:r>
              <a:rPr lang="en-US" sz="1800" dirty="0" smtClean="0">
                <a:solidFill>
                  <a:srgbClr val="FF0000"/>
                </a:solidFill>
                <a:latin typeface="Times New Roman" pitchFamily="18" charset="0"/>
                <a:cs typeface="Times New Roman" pitchFamily="18" charset="0"/>
              </a:rPr>
              <a:t>“</a:t>
            </a:r>
            <a:r>
              <a:rPr lang="ru-RU" sz="1800" dirty="0" err="1" smtClean="0">
                <a:solidFill>
                  <a:srgbClr val="FF0000"/>
                </a:solidFill>
                <a:latin typeface="Times New Roman" pitchFamily="18" charset="0"/>
                <a:cs typeface="Times New Roman" pitchFamily="18" charset="0"/>
              </a:rPr>
              <a:t>Аленушка</a:t>
            </a:r>
            <a:r>
              <a:rPr lang="en-US" sz="1800" dirty="0" smtClean="0">
                <a:solidFill>
                  <a:srgbClr val="FF0000"/>
                </a:solidFill>
                <a:latin typeface="Times New Roman" pitchFamily="18" charset="0"/>
                <a:cs typeface="Times New Roman" pitchFamily="18" charset="0"/>
              </a:rPr>
              <a:t>”</a:t>
            </a:r>
            <a:r>
              <a:rPr lang="ru-RU" sz="1800" dirty="0" smtClean="0">
                <a:solidFill>
                  <a:srgbClr val="FF0000"/>
                </a:solidFill>
                <a:latin typeface="Times New Roman" pitchFamily="18" charset="0"/>
                <a:cs typeface="Times New Roman" pitchFamily="18" charset="0"/>
              </a:rPr>
              <a:t> </a:t>
            </a:r>
            <a:r>
              <a:rPr lang="en-US" sz="1800" dirty="0" smtClean="0">
                <a:solidFill>
                  <a:srgbClr val="FF0000"/>
                </a:solidFill>
                <a:latin typeface="Times New Roman" pitchFamily="18" charset="0"/>
                <a:cs typeface="Times New Roman" pitchFamily="18" charset="0"/>
              </a:rPr>
              <a:t>-</a:t>
            </a:r>
            <a:r>
              <a:rPr lang="ru-RU" sz="1800" dirty="0" smtClean="0">
                <a:solidFill>
                  <a:srgbClr val="FF0000"/>
                </a:solidFill>
                <a:latin typeface="Times New Roman" pitchFamily="18" charset="0"/>
                <a:cs typeface="Times New Roman" pitchFamily="18" charset="0"/>
              </a:rPr>
              <a:t>детский сад №3</a:t>
            </a:r>
            <a:r>
              <a:rPr lang="en-US" sz="1800" dirty="0" smtClean="0">
                <a:solidFill>
                  <a:srgbClr val="FF0000"/>
                </a:solidFill>
                <a:latin typeface="Times New Roman" pitchFamily="18" charset="0"/>
                <a:cs typeface="Times New Roman" pitchFamily="18" charset="0"/>
              </a:rPr>
              <a:t>”</a:t>
            </a:r>
            <a:r>
              <a:rPr lang="ru-RU" sz="1800" i="1" dirty="0" smtClean="0">
                <a:solidFill>
                  <a:srgbClr val="FF0000"/>
                </a:solidFill>
                <a:latin typeface="Times New Roman" pitchFamily="18" charset="0"/>
                <a:cs typeface="Times New Roman" pitchFamily="18" charset="0"/>
              </a:rPr>
              <a:t> </a:t>
            </a:r>
            <a:endParaRPr lang="ru-RU" sz="1800" i="1" dirty="0" smtClean="0">
              <a:solidFill>
                <a:srgbClr val="FF0000"/>
              </a:solidFill>
              <a:latin typeface="Times New Roman" pitchFamily="18" charset="0"/>
              <a:cs typeface="Times New Roman" pitchFamily="18" charset="0"/>
            </a:endParaRPr>
          </a:p>
          <a:p>
            <a:pPr algn="r"/>
            <a:r>
              <a:rPr lang="ru-RU" sz="1800" i="1" dirty="0" smtClean="0">
                <a:solidFill>
                  <a:srgbClr val="FF0000"/>
                </a:solidFill>
                <a:latin typeface="Times New Roman" pitchFamily="18" charset="0"/>
                <a:cs typeface="Times New Roman" pitchFamily="18" charset="0"/>
              </a:rPr>
              <a:t>Гурова </a:t>
            </a:r>
            <a:r>
              <a:rPr lang="ru-RU" sz="1800" i="1" dirty="0" smtClean="0">
                <a:solidFill>
                  <a:srgbClr val="FF0000"/>
                </a:solidFill>
                <a:latin typeface="Times New Roman" pitchFamily="18" charset="0"/>
                <a:cs typeface="Times New Roman" pitchFamily="18" charset="0"/>
              </a:rPr>
              <a:t>Е.А</a:t>
            </a:r>
            <a:endParaRPr lang="ru-RU" sz="1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B050"/>
                </a:solidFill>
              </a:rPr>
              <a:t>Пальчиковые игры</a:t>
            </a:r>
            <a:endParaRPr lang="ru-RU" dirty="0"/>
          </a:p>
        </p:txBody>
      </p:sp>
      <p:sp>
        <p:nvSpPr>
          <p:cNvPr id="3" name="Содержимое 2"/>
          <p:cNvSpPr>
            <a:spLocks noGrp="1"/>
          </p:cNvSpPr>
          <p:nvPr>
            <p:ph sz="quarter" idx="1"/>
          </p:nvPr>
        </p:nvSpPr>
        <p:spPr/>
        <p:txBody>
          <a:bodyPr>
            <a:normAutofit/>
          </a:bodyPr>
          <a:lstStyle/>
          <a:p>
            <a:pPr marL="0" indent="0" algn="ctr">
              <a:buNone/>
            </a:pPr>
            <a:r>
              <a:rPr lang="ru-RU" sz="2000" b="1" dirty="0" smtClean="0">
                <a:solidFill>
                  <a:srgbClr val="7030A0"/>
                </a:solidFill>
                <a:latin typeface="Times New Roman" pitchFamily="18" charset="0"/>
                <a:cs typeface="Times New Roman" pitchFamily="18" charset="0"/>
              </a:rPr>
              <a:t>1. Игры – манипуляции.</a:t>
            </a:r>
          </a:p>
          <a:p>
            <a:pPr marL="0" indent="0">
              <a:buNone/>
            </a:pPr>
            <a:r>
              <a:rPr lang="ru-RU" sz="2000" dirty="0" smtClean="0">
                <a:latin typeface="Times New Roman" pitchFamily="18" charset="0"/>
                <a:cs typeface="Times New Roman" pitchFamily="18" charset="0"/>
              </a:rPr>
              <a:t>«Ладушки-ладушки…», «</a:t>
            </a:r>
            <a:r>
              <a:rPr lang="ru-RU" sz="2000" dirty="0" err="1" smtClean="0">
                <a:latin typeface="Times New Roman" pitchFamily="18" charset="0"/>
                <a:cs typeface="Times New Roman" pitchFamily="18" charset="0"/>
              </a:rPr>
              <a:t>Сорока-белобока</a:t>
            </a:r>
            <a:r>
              <a:rPr lang="ru-RU" sz="2000" dirty="0" smtClean="0">
                <a:latin typeface="Times New Roman" pitchFamily="18" charset="0"/>
                <a:cs typeface="Times New Roman" pitchFamily="18" charset="0"/>
              </a:rPr>
              <a:t>…» - указательным пальцем осуществляют круговые движения.</a:t>
            </a:r>
          </a:p>
          <a:p>
            <a:pPr marL="0" indent="0">
              <a:buNone/>
            </a:pPr>
            <a:r>
              <a:rPr lang="ru-RU" sz="2000" dirty="0" smtClean="0">
                <a:latin typeface="Times New Roman" pitchFamily="18" charset="0"/>
                <a:cs typeface="Times New Roman" pitchFamily="18" charset="0"/>
              </a:rPr>
              <a:t>«Пальчик-мальчик, где ты был?..», «Мы делили апельсин…», «Этот пальчик хочет спать…», «Этот пальчик – дедушка…», «Раз, два, три, четыре, кто живёт в моей квартире?..», «Пальчики пошли гулять…» - ребёнок поочерёдно загибает каждый пальчик. Эти упражнения он может выполнять самостоятельно или с помощью взрослого. Они развивают воображение: в каждом пальчике ребёнок видит тот или иной образ.</a:t>
            </a:r>
          </a:p>
          <a:p>
            <a:endParaRPr lang="ru-RU" dirty="0"/>
          </a:p>
        </p:txBody>
      </p:sp>
      <p:pic>
        <p:nvPicPr>
          <p:cNvPr id="4"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4067944" y="4526653"/>
            <a:ext cx="1800200" cy="23313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7092280" y="4526653"/>
            <a:ext cx="1872208" cy="23313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b="1" dirty="0" smtClean="0">
                <a:solidFill>
                  <a:srgbClr val="7030A0"/>
                </a:solidFill>
              </a:rPr>
              <a:t>2</a:t>
            </a:r>
            <a:r>
              <a:rPr lang="ru-RU" b="1" dirty="0" smtClean="0">
                <a:solidFill>
                  <a:srgbClr val="7030A0"/>
                </a:solidFill>
              </a:rPr>
              <a:t>. Сюжетные пальчиковые упражнения</a:t>
            </a:r>
            <a:r>
              <a:rPr lang="ru-RU" dirty="0" smtClean="0"/>
              <a:t>.</a:t>
            </a:r>
            <a:endParaRPr lang="ru-RU" dirty="0"/>
          </a:p>
        </p:txBody>
      </p:sp>
      <p:sp>
        <p:nvSpPr>
          <p:cNvPr id="3" name="Содержимое 2"/>
          <p:cNvSpPr>
            <a:spLocks noGrp="1"/>
          </p:cNvSpPr>
          <p:nvPr>
            <p:ph sz="quarter" idx="1"/>
          </p:nvPr>
        </p:nvSpPr>
        <p:spPr/>
        <p:txBody>
          <a:bodyPr>
            <a:normAutofit/>
          </a:bodyPr>
          <a:lstStyle/>
          <a:p>
            <a:pPr marL="0" indent="0">
              <a:buNone/>
            </a:pPr>
            <a:r>
              <a:rPr lang="ru-RU" sz="1900" dirty="0" smtClean="0">
                <a:solidFill>
                  <a:srgbClr val="00B050"/>
                </a:solidFill>
                <a:latin typeface="Times New Roman" pitchFamily="18" charset="0"/>
                <a:cs typeface="Times New Roman" pitchFamily="18" charset="0"/>
              </a:rPr>
              <a:t>«</a:t>
            </a:r>
            <a:r>
              <a:rPr lang="ru-RU" sz="1900" b="1" dirty="0" smtClean="0">
                <a:solidFill>
                  <a:srgbClr val="00B050"/>
                </a:solidFill>
                <a:latin typeface="Times New Roman" pitchFamily="18" charset="0"/>
                <a:cs typeface="Times New Roman" pitchFamily="18" charset="0"/>
              </a:rPr>
              <a:t>Пальчики здороваются</a:t>
            </a:r>
            <a:r>
              <a:rPr lang="ru-RU" sz="1900" dirty="0" smtClean="0">
                <a:solidFill>
                  <a:srgbClr val="00B050"/>
                </a:solidFill>
                <a:latin typeface="Times New Roman" pitchFamily="18" charset="0"/>
                <a:cs typeface="Times New Roman" pitchFamily="18" charset="0"/>
              </a:rPr>
              <a:t>» </a:t>
            </a:r>
            <a:r>
              <a:rPr lang="ru-RU" sz="1900" dirty="0" smtClean="0">
                <a:latin typeface="Times New Roman" pitchFamily="18" charset="0"/>
                <a:cs typeface="Times New Roman" pitchFamily="18" charset="0"/>
              </a:rPr>
              <a:t>- подушечки пальцев соприкасаются с большим пальцем (правой, левой руки, двух одновременно).</a:t>
            </a:r>
          </a:p>
          <a:p>
            <a:pPr marL="0" indent="0">
              <a:buNone/>
            </a:pPr>
            <a:r>
              <a:rPr lang="ru-RU" sz="1900" dirty="0" smtClean="0">
                <a:solidFill>
                  <a:srgbClr val="00B050"/>
                </a:solidFill>
                <a:latin typeface="Times New Roman" pitchFamily="18" charset="0"/>
                <a:cs typeface="Times New Roman" pitchFamily="18" charset="0"/>
              </a:rPr>
              <a:t>«</a:t>
            </a:r>
            <a:r>
              <a:rPr lang="ru-RU" sz="1900" b="1" dirty="0" smtClean="0">
                <a:solidFill>
                  <a:srgbClr val="00B050"/>
                </a:solidFill>
                <a:latin typeface="Times New Roman" pitchFamily="18" charset="0"/>
                <a:cs typeface="Times New Roman" pitchFamily="18" charset="0"/>
              </a:rPr>
              <a:t>Распускается цветок</a:t>
            </a:r>
            <a:r>
              <a:rPr lang="ru-RU" sz="1900" dirty="0" smtClean="0">
                <a:solidFill>
                  <a:srgbClr val="00B050"/>
                </a:solidFill>
                <a:latin typeface="Times New Roman" pitchFamily="18" charset="0"/>
                <a:cs typeface="Times New Roman" pitchFamily="18" charset="0"/>
              </a:rPr>
              <a:t>»</a:t>
            </a:r>
            <a:r>
              <a:rPr lang="ru-RU" sz="1900" dirty="0" smtClean="0">
                <a:latin typeface="Times New Roman" pitchFamily="18" charset="0"/>
                <a:cs typeface="Times New Roman" pitchFamily="18" charset="0"/>
              </a:rPr>
              <a:t> - из сжатого кулака поочерёдно «появляются» пальцы.</a:t>
            </a:r>
          </a:p>
          <a:p>
            <a:pPr marL="0" indent="0">
              <a:buNone/>
            </a:pPr>
            <a:r>
              <a:rPr lang="ru-RU" sz="1900" b="1" dirty="0" smtClean="0">
                <a:solidFill>
                  <a:srgbClr val="00B050"/>
                </a:solidFill>
                <a:latin typeface="Times New Roman" pitchFamily="18" charset="0"/>
                <a:cs typeface="Times New Roman" pitchFamily="18" charset="0"/>
              </a:rPr>
              <a:t>«Грабли»</a:t>
            </a:r>
            <a:r>
              <a:rPr lang="ru-RU" sz="1900" dirty="0" smtClean="0">
                <a:latin typeface="Times New Roman" pitchFamily="18" charset="0"/>
                <a:cs typeface="Times New Roman" pitchFamily="18" charset="0"/>
              </a:rPr>
              <a:t> - ладони на себя, пальцы переплетаются между собой.</a:t>
            </a:r>
          </a:p>
          <a:p>
            <a:pPr marL="0" indent="0">
              <a:buNone/>
            </a:pPr>
            <a:r>
              <a:rPr lang="ru-RU" sz="1900" b="1" dirty="0" smtClean="0">
                <a:solidFill>
                  <a:srgbClr val="00B050"/>
                </a:solidFill>
                <a:latin typeface="Times New Roman" pitchFamily="18" charset="0"/>
                <a:cs typeface="Times New Roman" pitchFamily="18" charset="0"/>
              </a:rPr>
              <a:t>«Ёлка»</a:t>
            </a:r>
            <a:r>
              <a:rPr lang="ru-RU" sz="1900" dirty="0" smtClean="0">
                <a:latin typeface="Times New Roman" pitchFamily="18" charset="0"/>
                <a:cs typeface="Times New Roman" pitchFamily="18" charset="0"/>
              </a:rPr>
              <a:t> - ладони от себя, пальцы в «замок» (ладони под углом друг к другу). Пальцы выставляют вперёд, локти к корпусу не прижимаются.</a:t>
            </a:r>
          </a:p>
          <a:p>
            <a:pPr marL="0" indent="0">
              <a:buNone/>
            </a:pPr>
            <a:r>
              <a:rPr lang="ru-RU" sz="1900" dirty="0" smtClean="0">
                <a:latin typeface="Times New Roman" pitchFamily="18" charset="0"/>
                <a:cs typeface="Times New Roman" pitchFamily="18" charset="0"/>
              </a:rPr>
              <a:t>К этой группе относятся также упражнения, которые позволяют детям изображать предметы транспорта и мебели, диких и домашних животных, птиц, насекомых, деревьев.</a:t>
            </a:r>
          </a:p>
          <a:p>
            <a:endParaRPr lang="ru-RU" dirty="0"/>
          </a:p>
        </p:txBody>
      </p:sp>
      <p:pic>
        <p:nvPicPr>
          <p:cNvPr id="4" name="Picture 5"/>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323528" y="4797152"/>
            <a:ext cx="2032000" cy="1524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275856" y="4797152"/>
            <a:ext cx="2160240" cy="15526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6372200" y="4365104"/>
            <a:ext cx="1524000" cy="203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1184176"/>
          </a:xfrm>
        </p:spPr>
        <p:txBody>
          <a:bodyPr>
            <a:normAutofit/>
          </a:bodyPr>
          <a:lstStyle/>
          <a:p>
            <a:r>
              <a:rPr lang="ru-RU" sz="3100" b="1" dirty="0" smtClean="0">
                <a:solidFill>
                  <a:srgbClr val="7030A0"/>
                </a:solidFill>
                <a:latin typeface="Times New Roman" pitchFamily="18" charset="0"/>
                <a:cs typeface="Times New Roman" pitchFamily="18" charset="0"/>
              </a:rPr>
              <a:t>3. Пальчиковые упражнения в сочетании со звуковой гимнастикой</a:t>
            </a:r>
            <a:r>
              <a:rPr lang="ru-RU" dirty="0" smtClean="0"/>
              <a:t>.</a:t>
            </a:r>
            <a:endParaRPr lang="ru-RU" dirty="0"/>
          </a:p>
        </p:txBody>
      </p:sp>
      <p:sp>
        <p:nvSpPr>
          <p:cNvPr id="3" name="Содержимое 2"/>
          <p:cNvSpPr>
            <a:spLocks noGrp="1"/>
          </p:cNvSpPr>
          <p:nvPr>
            <p:ph sz="quarter" idx="1"/>
          </p:nvPr>
        </p:nvSpPr>
        <p:spPr/>
        <p:txBody>
          <a:bodyPr/>
          <a:lstStyle/>
          <a:p>
            <a:r>
              <a:rPr lang="ru-RU" sz="2400" dirty="0" smtClean="0">
                <a:latin typeface="Times New Roman" pitchFamily="18" charset="0"/>
                <a:cs typeface="Times New Roman" pitchFamily="18" charset="0"/>
              </a:rPr>
              <a:t>Ребёнок может поочерёдно соединять пальцы каждой руки друг с другом, или выпрямлять по очереди каждый палец, или сжимать пальцы в кулак и разжимать и в это время произносить звуки: </a:t>
            </a:r>
            <a:r>
              <a:rPr lang="ru-RU" sz="2400" dirty="0" err="1" smtClean="0">
                <a:latin typeface="Times New Roman" pitchFamily="18" charset="0"/>
                <a:cs typeface="Times New Roman" pitchFamily="18" charset="0"/>
              </a:rPr>
              <a:t>б-п</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д-т</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к-г</a:t>
            </a:r>
            <a:r>
              <a:rPr lang="ru-RU" sz="2400" dirty="0" smtClean="0">
                <a:latin typeface="Times New Roman" pitchFamily="18" charset="0"/>
                <a:cs typeface="Times New Roman" pitchFamily="18" charset="0"/>
              </a:rPr>
              <a:t>.</a:t>
            </a:r>
          </a:p>
          <a:p>
            <a:endParaRPr lang="ru-RU" dirty="0"/>
          </a:p>
        </p:txBody>
      </p:sp>
      <p:pic>
        <p:nvPicPr>
          <p:cNvPr id="4"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5508104" y="2708920"/>
            <a:ext cx="2736304" cy="36484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1256184"/>
          </a:xfrm>
        </p:spPr>
        <p:txBody>
          <a:bodyPr>
            <a:normAutofit fontScale="90000"/>
          </a:bodyPr>
          <a:lstStyle/>
          <a:p>
            <a:r>
              <a:rPr lang="ru-RU" sz="2700" b="1" dirty="0" smtClean="0">
                <a:solidFill>
                  <a:srgbClr val="7030A0"/>
                </a:solidFill>
                <a:latin typeface="Times New Roman" pitchFamily="18" charset="0"/>
                <a:cs typeface="Times New Roman" pitchFamily="18" charset="0"/>
              </a:rPr>
              <a:t>4. Пальчиковые упражнения в сочетании с </a:t>
            </a:r>
            <a:r>
              <a:rPr lang="ru-RU" sz="2700" b="1" dirty="0" err="1" smtClean="0">
                <a:solidFill>
                  <a:srgbClr val="7030A0"/>
                </a:solidFill>
                <a:latin typeface="Times New Roman" pitchFamily="18" charset="0"/>
                <a:cs typeface="Times New Roman" pitchFamily="18" charset="0"/>
              </a:rPr>
              <a:t>самомассажем</a:t>
            </a:r>
            <a:r>
              <a:rPr lang="ru-RU" sz="2700" b="1" dirty="0" smtClean="0">
                <a:solidFill>
                  <a:srgbClr val="7030A0"/>
                </a:solidFill>
                <a:latin typeface="Times New Roman" pitchFamily="18" charset="0"/>
                <a:cs typeface="Times New Roman" pitchFamily="18" charset="0"/>
              </a:rPr>
              <a:t> кистей и пальцев рук.</a:t>
            </a:r>
            <a:r>
              <a:rPr lang="ru-RU" sz="3600" b="1" dirty="0" smtClean="0">
                <a:solidFill>
                  <a:srgbClr val="7030A0"/>
                </a:solidFill>
              </a:rPr>
              <a:t/>
            </a:r>
            <a:br>
              <a:rPr lang="ru-RU" sz="3600" b="1" dirty="0" smtClean="0">
                <a:solidFill>
                  <a:srgbClr val="7030A0"/>
                </a:solidFill>
              </a:rPr>
            </a:br>
            <a:endParaRPr lang="ru-RU" dirty="0"/>
          </a:p>
        </p:txBody>
      </p:sp>
      <p:sp>
        <p:nvSpPr>
          <p:cNvPr id="3" name="Содержимое 2"/>
          <p:cNvSpPr>
            <a:spLocks noGrp="1"/>
          </p:cNvSpPr>
          <p:nvPr>
            <p:ph sz="quarter" idx="1"/>
          </p:nvPr>
        </p:nvSpPr>
        <p:spPr/>
        <p:txBody>
          <a:bodyPr>
            <a:normAutofit fontScale="47500" lnSpcReduction="20000"/>
          </a:bodyPr>
          <a:lstStyle/>
          <a:p>
            <a:r>
              <a:rPr lang="ru-RU" sz="2900" dirty="0" err="1" smtClean="0">
                <a:latin typeface="Times New Roman" pitchFamily="18" charset="0"/>
                <a:cs typeface="Times New Roman" pitchFamily="18" charset="0"/>
              </a:rPr>
              <a:t>Самомассаж</a:t>
            </a:r>
            <a:r>
              <a:rPr lang="ru-RU" sz="2900" dirty="0" smtClean="0">
                <a:latin typeface="Times New Roman" pitchFamily="18" charset="0"/>
                <a:cs typeface="Times New Roman" pitchFamily="18" charset="0"/>
              </a:rPr>
              <a:t> является одним из видов пассивной гимнастики. Оказывает общеукрепляющее действие на мышечную систему. Работоспособность утомлённой мышцы под влиянием массажа восстанавливается быстрее, чем при полном покое. При систематическом проведении массажа улучшаются функции рецепторов, проводящих путей, усиливаются рефлекторные связи коры головного мозга с мышцами и сосудами. В рецепторах возникают импульсы, которые достигая коры головного мозга, оказывают тонизирующее воздействие на ЦНС, в результате чего повышается ее роль в отношении всех систем и органов.</a:t>
            </a:r>
          </a:p>
          <a:p>
            <a:r>
              <a:rPr lang="ru-RU" sz="2900" dirty="0" smtClean="0">
                <a:latin typeface="Times New Roman" pitchFamily="18" charset="0"/>
                <a:cs typeface="Times New Roman" pitchFamily="18" charset="0"/>
              </a:rPr>
              <a:t>В данных упражнениях используются традиционные для массажа движения – поглаживания, разминание, растирание, надавливание, пощипывание (от периферии к центру).</a:t>
            </a:r>
          </a:p>
          <a:p>
            <a:r>
              <a:rPr lang="ru-RU" sz="2900" b="1" dirty="0" smtClean="0">
                <a:solidFill>
                  <a:srgbClr val="00B0F0"/>
                </a:solidFill>
                <a:latin typeface="Times New Roman" pitchFamily="18" charset="0"/>
                <a:cs typeface="Times New Roman" pitchFamily="18" charset="0"/>
              </a:rPr>
              <a:t>«Помоем руки под горячей струёй воды»</a:t>
            </a:r>
            <a:r>
              <a:rPr lang="ru-RU" sz="2900" dirty="0" smtClean="0">
                <a:latin typeface="Times New Roman" pitchFamily="18" charset="0"/>
                <a:cs typeface="Times New Roman" pitchFamily="18" charset="0"/>
              </a:rPr>
              <a:t> - движение, как при мытье рук.</a:t>
            </a:r>
          </a:p>
          <a:p>
            <a:r>
              <a:rPr lang="ru-RU" sz="2900" b="1" dirty="0" smtClean="0">
                <a:solidFill>
                  <a:srgbClr val="00B0F0"/>
                </a:solidFill>
                <a:latin typeface="Times New Roman" pitchFamily="18" charset="0"/>
                <a:cs typeface="Times New Roman" pitchFamily="18" charset="0"/>
              </a:rPr>
              <a:t>«Надеваем перчатки» </a:t>
            </a:r>
            <a:r>
              <a:rPr lang="ru-RU" sz="2900" dirty="0" smtClean="0">
                <a:latin typeface="Times New Roman" pitchFamily="18" charset="0"/>
                <a:cs typeface="Times New Roman" pitchFamily="18" charset="0"/>
              </a:rPr>
              <a:t>- большим и указательным пальцами правой и левой руки растираем каждый палец левой руки, начиная с мизинца, сверху вниз. В конце растираем ладонь.</a:t>
            </a:r>
          </a:p>
          <a:p>
            <a:r>
              <a:rPr lang="ru-RU" sz="2900" b="1" dirty="0" smtClean="0">
                <a:solidFill>
                  <a:srgbClr val="00B0F0"/>
                </a:solidFill>
                <a:latin typeface="Times New Roman" pitchFamily="18" charset="0"/>
                <a:cs typeface="Times New Roman" pitchFamily="18" charset="0"/>
              </a:rPr>
              <a:t>«Засолка капусты»</a:t>
            </a:r>
            <a:r>
              <a:rPr lang="ru-RU" sz="2900" dirty="0" smtClean="0">
                <a:latin typeface="Times New Roman" pitchFamily="18" charset="0"/>
                <a:cs typeface="Times New Roman" pitchFamily="18" charset="0"/>
              </a:rPr>
              <a:t> - движения ребром ладони правой руки о ладонь левой руки: постукивание, пиление. Движения обеих кистей: имитация посыпания солью, сжимание пальцев в кулак.</a:t>
            </a:r>
          </a:p>
          <a:p>
            <a:r>
              <a:rPr lang="ru-RU" sz="2900" b="1" dirty="0" smtClean="0">
                <a:solidFill>
                  <a:srgbClr val="00B0F0"/>
                </a:solidFill>
                <a:latin typeface="Times New Roman" pitchFamily="18" charset="0"/>
                <a:cs typeface="Times New Roman" pitchFamily="18" charset="0"/>
              </a:rPr>
              <a:t>«Согреем руки»</a:t>
            </a:r>
            <a:r>
              <a:rPr lang="ru-RU" sz="2900" dirty="0" smtClean="0">
                <a:latin typeface="Times New Roman" pitchFamily="18" charset="0"/>
                <a:cs typeface="Times New Roman" pitchFamily="18" charset="0"/>
              </a:rPr>
              <a:t> - движения, как при растирании рук.</a:t>
            </a:r>
          </a:p>
          <a:p>
            <a:r>
              <a:rPr lang="ru-RU" sz="2900" b="1" dirty="0" smtClean="0">
                <a:solidFill>
                  <a:srgbClr val="00B0F0"/>
                </a:solidFill>
                <a:latin typeface="Times New Roman" pitchFamily="18" charset="0"/>
                <a:cs typeface="Times New Roman" pitchFamily="18" charset="0"/>
              </a:rPr>
              <a:t>«Молоточек»</a:t>
            </a:r>
            <a:r>
              <a:rPr lang="ru-RU" sz="2900" dirty="0" smtClean="0">
                <a:latin typeface="Times New Roman" pitchFamily="18" charset="0"/>
                <a:cs typeface="Times New Roman" pitchFamily="18" charset="0"/>
              </a:rPr>
              <a:t> - фалангами сжатых в кулак пальцев правой руки «забивать» гвозди.</a:t>
            </a:r>
          </a:p>
          <a:p>
            <a:r>
              <a:rPr lang="ru-RU" sz="2900" b="1" dirty="0" smtClean="0">
                <a:solidFill>
                  <a:srgbClr val="00B0F0"/>
                </a:solidFill>
                <a:latin typeface="Times New Roman" pitchFamily="18" charset="0"/>
                <a:cs typeface="Times New Roman" pitchFamily="18" charset="0"/>
              </a:rPr>
              <a:t>«Гуси щиплют травку» </a:t>
            </a:r>
            <a:r>
              <a:rPr lang="ru-RU" sz="2900" dirty="0" smtClean="0">
                <a:latin typeface="Times New Roman" pitchFamily="18" charset="0"/>
                <a:cs typeface="Times New Roman" pitchFamily="18" charset="0"/>
              </a:rPr>
              <a:t>- пальцы правой руки пощипывают кисть левой.</a:t>
            </a:r>
          </a:p>
          <a:p>
            <a:r>
              <a:rPr lang="ru-RU" sz="2900" dirty="0" smtClean="0">
                <a:latin typeface="Times New Roman" pitchFamily="18" charset="0"/>
                <a:cs typeface="Times New Roman" pitchFamily="18" charset="0"/>
              </a:rPr>
              <a:t>Для более эффективного </a:t>
            </a:r>
            <a:r>
              <a:rPr lang="ru-RU" sz="2900" dirty="0" err="1" smtClean="0">
                <a:latin typeface="Times New Roman" pitchFamily="18" charset="0"/>
                <a:cs typeface="Times New Roman" pitchFamily="18" charset="0"/>
              </a:rPr>
              <a:t>самомассажа</a:t>
            </a:r>
            <a:r>
              <a:rPr lang="ru-RU" sz="2900" dirty="0" smtClean="0">
                <a:latin typeface="Times New Roman" pitchFamily="18" charset="0"/>
                <a:cs typeface="Times New Roman" pitchFamily="18" charset="0"/>
              </a:rPr>
              <a:t> кисти рук  используются грецкий орех, каштан, шестигранный карандаш, массажный мячик.</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solidFill>
                  <a:srgbClr val="7030A0"/>
                </a:solidFill>
                <a:latin typeface="Times New Roman" pitchFamily="18" charset="0"/>
                <a:cs typeface="Times New Roman" pitchFamily="18" charset="0"/>
              </a:rPr>
              <a:t>5. Театр в руке.</a:t>
            </a:r>
            <a:endParaRPr lang="ru-RU" sz="2800" dirty="0">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a:bodyPr>
          <a:lstStyle/>
          <a:p>
            <a:r>
              <a:rPr lang="ru-RU" sz="2000" dirty="0" smtClean="0">
                <a:latin typeface="Times New Roman" pitchFamily="18" charset="0"/>
                <a:cs typeface="Times New Roman" pitchFamily="18" charset="0"/>
              </a:rPr>
              <a:t>Позволяет повысить общий тонус, развивает</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внимание и память, снимает </a:t>
            </a:r>
            <a:r>
              <a:rPr lang="ru-RU" sz="2000" dirty="0" err="1" smtClean="0">
                <a:latin typeface="Times New Roman" pitchFamily="18" charset="0"/>
                <a:cs typeface="Times New Roman" pitchFamily="18" charset="0"/>
              </a:rPr>
              <a:t>психоэмоциональное</a:t>
            </a:r>
            <a:r>
              <a:rPr lang="ru-RU" sz="2000" dirty="0" smtClean="0">
                <a:latin typeface="Times New Roman" pitchFamily="18" charset="0"/>
                <a:cs typeface="Times New Roman" pitchFamily="18" charset="0"/>
              </a:rPr>
              <a:t> напряжение.</a:t>
            </a:r>
          </a:p>
          <a:p>
            <a:r>
              <a:rPr lang="ru-RU" sz="2000" b="1" dirty="0" smtClean="0">
                <a:solidFill>
                  <a:srgbClr val="0070C0"/>
                </a:solidFill>
                <a:latin typeface="Times New Roman" pitchFamily="18" charset="0"/>
                <a:cs typeface="Times New Roman" pitchFamily="18" charset="0"/>
              </a:rPr>
              <a:t>«Бабочка»</a:t>
            </a:r>
            <a:r>
              <a:rPr lang="ru-RU" sz="2000" dirty="0" smtClean="0">
                <a:latin typeface="Times New Roman" pitchFamily="18" charset="0"/>
                <a:cs typeface="Times New Roman" pitchFamily="18" charset="0"/>
              </a:rPr>
              <a:t> - сжать пальцы в кулак и поочерёдно выпрямлять мизинец, безымянный и средний пальцы, а большой и указательный соединить в кольцо. Выпрямленными пальцами делать быстрые движения («трепетание пальцев»).</a:t>
            </a:r>
          </a:p>
          <a:p>
            <a:r>
              <a:rPr lang="ru-RU" sz="2000" b="1" dirty="0" smtClean="0">
                <a:solidFill>
                  <a:srgbClr val="0070C0"/>
                </a:solidFill>
                <a:latin typeface="Times New Roman" pitchFamily="18" charset="0"/>
                <a:cs typeface="Times New Roman" pitchFamily="18" charset="0"/>
              </a:rPr>
              <a:t>«Сказка»</a:t>
            </a:r>
            <a:r>
              <a:rPr lang="ru-RU" sz="2000" dirty="0" smtClean="0">
                <a:latin typeface="Times New Roman" pitchFamily="18" charset="0"/>
                <a:cs typeface="Times New Roman" pitchFamily="18" charset="0"/>
              </a:rPr>
              <a:t> - детям предлагается разыграть сказку, в которой каждый палец – какой-либо персонаж.</a:t>
            </a:r>
          </a:p>
          <a:p>
            <a:r>
              <a:rPr lang="ru-RU" sz="2000" b="1" dirty="0" smtClean="0">
                <a:solidFill>
                  <a:srgbClr val="0070C0"/>
                </a:solidFill>
                <a:latin typeface="Times New Roman" pitchFamily="18" charset="0"/>
                <a:cs typeface="Times New Roman" pitchFamily="18" charset="0"/>
              </a:rPr>
              <a:t>«</a:t>
            </a:r>
            <a:r>
              <a:rPr lang="ru-RU" sz="2000" b="1" dirty="0" err="1" smtClean="0">
                <a:solidFill>
                  <a:srgbClr val="0070C0"/>
                </a:solidFill>
                <a:latin typeface="Times New Roman" pitchFamily="18" charset="0"/>
                <a:cs typeface="Times New Roman" pitchFamily="18" charset="0"/>
              </a:rPr>
              <a:t>Осьминожки</a:t>
            </a:r>
            <a:r>
              <a:rPr lang="ru-RU" sz="2000" b="1" dirty="0" smtClean="0">
                <a:solidFill>
                  <a:srgbClr val="0070C0"/>
                </a:solidFill>
                <a:latin typeface="Times New Roman" pitchFamily="18" charset="0"/>
                <a:cs typeface="Times New Roman" pitchFamily="18" charset="0"/>
              </a:rPr>
              <a:t>»</a:t>
            </a:r>
            <a:r>
              <a:rPr lang="ru-RU" sz="2000" dirty="0" smtClean="0">
                <a:latin typeface="Times New Roman" pitchFamily="18" charset="0"/>
                <a:cs typeface="Times New Roman" pitchFamily="18" charset="0"/>
              </a:rPr>
              <a:t> - правая рука, осторожно и по очереди передвигая свои </a:t>
            </a:r>
            <a:r>
              <a:rPr lang="ru-RU" sz="2000" dirty="0" err="1" smtClean="0">
                <a:latin typeface="Times New Roman" pitchFamily="18" charset="0"/>
                <a:cs typeface="Times New Roman" pitchFamily="18" charset="0"/>
              </a:rPr>
              <a:t>щупальцы-пальцы</a:t>
            </a:r>
            <a:r>
              <a:rPr lang="ru-RU" sz="2000" dirty="0" smtClean="0">
                <a:latin typeface="Times New Roman" pitchFamily="18" charset="0"/>
                <a:cs typeface="Times New Roman" pitchFamily="18" charset="0"/>
              </a:rPr>
              <a:t>, путешествует по морскому дну. Навстречу движется осьминог – левая рука. Увидели друг друга, замерли, а потом стали обследовать морское дно вместе.</a:t>
            </a:r>
          </a:p>
          <a:p>
            <a:endParaRPr lang="ru-RU" dirty="0"/>
          </a:p>
        </p:txBody>
      </p:sp>
      <p:pic>
        <p:nvPicPr>
          <p:cNvPr id="4" name="Picture 2" descr="https://arhivurokov.ru/kopilka/uploads/user_file_57659f6232e69/sbornik-pal-chikovykh-ighr-na-razvitiie-riechi-dietiei-ranniegho-vozrasta_16.jpe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6588224" y="37238"/>
            <a:ext cx="2438063" cy="1826831"/>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2" descr="http://www.maam.ru/upload/blogs/73048acbbbf8f823ce0693883dd4d935.jpg.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1331640" y="5517232"/>
            <a:ext cx="2034378" cy="1340768"/>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6588224" y="5299642"/>
            <a:ext cx="2196244" cy="145355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mages.myshared.ru/32/1319640/slide_8.jpg"/>
          <p:cNvPicPr>
            <a:picLocks noGrp="1" noChangeAspect="1" noChangeArrowheads="1"/>
          </p:cNvPicPr>
          <p:nvPr>
            <p:ph sz="quarter"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683568" y="476672"/>
            <a:ext cx="7344816" cy="5508612"/>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b="1" dirty="0" smtClean="0">
                <a:solidFill>
                  <a:srgbClr val="FF0000"/>
                </a:solidFill>
              </a:rPr>
              <a:t>Заключение</a:t>
            </a:r>
            <a:endParaRPr lang="ru-RU" dirty="0"/>
          </a:p>
        </p:txBody>
      </p:sp>
      <p:sp>
        <p:nvSpPr>
          <p:cNvPr id="3" name="Содержимое 2"/>
          <p:cNvSpPr>
            <a:spLocks noGrp="1"/>
          </p:cNvSpPr>
          <p:nvPr>
            <p:ph sz="quarter" idx="1"/>
          </p:nvPr>
        </p:nvSpPr>
        <p:spPr/>
        <p:txBody>
          <a:bodyPr>
            <a:normAutofit fontScale="92500" lnSpcReduction="10000"/>
          </a:bodyPr>
          <a:lstStyle/>
          <a:p>
            <a:r>
              <a:rPr lang="ru-RU" sz="2600" b="1" dirty="0" smtClean="0">
                <a:solidFill>
                  <a:srgbClr val="00B050"/>
                </a:solidFill>
                <a:latin typeface="Times New Roman" pitchFamily="18" charset="0"/>
                <a:cs typeface="Times New Roman" pitchFamily="18" charset="0"/>
              </a:rPr>
              <a:t>Пальчиковые игры и упражнения </a:t>
            </a:r>
            <a:r>
              <a:rPr lang="ru-RU" sz="2600" dirty="0" smtClean="0">
                <a:latin typeface="Times New Roman" pitchFamily="18" charset="0"/>
                <a:cs typeface="Times New Roman" pitchFamily="18" charset="0"/>
              </a:rPr>
              <a:t>– уникальное средство для развития мелкой моторики и речи в их единстве и взаимосвязи. Разучивание текстов с использованием «пальчиковой» гимнастики стимулирует развитие речи, пространственного, наглядно-действенного  мышления, произвольного и непроизвольного внимания, слухового и зрительного восприятия, быстроту реакции и эмоциональную выразительность, способность сосредотачиваться, расширяют кругозор и словарный запас детей, дают первоначальные математические представления и экологические знания, обогащают знания детей о собственном теле, создают положительное эмоциональное состояние, воспитывают уверенность в себе.</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pPr algn="ctr"/>
            <a:endParaRPr lang="ru-RU" sz="2800" b="1" dirty="0" smtClean="0">
              <a:solidFill>
                <a:srgbClr val="7030A0"/>
              </a:solidFill>
            </a:endParaRPr>
          </a:p>
          <a:p>
            <a:pPr algn="ctr"/>
            <a:endParaRPr lang="ru-RU" sz="2800" b="1" dirty="0" smtClean="0">
              <a:solidFill>
                <a:srgbClr val="7030A0"/>
              </a:solidFill>
            </a:endParaRPr>
          </a:p>
          <a:p>
            <a:pPr algn="ctr"/>
            <a:r>
              <a:rPr lang="ru-RU" sz="2800" b="1" dirty="0" smtClean="0">
                <a:solidFill>
                  <a:srgbClr val="7030A0"/>
                </a:solidFill>
              </a:rPr>
              <a:t>Спасибо за внимание!</a:t>
            </a:r>
          </a:p>
          <a:p>
            <a:endParaRPr lang="ru-RU" b="1" dirty="0"/>
          </a:p>
        </p:txBody>
      </p:sp>
      <p:pic>
        <p:nvPicPr>
          <p:cNvPr id="4" name="Picture 6" descr="http://im3-tub-ru.yandex.net/i?id=314944926-63-72&amp;n=21"/>
          <p:cNvPicPr>
            <a:picLocks noChangeAspect="1" noChangeArrowheads="1"/>
          </p:cNvPicPr>
          <p:nvPr/>
        </p:nvPicPr>
        <p:blipFill>
          <a:blip r:embed="rId2" cstate="print">
            <a:extLst>
              <a:ext uri="{28A0092B-C50C-407E-A947-70E740481C1C}">
                <a14:useLocalDpi xmlns="" xmlns:a14="http://schemas.microsoft.com/office/drawing/2010/main"/>
              </a:ext>
            </a:extLst>
          </a:blip>
          <a:srcRect/>
          <a:stretch>
            <a:fillRect/>
          </a:stretch>
        </p:blipFill>
        <p:spPr bwMode="auto">
          <a:xfrm>
            <a:off x="2555776" y="3212976"/>
            <a:ext cx="3528392" cy="2735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pPr lvl="0"/>
            <a:r>
              <a:rPr lang="ru-RU" sz="2400" b="1" kern="0" dirty="0" smtClean="0">
                <a:solidFill>
                  <a:prstClr val="black"/>
                </a:solidFill>
                <a:latin typeface="Times New Roman" pitchFamily="18" charset="0"/>
                <a:cs typeface="Times New Roman" pitchFamily="18" charset="0"/>
              </a:rPr>
              <a:t>Пальчиковая гимнастика </a:t>
            </a:r>
            <a:r>
              <a:rPr lang="ru-RU" sz="2400" kern="0" dirty="0" smtClean="0">
                <a:solidFill>
                  <a:prstClr val="black"/>
                </a:solidFill>
                <a:latin typeface="Times New Roman" pitchFamily="18" charset="0"/>
                <a:cs typeface="Times New Roman" pitchFamily="18" charset="0"/>
              </a:rPr>
              <a:t>– </a:t>
            </a:r>
            <a:r>
              <a:rPr lang="ru-RU" sz="2400" i="1" kern="0" dirty="0" err="1" smtClean="0">
                <a:solidFill>
                  <a:prstClr val="black"/>
                </a:solidFill>
                <a:latin typeface="Times New Roman" pitchFamily="18" charset="0"/>
                <a:cs typeface="Times New Roman" pitchFamily="18" charset="0"/>
              </a:rPr>
              <a:t>здоровьесберегающая</a:t>
            </a:r>
            <a:r>
              <a:rPr lang="ru-RU" sz="2400" i="1" kern="0" dirty="0" smtClean="0">
                <a:solidFill>
                  <a:prstClr val="black"/>
                </a:solidFill>
                <a:latin typeface="Times New Roman" pitchFamily="18" charset="0"/>
                <a:cs typeface="Times New Roman" pitchFamily="18" charset="0"/>
              </a:rPr>
              <a:t> технология сохранения и стимулирования здоровья детей дошкольного возраста. Представляет  собой набор упражнений, направленных на развитие мелкой моторики руки, т.е. совместных действий систем организма человека (мышечной, зрительной, нервной, костной), формирующих способность выполнять точные, мелкие движения пальцами и кистями.</a:t>
            </a:r>
            <a:endParaRPr lang="ru-RU" sz="2400" kern="0" dirty="0" smtClean="0">
              <a:solidFill>
                <a:sysClr val="windowText" lastClr="000000"/>
              </a:solidFill>
            </a:endParaRPr>
          </a:p>
          <a:p>
            <a:endParaRPr lang="ru-RU" dirty="0"/>
          </a:p>
        </p:txBody>
      </p:sp>
      <p:pic>
        <p:nvPicPr>
          <p:cNvPr id="4" name="Picture 6" descr="http://www.uaua.info/pictures_ckfinder/images/610x634xbf9af2c16ec7.jpg.pagespeed.ic.P-x7x7ebTB.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5724128" y="4149080"/>
            <a:ext cx="2736304" cy="252028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04664"/>
            <a:ext cx="8534400" cy="864096"/>
          </a:xfrm>
        </p:spPr>
        <p:txBody>
          <a:bodyPr>
            <a:noAutofit/>
          </a:bodyPr>
          <a:lstStyle/>
          <a:p>
            <a:r>
              <a:rPr lang="ru-RU" sz="3200" kern="0" dirty="0" smtClean="0">
                <a:solidFill>
                  <a:srgbClr val="C1EC76">
                    <a:lumMod val="50000"/>
                  </a:srgbClr>
                </a:solidFill>
                <a:effectLst>
                  <a:outerShdw blurRad="38100" dist="38100" dir="2700000" algn="tl">
                    <a:srgbClr val="000000"/>
                  </a:outerShdw>
                </a:effectLst>
                <a:latin typeface="Times New Roman" pitchFamily="18" charset="0"/>
                <a:cs typeface="Times New Roman" pitchFamily="18" charset="0"/>
              </a:rPr>
              <a:t>Работа по развитию мелкой моторики   является важнейшим фактором:</a:t>
            </a:r>
            <a:endParaRPr lang="ru-RU" sz="3200" dirty="0">
              <a:latin typeface="Times New Roman" pitchFamily="18" charset="0"/>
              <a:cs typeface="Times New Roman" pitchFamily="18" charset="0"/>
            </a:endParaRPr>
          </a:p>
        </p:txBody>
      </p:sp>
      <p:sp>
        <p:nvSpPr>
          <p:cNvPr id="3" name="Содержимое 2"/>
          <p:cNvSpPr>
            <a:spLocks noGrp="1"/>
          </p:cNvSpPr>
          <p:nvPr>
            <p:ph sz="quarter" idx="1"/>
          </p:nvPr>
        </p:nvSpPr>
        <p:spPr/>
        <p:txBody>
          <a:bodyPr/>
          <a:lstStyle/>
          <a:p>
            <a:pPr marL="342900" lvl="0" indent="-342900" defTabSz="457200">
              <a:lnSpc>
                <a:spcPct val="90000"/>
              </a:lnSpc>
              <a:spcAft>
                <a:spcPts val="600"/>
              </a:spcAft>
              <a:buClr>
                <a:prstClr val="black">
                  <a:lumMod val="75000"/>
                  <a:lumOff val="25000"/>
                </a:prstClr>
              </a:buClr>
              <a:buFont typeface="Wingdings 2" charset="2"/>
              <a:buChar char=""/>
              <a:defRPr/>
            </a:pPr>
            <a:r>
              <a:rPr lang="ru-RU" sz="2400" dirty="0" smtClean="0">
                <a:solidFill>
                  <a:srgbClr val="F47E5A">
                    <a:lumMod val="75000"/>
                  </a:srgbClr>
                </a:solidFill>
                <a:effectLst>
                  <a:outerShdw blurRad="38100" dist="38100" dir="2700000" algn="tl">
                    <a:srgbClr val="000000"/>
                  </a:outerShdw>
                </a:effectLst>
                <a:latin typeface="Arial" charset="0"/>
              </a:rPr>
              <a:t>стимулирующим речевое развитие ребенка;</a:t>
            </a:r>
            <a:endParaRPr lang="ru-RU" sz="2400" b="1" dirty="0" smtClean="0">
              <a:solidFill>
                <a:srgbClr val="F47E5A">
                  <a:lumMod val="75000"/>
                </a:srgbClr>
              </a:solidFill>
              <a:latin typeface="Verdana"/>
            </a:endParaRPr>
          </a:p>
          <a:p>
            <a:pPr marL="342900" lvl="0" indent="-342900" defTabSz="457200">
              <a:lnSpc>
                <a:spcPct val="90000"/>
              </a:lnSpc>
              <a:spcAft>
                <a:spcPts val="600"/>
              </a:spcAft>
              <a:buClr>
                <a:prstClr val="black">
                  <a:lumMod val="75000"/>
                  <a:lumOff val="25000"/>
                </a:prstClr>
              </a:buClr>
              <a:buFont typeface="Wingdings 2" charset="2"/>
              <a:buChar char=""/>
              <a:defRPr/>
            </a:pPr>
            <a:r>
              <a:rPr lang="ru-RU" sz="2400" dirty="0" smtClean="0">
                <a:solidFill>
                  <a:srgbClr val="F47E5A">
                    <a:lumMod val="75000"/>
                  </a:srgbClr>
                </a:solidFill>
                <a:effectLst>
                  <a:outerShdw blurRad="38100" dist="38100" dir="2700000" algn="tl">
                    <a:srgbClr val="000000"/>
                  </a:outerShdw>
                </a:effectLst>
                <a:latin typeface="Arial" charset="0"/>
              </a:rPr>
              <a:t>способствующим улучшению артикуляционных движений;</a:t>
            </a:r>
            <a:r>
              <a:rPr lang="ru-RU" sz="2400" b="1" dirty="0" smtClean="0">
                <a:solidFill>
                  <a:srgbClr val="F47E5A">
                    <a:lumMod val="75000"/>
                  </a:srgbClr>
                </a:solidFill>
                <a:latin typeface="Verdana"/>
              </a:rPr>
              <a:t> </a:t>
            </a:r>
          </a:p>
          <a:p>
            <a:pPr marL="342900" lvl="0" indent="-342900" defTabSz="457200">
              <a:lnSpc>
                <a:spcPct val="90000"/>
              </a:lnSpc>
              <a:spcAft>
                <a:spcPts val="600"/>
              </a:spcAft>
              <a:buClr>
                <a:prstClr val="black">
                  <a:lumMod val="75000"/>
                  <a:lumOff val="25000"/>
                </a:prstClr>
              </a:buClr>
              <a:buFont typeface="Wingdings 2" charset="2"/>
              <a:buChar char=""/>
              <a:defRPr/>
            </a:pPr>
            <a:r>
              <a:rPr lang="ru-RU" sz="2400" dirty="0" smtClean="0">
                <a:solidFill>
                  <a:srgbClr val="F47E5A">
                    <a:lumMod val="75000"/>
                  </a:srgbClr>
                </a:solidFill>
                <a:effectLst>
                  <a:outerShdw blurRad="38100" dist="38100" dir="2700000" algn="tl">
                    <a:srgbClr val="000000"/>
                  </a:outerShdw>
                </a:effectLst>
                <a:latin typeface="Arial" charset="0"/>
              </a:rPr>
              <a:t>подготовки кисти руки к письму;</a:t>
            </a:r>
          </a:p>
          <a:p>
            <a:pPr marL="342900" lvl="0" indent="-342900" defTabSz="457200">
              <a:lnSpc>
                <a:spcPct val="90000"/>
              </a:lnSpc>
              <a:spcAft>
                <a:spcPts val="600"/>
              </a:spcAft>
              <a:buClr>
                <a:prstClr val="black">
                  <a:lumMod val="75000"/>
                  <a:lumOff val="25000"/>
                </a:prstClr>
              </a:buClr>
              <a:buFont typeface="Wingdings 2" charset="2"/>
              <a:buChar char=""/>
              <a:defRPr/>
            </a:pPr>
            <a:r>
              <a:rPr lang="ru-RU" sz="2400" dirty="0" smtClean="0">
                <a:solidFill>
                  <a:srgbClr val="F47E5A">
                    <a:lumMod val="75000"/>
                  </a:srgbClr>
                </a:solidFill>
                <a:effectLst>
                  <a:outerShdw blurRad="38100" dist="38100" dir="2700000" algn="tl">
                    <a:srgbClr val="000000"/>
                  </a:outerShdw>
                </a:effectLst>
                <a:latin typeface="Arial" charset="0"/>
              </a:rPr>
              <a:t>повышающим работоспособность коры головного мозга.</a:t>
            </a:r>
            <a:endParaRPr lang="ru-RU" sz="2400" b="1" dirty="0" smtClean="0">
              <a:solidFill>
                <a:srgbClr val="F47E5A">
                  <a:lumMod val="75000"/>
                </a:srgbClr>
              </a:solidFill>
              <a:latin typeface="Verdana"/>
            </a:endParaRPr>
          </a:p>
          <a:p>
            <a:pPr marL="342900" lvl="0" indent="-342900" algn="ctr" defTabSz="457200">
              <a:lnSpc>
                <a:spcPct val="90000"/>
              </a:lnSpc>
              <a:spcAft>
                <a:spcPts val="600"/>
              </a:spcAft>
              <a:buClr>
                <a:prstClr val="black">
                  <a:lumMod val="75000"/>
                  <a:lumOff val="25000"/>
                </a:prstClr>
              </a:buClr>
              <a:defRPr/>
            </a:pPr>
            <a:r>
              <a:rPr lang="ru-RU" sz="2800" b="1" i="1" u="sng" dirty="0" smtClean="0">
                <a:solidFill>
                  <a:srgbClr val="00B050"/>
                </a:solidFill>
                <a:latin typeface="Verdana"/>
              </a:rPr>
              <a:t>Чем больше умеет рука, тем умнее ее обладатель.</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1184176"/>
          </a:xfrm>
        </p:spPr>
        <p:txBody>
          <a:bodyPr>
            <a:noAutofit/>
          </a:bodyPr>
          <a:lstStyle/>
          <a:p>
            <a:r>
              <a:rPr lang="ru-RU" sz="2000" b="1" dirty="0" smtClean="0">
                <a:solidFill>
                  <a:srgbClr val="FF0000"/>
                </a:solidFill>
                <a:latin typeface="Times New Roman" pitchFamily="18" charset="0"/>
                <a:cs typeface="Times New Roman" pitchFamily="18" charset="0"/>
              </a:rPr>
              <a:t>Исследования ученых Института физиологии детей и подростков АПН (М.М.Кольцова, Е.И.Есенина, </a:t>
            </a:r>
            <a:r>
              <a:rPr lang="ru-RU" sz="2000" b="1" dirty="0" err="1" smtClean="0">
                <a:solidFill>
                  <a:srgbClr val="FF0000"/>
                </a:solidFill>
                <a:latin typeface="Times New Roman" pitchFamily="18" charset="0"/>
                <a:cs typeface="Times New Roman" pitchFamily="18" charset="0"/>
              </a:rPr>
              <a:t>Л.В.Антакова-Фомина</a:t>
            </a:r>
            <a:r>
              <a:rPr lang="ru-RU" sz="2000" b="1" dirty="0" smtClean="0">
                <a:solidFill>
                  <a:srgbClr val="FF0000"/>
                </a:solidFill>
                <a:latin typeface="Times New Roman" pitchFamily="18" charset="0"/>
                <a:cs typeface="Times New Roman" pitchFamily="18" charset="0"/>
              </a:rPr>
              <a:t>)</a:t>
            </a:r>
            <a:endParaRPr lang="ru-RU" sz="2000" dirty="0">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a:bodyPr>
          <a:lstStyle/>
          <a:p>
            <a:r>
              <a:rPr lang="ru-RU" sz="2400" dirty="0" smtClean="0">
                <a:latin typeface="Times New Roman" pitchFamily="18" charset="0"/>
                <a:cs typeface="Times New Roman" pitchFamily="18" charset="0"/>
              </a:rPr>
              <a:t>Учеными подтверждена связь интеллектуального развития и пальцевой моторики. Уровень развития речи находится в прямой зависимости  от степени </a:t>
            </a:r>
            <a:r>
              <a:rPr lang="ru-RU" sz="2400" dirty="0" err="1" smtClean="0">
                <a:latin typeface="Times New Roman" pitchFamily="18" charset="0"/>
                <a:cs typeface="Times New Roman" pitchFamily="18" charset="0"/>
              </a:rPr>
              <a:t>сформированности</a:t>
            </a:r>
            <a:r>
              <a:rPr lang="ru-RU" sz="2400" dirty="0" smtClean="0">
                <a:latin typeface="Times New Roman" pitchFamily="18" charset="0"/>
                <a:cs typeface="Times New Roman" pitchFamily="18" charset="0"/>
              </a:rPr>
              <a:t> тонких движений рук. Для определения уровня развития речи детей первых лет жизни разработан метод: ребенка просят показать один пальчик, два и три. Дети, которым удаются изолированные движения пальцев – говорящие дети. Если движения напряженные, пальцы сгибаются и разгибаются вместе –  это </a:t>
            </a:r>
            <a:r>
              <a:rPr lang="ru-RU" sz="2400" dirty="0" err="1" smtClean="0">
                <a:latin typeface="Times New Roman" pitchFamily="18" charset="0"/>
                <a:cs typeface="Times New Roman" pitchFamily="18" charset="0"/>
              </a:rPr>
              <a:t>неговорящие</a:t>
            </a:r>
            <a:r>
              <a:rPr lang="ru-RU" sz="2400" dirty="0" smtClean="0">
                <a:latin typeface="Times New Roman" pitchFamily="18" charset="0"/>
                <a:cs typeface="Times New Roman" pitchFamily="18" charset="0"/>
              </a:rPr>
              <a:t> дети.</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i="1" dirty="0" smtClean="0">
                <a:solidFill>
                  <a:srgbClr val="FF0000"/>
                </a:solidFill>
                <a:latin typeface="Times New Roman" pitchFamily="18" charset="0"/>
                <a:cs typeface="Times New Roman" pitchFamily="18" charset="0"/>
              </a:rPr>
              <a:t>Появление пальчиковых игр</a:t>
            </a:r>
            <a:endParaRPr lang="ru-RU" sz="2800" dirty="0">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fontScale="77500" lnSpcReduction="20000"/>
          </a:bodyPr>
          <a:lstStyle/>
          <a:p>
            <a:pPr algn="just"/>
            <a:r>
              <a:rPr lang="ru-RU" sz="2800" dirty="0" smtClean="0">
                <a:latin typeface="Times New Roman" pitchFamily="18" charset="0"/>
                <a:cs typeface="Times New Roman" pitchFamily="18" charset="0"/>
              </a:rPr>
              <a:t>У самых разных народов пальчиковые игры были распространены издавна. В Китае распространены упражнения с каменными и металлическими шарами. Регулярные занятия с ними улучшают память, деятельность сердечнососудистой и пищеварительной систем, устраняют эмоциональное напряжение, развивают координацию движений, силу и ловкость рук, поддерживают жизненный тонус.</a:t>
            </a:r>
          </a:p>
          <a:p>
            <a:pPr algn="just"/>
            <a:r>
              <a:rPr lang="ru-RU" sz="2800" dirty="0" smtClean="0">
                <a:latin typeface="Times New Roman" pitchFamily="18" charset="0"/>
                <a:cs typeface="Times New Roman" pitchFamily="18" charset="0"/>
              </a:rPr>
              <a:t> А в Японии широко используются упражнения для ладоней и пальцев с грецкими орехами. Прекрасное воздействие оказывает перекатывание между ладонями шестигранного карандаша. </a:t>
            </a:r>
          </a:p>
          <a:p>
            <a:pPr algn="just"/>
            <a:r>
              <a:rPr lang="ru-RU" sz="2800" dirty="0" smtClean="0">
                <a:latin typeface="Times New Roman" pitchFamily="18" charset="0"/>
                <a:cs typeface="Times New Roman" pitchFamily="18" charset="0"/>
              </a:rPr>
              <a:t>А на Руси  с малолетства учат играть в «Ладушки», «Сороку-ворону», «Козу рогатую». Сегодня специалисты возрождают старые игры, придумывают новые.</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968152"/>
          </a:xfrm>
        </p:spPr>
        <p:txBody>
          <a:bodyPr>
            <a:normAutofit fontScale="90000"/>
          </a:bodyPr>
          <a:lstStyle/>
          <a:p>
            <a:pPr lvl="0"/>
            <a:r>
              <a:rPr lang="ru-RU" sz="2700" b="1" kern="0" dirty="0" smtClean="0">
                <a:solidFill>
                  <a:srgbClr val="2A9224"/>
                </a:solidFill>
                <a:effectLst>
                  <a:outerShdw blurRad="38100" dist="38100" dir="2700000" algn="tl">
                    <a:srgbClr val="000000"/>
                  </a:outerShdw>
                </a:effectLst>
                <a:latin typeface="Times New Roman" pitchFamily="18" charset="0"/>
                <a:cs typeface="Times New Roman" pitchFamily="18" charset="0"/>
              </a:rPr>
              <a:t>Игровые упражнения  пальчиковой гимнастики бывают:</a:t>
            </a:r>
            <a:r>
              <a:rPr lang="ru-RU" sz="1600" kern="0" dirty="0" smtClean="0">
                <a:solidFill>
                  <a:sysClr val="windowText" lastClr="000000"/>
                </a:solidFill>
              </a:rPr>
              <a:t/>
            </a:r>
            <a:br>
              <a:rPr lang="ru-RU" sz="1600" kern="0" dirty="0" smtClean="0">
                <a:solidFill>
                  <a:sysClr val="windowText" lastClr="000000"/>
                </a:solidFill>
              </a:rPr>
            </a:br>
            <a:endParaRPr lang="ru-RU" dirty="0"/>
          </a:p>
        </p:txBody>
      </p:sp>
      <p:sp>
        <p:nvSpPr>
          <p:cNvPr id="3" name="Содержимое 2"/>
          <p:cNvSpPr>
            <a:spLocks noGrp="1"/>
          </p:cNvSpPr>
          <p:nvPr>
            <p:ph sz="quarter" idx="1"/>
          </p:nvPr>
        </p:nvSpPr>
        <p:spPr/>
        <p:txBody>
          <a:bodyPr/>
          <a:lstStyle/>
          <a:p>
            <a:pPr lvl="0"/>
            <a:r>
              <a:rPr lang="ru-RU" sz="2800" b="1" u="sng" dirty="0" smtClean="0">
                <a:solidFill>
                  <a:srgbClr val="F47E5A">
                    <a:lumMod val="75000"/>
                  </a:srgbClr>
                </a:solidFill>
                <a:latin typeface="Verdana"/>
              </a:rPr>
              <a:t>Традиционные</a:t>
            </a:r>
            <a:r>
              <a:rPr lang="ru-RU" sz="1400" b="1" u="sng" dirty="0" smtClean="0">
                <a:solidFill>
                  <a:srgbClr val="F47E5A">
                    <a:lumMod val="75000"/>
                  </a:srgbClr>
                </a:solidFill>
                <a:latin typeface="Verdana"/>
              </a:rPr>
              <a:t> </a:t>
            </a:r>
          </a:p>
          <a:p>
            <a:pPr lvl="0"/>
            <a:endParaRPr lang="ru-RU" sz="1400" b="1" u="sng" dirty="0" smtClean="0">
              <a:solidFill>
                <a:srgbClr val="F47E5A">
                  <a:lumMod val="75000"/>
                </a:srgbClr>
              </a:solidFill>
              <a:latin typeface="Verdana"/>
            </a:endParaRPr>
          </a:p>
          <a:p>
            <a:pPr lvl="0"/>
            <a:endParaRPr lang="ru-RU" sz="1400" b="1" u="sng" dirty="0" smtClean="0">
              <a:solidFill>
                <a:srgbClr val="F47E5A">
                  <a:lumMod val="75000"/>
                </a:srgbClr>
              </a:solidFill>
              <a:latin typeface="Verdana"/>
            </a:endParaRPr>
          </a:p>
          <a:p>
            <a:pPr lvl="0"/>
            <a:r>
              <a:rPr lang="ru-RU" sz="2800" b="1" u="sng" dirty="0" smtClean="0">
                <a:solidFill>
                  <a:srgbClr val="F47E5A">
                    <a:lumMod val="75000"/>
                  </a:srgbClr>
                </a:solidFill>
                <a:latin typeface="Verdana"/>
              </a:rPr>
              <a:t>Нетрадиционные</a:t>
            </a:r>
          </a:p>
          <a:p>
            <a:pPr lvl="0"/>
            <a:r>
              <a:rPr lang="ru-RU" sz="2800" dirty="0" smtClean="0">
                <a:solidFill>
                  <a:srgbClr val="00B050"/>
                </a:solidFill>
                <a:latin typeface="Times New Roman" panose="02020603050405020304" pitchFamily="18" charset="0"/>
                <a:cs typeface="Times New Roman" panose="02020603050405020304" pitchFamily="18" charset="0"/>
              </a:rPr>
              <a:t>Су – </a:t>
            </a:r>
            <a:r>
              <a:rPr lang="ru-RU" sz="2800" dirty="0" err="1" smtClean="0">
                <a:solidFill>
                  <a:srgbClr val="00B050"/>
                </a:solidFill>
                <a:latin typeface="Times New Roman" panose="02020603050405020304" pitchFamily="18" charset="0"/>
                <a:cs typeface="Times New Roman" panose="02020603050405020304" pitchFamily="18" charset="0"/>
              </a:rPr>
              <a:t>Джок</a:t>
            </a:r>
            <a:r>
              <a:rPr lang="ru-RU" sz="2800" dirty="0" smtClean="0">
                <a:solidFill>
                  <a:srgbClr val="00B050"/>
                </a:solidFill>
                <a:latin typeface="Times New Roman" panose="02020603050405020304" pitchFamily="18" charset="0"/>
                <a:cs typeface="Times New Roman" panose="02020603050405020304" pitchFamily="18" charset="0"/>
              </a:rPr>
              <a:t> терапия, </a:t>
            </a:r>
            <a:r>
              <a:rPr lang="ru-RU" sz="2800" kern="0" dirty="0" smtClean="0">
                <a:solidFill>
                  <a:srgbClr val="8FE28A">
                    <a:lumMod val="50000"/>
                  </a:srgbClr>
                </a:solidFill>
                <a:latin typeface="Times New Roman" panose="02020603050405020304" pitchFamily="18" charset="0"/>
                <a:cs typeface="Times New Roman" panose="02020603050405020304" pitchFamily="18" charset="0"/>
              </a:rPr>
              <a:t>аппликация, лепка , оригами, складывание узор из мозаики , перебирание крупы, палочек, спичек, пуговиц , бусинок, вырезание ножницами по контуру, рисование пальчиками  и другое</a:t>
            </a:r>
            <a:endParaRPr lang="ru-RU" dirty="0" smtClean="0"/>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sz="quarter"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79512" y="1412776"/>
            <a:ext cx="3672408" cy="266851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5" name="Picture 8" descr="http://www.maam.ru/upload/blogs/1c609e5e93fc83234a4820c71fa6faf2.jpg.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923928" y="2708920"/>
            <a:ext cx="4979744" cy="3672408"/>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1040160"/>
          </a:xfrm>
        </p:spPr>
        <p:txBody>
          <a:bodyPr>
            <a:normAutofit/>
          </a:bodyPr>
          <a:lstStyle/>
          <a:p>
            <a:r>
              <a:rPr lang="ru-RU" sz="2800" b="1" u="sng" dirty="0" smtClean="0">
                <a:solidFill>
                  <a:srgbClr val="F47E5A">
                    <a:lumMod val="75000"/>
                  </a:srgbClr>
                </a:solidFill>
                <a:latin typeface="Times New Roman" pitchFamily="18" charset="0"/>
                <a:cs typeface="Times New Roman" pitchFamily="18" charset="0"/>
              </a:rPr>
              <a:t>Традиционная </a:t>
            </a:r>
            <a:r>
              <a:rPr lang="ru-RU" sz="2800" b="1" u="sng" dirty="0" err="1" smtClean="0">
                <a:solidFill>
                  <a:srgbClr val="F47E5A">
                    <a:lumMod val="75000"/>
                  </a:srgbClr>
                </a:solidFill>
                <a:latin typeface="Times New Roman" pitchFamily="18" charset="0"/>
                <a:cs typeface="Times New Roman" pitchFamily="18" charset="0"/>
              </a:rPr>
              <a:t>пальчикова</a:t>
            </a:r>
            <a:r>
              <a:rPr lang="ru-RU" sz="2800" b="1" u="sng" dirty="0" smtClean="0">
                <a:solidFill>
                  <a:srgbClr val="F47E5A">
                    <a:lumMod val="75000"/>
                  </a:srgbClr>
                </a:solidFill>
                <a:latin typeface="Times New Roman" pitchFamily="18" charset="0"/>
                <a:cs typeface="Times New Roman" pitchFamily="18" charset="0"/>
              </a:rPr>
              <a:t> гимнастика</a:t>
            </a: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
        <p:nvSpPr>
          <p:cNvPr id="3" name="Содержимое 2"/>
          <p:cNvSpPr>
            <a:spLocks noGrp="1"/>
          </p:cNvSpPr>
          <p:nvPr>
            <p:ph sz="quarter" idx="1"/>
          </p:nvPr>
        </p:nvSpPr>
        <p:spPr/>
        <p:txBody>
          <a:bodyPr/>
          <a:lstStyle/>
          <a:p>
            <a:pPr lvl="0">
              <a:buClr>
                <a:srgbClr val="31B6FD"/>
              </a:buClr>
              <a:buSzPct val="100000"/>
              <a:buFont typeface="Symbol" pitchFamily="18" charset="2"/>
              <a:buChar char=""/>
            </a:pPr>
            <a:r>
              <a:rPr lang="ru-RU" sz="2400" dirty="0" smtClean="0">
                <a:solidFill>
                  <a:srgbClr val="073E87"/>
                </a:solidFill>
                <a:latin typeface="Times New Roman" pitchFamily="18" charset="0"/>
                <a:cs typeface="Times New Roman" pitchFamily="18" charset="0"/>
              </a:rPr>
              <a:t>Развивают подражательную способность, достаточно просты и не требуют тонких дифференцированных движений.</a:t>
            </a:r>
          </a:p>
          <a:p>
            <a:pPr lvl="0">
              <a:buClr>
                <a:srgbClr val="31B6FD"/>
              </a:buClr>
              <a:buSzPct val="100000"/>
              <a:buFont typeface="Symbol" pitchFamily="18" charset="2"/>
              <a:buChar char=""/>
            </a:pPr>
            <a:r>
              <a:rPr lang="ru-RU" sz="2400" dirty="0" smtClean="0">
                <a:solidFill>
                  <a:srgbClr val="073E87"/>
                </a:solidFill>
                <a:latin typeface="Times New Roman" pitchFamily="18" charset="0"/>
                <a:cs typeface="Times New Roman" pitchFamily="18" charset="0"/>
              </a:rPr>
              <a:t>Учат напрягать и расслаблять мышцы.</a:t>
            </a:r>
          </a:p>
          <a:p>
            <a:pPr lvl="0">
              <a:buClr>
                <a:srgbClr val="31B6FD"/>
              </a:buClr>
              <a:buSzPct val="100000"/>
              <a:buFont typeface="Symbol" pitchFamily="18" charset="2"/>
              <a:buChar char=""/>
            </a:pPr>
            <a:r>
              <a:rPr lang="ru-RU" sz="2400" dirty="0" smtClean="0">
                <a:solidFill>
                  <a:srgbClr val="073E87"/>
                </a:solidFill>
                <a:latin typeface="Times New Roman" pitchFamily="18" charset="0"/>
                <a:cs typeface="Times New Roman" pitchFamily="18" charset="0"/>
              </a:rPr>
              <a:t>Развивают умение сохранять положение пальцев некоторое время.</a:t>
            </a:r>
          </a:p>
          <a:p>
            <a:endParaRPr lang="ru-RU" dirty="0"/>
          </a:p>
        </p:txBody>
      </p:sp>
      <p:pic>
        <p:nvPicPr>
          <p:cNvPr id="4" name="Picture 4" descr="http://3.bp.blogspot.com/-0U8lZcSDDJ4/VlBah_fkbkI/AAAAAAAAC8I/IIQ0WTYgNyg/s1600/lj0frtztxj8.jpg"/>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3275856" y="3212976"/>
            <a:ext cx="5367536" cy="3440259"/>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i="1" dirty="0" smtClean="0">
                <a:solidFill>
                  <a:srgbClr val="0070C0"/>
                </a:solidFill>
                <a:latin typeface="Times New Roman" pitchFamily="18" charset="0"/>
                <a:cs typeface="Times New Roman" pitchFamily="18" charset="0"/>
              </a:rPr>
              <a:t>Как играть в пальчиковые игры</a:t>
            </a:r>
            <a:endParaRPr lang="ru-RU" sz="2800" dirty="0">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fontScale="55000" lnSpcReduction="20000"/>
          </a:bodyPr>
          <a:lstStyle/>
          <a:p>
            <a:r>
              <a:rPr lang="ru-RU" sz="2800" dirty="0" smtClean="0"/>
              <a:t>Перед игрой мы с детьми обсуждаем её содержание, сразу при этом отрабатывая необходимые жесты, комбинации пальцев, движения. Это не только позволяет подготавливать малышей к правильному выполнению упражнений, но и создаёт необходимый эмоциональный настрой.</a:t>
            </a:r>
          </a:p>
          <a:p>
            <a:r>
              <a:rPr lang="ru-RU" sz="2800" dirty="0" smtClean="0"/>
              <a:t>Перед началом упражнений дети разогревают ладони лёгкими поглаживаниями до приятного ощущения тепла.</a:t>
            </a:r>
          </a:p>
          <a:p>
            <a:r>
              <a:rPr lang="ru-RU" sz="2800" dirty="0" smtClean="0"/>
              <a:t>Все упражнения выполняются в медленном темпе, от 3 до 5 раз, сначала правой рукой, затем левой, а потом двумя руками вместе.</a:t>
            </a:r>
          </a:p>
          <a:p>
            <a:r>
              <a:rPr lang="ru-RU" sz="2800" dirty="0" smtClean="0"/>
              <a:t>Выполняя упражнения вместе с детьми, обязательно нужно демонстрировать собственную увлечённость игрой.</a:t>
            </a:r>
          </a:p>
          <a:p>
            <a:r>
              <a:rPr lang="ru-RU" sz="2800" dirty="0" smtClean="0"/>
              <a:t>При выполнении упражнений необходимо вовлекать, по возможности, все пальцы руки.</a:t>
            </a:r>
          </a:p>
          <a:p>
            <a:r>
              <a:rPr lang="ru-RU" sz="2800" dirty="0" smtClean="0"/>
              <a:t>Необходимо следить за правильной постановкой кисти руки, точным переключением с одного движения на другое.</a:t>
            </a:r>
          </a:p>
          <a:p>
            <a:r>
              <a:rPr lang="ru-RU" sz="2800" dirty="0" smtClean="0"/>
              <a:t>Нужно добиваться, чтобы все упражнения выполнялись детьми легко, без чрезмерного напряжения мышц руки, чтобы они приносили радость.</a:t>
            </a:r>
          </a:p>
          <a:p>
            <a:r>
              <a:rPr lang="ru-RU" sz="2800" dirty="0" smtClean="0"/>
              <a:t>Все указания даются спокойным, доброжелательным тоном, чётко, без лишних слов. При необходимости отдельным детям оказывается помощь.</a:t>
            </a:r>
          </a:p>
          <a:p>
            <a:r>
              <a:rPr lang="ru-RU" sz="2800" dirty="0" smtClean="0"/>
              <a:t>В идеале: каждое занятие имеет своё название, длиться несколько минут и повторяется в течение дня 2 – 3 раза.</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65</TotalTime>
  <Words>917</Words>
  <Application>Microsoft Office PowerPoint</Application>
  <PresentationFormat>Экран (4:3)</PresentationFormat>
  <Paragraphs>74</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Официальная</vt:lpstr>
      <vt:lpstr>Слайд 1</vt:lpstr>
      <vt:lpstr>Слайд 2</vt:lpstr>
      <vt:lpstr>Работа по развитию мелкой моторики   является важнейшим фактором:</vt:lpstr>
      <vt:lpstr>Исследования ученых Института физиологии детей и подростков АПН (М.М.Кольцова, Е.И.Есенина, Л.В.Антакова-Фомина)</vt:lpstr>
      <vt:lpstr>Появление пальчиковых игр</vt:lpstr>
      <vt:lpstr>Игровые упражнения  пальчиковой гимнастики бывают: </vt:lpstr>
      <vt:lpstr>Слайд 7</vt:lpstr>
      <vt:lpstr>Традиционная пальчикова гимнастика </vt:lpstr>
      <vt:lpstr>Как играть в пальчиковые игры</vt:lpstr>
      <vt:lpstr>Пальчиковые игры</vt:lpstr>
      <vt:lpstr>2. Сюжетные пальчиковые упражнения.</vt:lpstr>
      <vt:lpstr>3. Пальчиковые упражнения в сочетании со звуковой гимнастикой.</vt:lpstr>
      <vt:lpstr>4. Пальчиковые упражнения в сочетании с самомассажем кистей и пальцев рук. </vt:lpstr>
      <vt:lpstr>5. Театр в руке.</vt:lpstr>
      <vt:lpstr>Слайд 15</vt:lpstr>
      <vt:lpstr>Заключение</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МБДОУ “ЦРР “Аленушка” -детский сад №3</dc:title>
  <dc:creator>Лиза</dc:creator>
  <cp:lastModifiedBy>Admin</cp:lastModifiedBy>
  <cp:revision>14</cp:revision>
  <dcterms:created xsi:type="dcterms:W3CDTF">2022-10-29T14:20:36Z</dcterms:created>
  <dcterms:modified xsi:type="dcterms:W3CDTF">2022-11-22T12:53:16Z</dcterms:modified>
</cp:coreProperties>
</file>