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58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96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00D2-EC29-49E8-89EC-2184B00A8AD3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1A043-E3B5-40F6-B84B-96B0E95B0A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00D2-EC29-49E8-89EC-2184B00A8AD3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1A043-E3B5-40F6-B84B-96B0E95B0A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00D2-EC29-49E8-89EC-2184B00A8AD3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1A043-E3B5-40F6-B84B-96B0E95B0A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00D2-EC29-49E8-89EC-2184B00A8AD3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1A043-E3B5-40F6-B84B-96B0E95B0A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00D2-EC29-49E8-89EC-2184B00A8AD3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1A043-E3B5-40F6-B84B-96B0E95B0A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00D2-EC29-49E8-89EC-2184B00A8AD3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1A043-E3B5-40F6-B84B-96B0E95B0A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00D2-EC29-49E8-89EC-2184B00A8AD3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1A043-E3B5-40F6-B84B-96B0E95B0A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00D2-EC29-49E8-89EC-2184B00A8AD3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1A043-E3B5-40F6-B84B-96B0E95B0A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00D2-EC29-49E8-89EC-2184B00A8AD3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1A043-E3B5-40F6-B84B-96B0E95B0A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00D2-EC29-49E8-89EC-2184B00A8AD3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1A043-E3B5-40F6-B84B-96B0E95B0A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00D2-EC29-49E8-89EC-2184B00A8AD3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1A043-E3B5-40F6-B84B-96B0E95B0A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200D2-EC29-49E8-89EC-2184B00A8AD3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1A043-E3B5-40F6-B84B-96B0E95B0A4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1.png"/><Relationship Id="rId4" Type="http://schemas.openxmlformats.org/officeDocument/2006/relationships/image" Target="../media/image6.jpe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microsoft.com/office/2007/relationships/hdphoto" Target="../media/hdphoto8.wdp"/><Relationship Id="rId3" Type="http://schemas.microsoft.com/office/2007/relationships/hdphoto" Target="../media/hdphoto3.wdp"/><Relationship Id="rId7" Type="http://schemas.microsoft.com/office/2007/relationships/hdphoto" Target="../media/hdphoto5.wdp"/><Relationship Id="rId12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11" Type="http://schemas.microsoft.com/office/2007/relationships/hdphoto" Target="../media/hdphoto7.wdp"/><Relationship Id="rId5" Type="http://schemas.microsoft.com/office/2007/relationships/hdphoto" Target="../media/hdphoto4.wdp"/><Relationship Id="rId10" Type="http://schemas.openxmlformats.org/officeDocument/2006/relationships/image" Target="../media/image17.png"/><Relationship Id="rId4" Type="http://schemas.openxmlformats.org/officeDocument/2006/relationships/image" Target="../media/image14.png"/><Relationship Id="rId9" Type="http://schemas.microsoft.com/office/2007/relationships/hdphoto" Target="../media/hdphoto6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920880" cy="396044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«Число 2. </a:t>
            </a:r>
            <a:b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Слева, справа, на, под.</a:t>
            </a:r>
            <a:b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Толстый, тонкий» 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72816"/>
            <a:ext cx="8208912" cy="25922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59632" y="5301208"/>
            <a:ext cx="9036496" cy="692696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24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Посчитайте сколько горбов у верблюда</a:t>
            </a:r>
            <a:br>
              <a:rPr lang="ru-RU" sz="24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 Сколько у вас рук, ног, глаз, ушей?</a:t>
            </a:r>
            <a:r>
              <a:rPr lang="ru-RU" sz="24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n>
                <a:solidFill>
                  <a:schemeClr val="accent3">
                    <a:lumMod val="50000"/>
                  </a:schemeClr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0" y="188640"/>
            <a:ext cx="9144000" cy="61967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Вот верблюд – живое чудо.    Два горба есть у верблюда</a:t>
            </a:r>
            <a:endParaRPr lang="ru-RU" sz="2400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cn15.nevsedoma.com.ua/photo/10/1066/286_files/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32661"/>
            <a:ext cx="6667500" cy="3771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3596834"/>
              </p:ext>
            </p:extLst>
          </p:nvPr>
        </p:nvGraphicFramePr>
        <p:xfrm>
          <a:off x="881336" y="332656"/>
          <a:ext cx="7525344" cy="841248"/>
        </p:xfrm>
        <a:graphic>
          <a:graphicData uri="http://schemas.openxmlformats.org/drawingml/2006/table">
            <a:tbl>
              <a:tblPr firstRow="1" firstCol="1" bandRow="1"/>
              <a:tblGrid>
                <a:gridCol w="35456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796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816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>
                          <a:ln>
                            <a:noFill/>
                          </a:ln>
                          <a:solidFill>
                            <a:srgbClr val="4F6228"/>
                          </a:solidFill>
                          <a:effectLst/>
                          <a:latin typeface="Calibri"/>
                          <a:ea typeface="+mj-ea"/>
                          <a:cs typeface="Times New Roman"/>
                        </a:rPr>
                        <a:t>Одна дана нам голова, </a:t>
                      </a:r>
                      <a:br>
                        <a:rPr lang="ru-RU" sz="2400" b="1" kern="1200" dirty="0">
                          <a:ln>
                            <a:noFill/>
                          </a:ln>
                          <a:solidFill>
                            <a:srgbClr val="4F6228"/>
                          </a:solidFill>
                          <a:effectLst/>
                          <a:latin typeface="Calibri"/>
                          <a:ea typeface="+mj-ea"/>
                          <a:cs typeface="Times New Roman"/>
                        </a:rPr>
                      </a:br>
                      <a:r>
                        <a:rPr lang="ru-RU" sz="2400" b="1" kern="1200" dirty="0">
                          <a:ln>
                            <a:noFill/>
                          </a:ln>
                          <a:solidFill>
                            <a:srgbClr val="4F6228"/>
                          </a:solidFill>
                          <a:effectLst/>
                          <a:latin typeface="Calibri"/>
                          <a:ea typeface="+mj-ea"/>
                          <a:cs typeface="Times New Roman"/>
                        </a:rPr>
                        <a:t>А глаза два, и уха два, </a:t>
                      </a:r>
                      <a:endParaRPr lang="ru-RU" sz="1100" dirty="0">
                        <a:ln>
                          <a:noFill/>
                        </a:ln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4450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>
                          <a:ln>
                            <a:noFill/>
                          </a:ln>
                          <a:solidFill>
                            <a:srgbClr val="4F6228"/>
                          </a:solidFill>
                          <a:effectLst/>
                          <a:latin typeface="Calibri"/>
                          <a:ea typeface="+mj-ea"/>
                          <a:cs typeface="Times New Roman"/>
                        </a:rPr>
                        <a:t>И два виска, и две щеки, </a:t>
                      </a:r>
                      <a:br>
                        <a:rPr lang="ru-RU" sz="2400" b="1" kern="1200" dirty="0">
                          <a:ln>
                            <a:noFill/>
                          </a:ln>
                          <a:solidFill>
                            <a:srgbClr val="4F6228"/>
                          </a:solidFill>
                          <a:effectLst/>
                          <a:latin typeface="Calibri"/>
                          <a:ea typeface="+mj-ea"/>
                          <a:cs typeface="Times New Roman"/>
                        </a:rPr>
                      </a:br>
                      <a:r>
                        <a:rPr lang="ru-RU" sz="2400" b="1" kern="1200" dirty="0">
                          <a:ln>
                            <a:noFill/>
                          </a:ln>
                          <a:solidFill>
                            <a:srgbClr val="4F6228"/>
                          </a:solidFill>
                          <a:effectLst/>
                          <a:latin typeface="Calibri"/>
                          <a:ea typeface="+mj-ea"/>
                          <a:cs typeface="Times New Roman"/>
                        </a:rPr>
                        <a:t>И две ноги, и две руки</a:t>
                      </a:r>
                      <a:endParaRPr lang="ru-RU" sz="1100" dirty="0">
                        <a:ln>
                          <a:noFill/>
                        </a:ln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8929448"/>
              </p:ext>
            </p:extLst>
          </p:nvPr>
        </p:nvGraphicFramePr>
        <p:xfrm>
          <a:off x="576451" y="1617708"/>
          <a:ext cx="8241336" cy="4386715"/>
        </p:xfrm>
        <a:graphic>
          <a:graphicData uri="http://schemas.openxmlformats.org/drawingml/2006/table">
            <a:tbl>
              <a:tblPr firstRow="1" firstCol="1" bandRow="1"/>
              <a:tblGrid>
                <a:gridCol w="20601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01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8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689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25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95992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8831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  </a:t>
                      </a:r>
                    </a:p>
                  </a:txBody>
                  <a:tcPr marL="66423" marR="664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23" marR="664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23" marR="664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66423" marR="664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23" marR="664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6423" marR="66423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8072">
                <a:tc gridSpan="6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dirty="0"/>
                    </a:p>
                  </a:txBody>
                  <a:tcPr marL="66423" marR="664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23" marR="664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23" marR="664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5548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23" marR="664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23" marR="664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23" marR="664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23" marR="664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081" name="Picture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7601" y="2116541"/>
            <a:ext cx="1926407" cy="565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9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7602" y="2065741"/>
            <a:ext cx="720725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0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8545" y="2065741"/>
            <a:ext cx="771525" cy="1157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7" name="Рисунок 4" descr="http://img0.liveinternet.ru/images/attach/c/6/89/751/89751750_large_4979214_S_20_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4665" y="4238389"/>
            <a:ext cx="1995363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6" name="Рисунок 5" descr="http://www.flexikidswear.com/images/slider/corap/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1676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-5819"/>
          <a:stretch>
            <a:fillRect/>
          </a:stretch>
        </p:blipFill>
        <p:spPr bwMode="auto">
          <a:xfrm>
            <a:off x="5065232" y="4332230"/>
            <a:ext cx="1489075" cy="150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2" name="Picture 4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458" y="1680707"/>
            <a:ext cx="1889395" cy="1667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8" name="Picture 9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458" y="4238389"/>
            <a:ext cx="1922732" cy="1612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5" name="Рисунок 6" descr="http://www.babygreen.ru/files/images/pub/part_0/154/pre/520_300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3034" y="4118330"/>
            <a:ext cx="1733550" cy="1701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«Что где находится»</a:t>
            </a:r>
            <a:endParaRPr lang="ru-RU" sz="2400" dirty="0">
              <a:ln>
                <a:solidFill>
                  <a:schemeClr val="accent3">
                    <a:lumMod val="50000"/>
                  </a:schemeClr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3" descr="с6 (390x513, 171Kb)"/>
          <p:cNvPicPr>
            <a:picLocks noGrp="1"/>
          </p:cNvPicPr>
          <p:nvPr>
            <p:ph idx="1"/>
          </p:nvPr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1111" r="100000">
                        <a14:foregroundMark x1="84722" y1="67949" x2="84722" y2="67949"/>
                        <a14:foregroundMark x1="61111" y1="97436" x2="61111" y2="97436"/>
                        <a14:foregroundMark x1="23333" y1="92308" x2="23333" y2="92308"/>
                        <a14:foregroundMark x1="63333" y1="22436" x2="63333" y2="22436"/>
                        <a14:backgroundMark x1="70556" y1="94872" x2="70556" y2="94872"/>
                        <a14:backgroundMark x1="91111" y1="92308" x2="91111" y2="92308"/>
                        <a14:backgroundMark x1="86111" y1="25000" x2="86111" y2="25000"/>
                        <a14:backgroundMark x1="3889" y1="10256" x2="3889" y2="10256"/>
                        <a14:backgroundMark x1="7222" y1="12821" x2="7222" y2="12821"/>
                        <a14:backgroundMark x1="4444" y1="32692" x2="4444" y2="326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1520" y="1412776"/>
            <a:ext cx="8640960" cy="46805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«Раз-два»</a:t>
            </a:r>
            <a:b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физминутка</a:t>
            </a: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200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1916832"/>
            <a:ext cx="6491064" cy="4525963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становимся все выше.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Достаем руками крыши.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Раз-два – поднялись,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Раз-два –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руки вниз.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72008" y="0"/>
            <a:ext cx="45720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524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называются деревья?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(дуб, береза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indent="3524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Какой ствол у дуба?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(толстый)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indent="3524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Какой ствол у березы?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(тонкий)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indent="3524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Какие листья нарисованы справа 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(большие и</a:t>
            </a:r>
            <a:r>
              <a:rPr kumimoji="0" lang="ru-RU" sz="16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маленькие)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http://www.wisdomtrail.org/wp-content/uploads/2014/07/oak-leaf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05" b="99798" l="6667" r="100000">
                        <a14:backgroundMark x1="83000" y1="83266" x2="83000" y2="83266"/>
                        <a14:backgroundMark x1="19000" y1="90323" x2="19000" y2="9032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1259" y="1386107"/>
            <a:ext cx="1456661" cy="2408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8310" l="0" r="99385">
                        <a14:backgroundMark x1="18462" y1="16901" x2="18462" y2="16901"/>
                        <a14:backgroundMark x1="61615" y1="86291" x2="61615" y2="8629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241953">
            <a:off x="5632181" y="1702714"/>
            <a:ext cx="2166830" cy="1775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375" b="99000" l="5253" r="98124">
                        <a14:backgroundMark x1="88931" y1="76875" x2="88931" y2="768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8842" y="4241834"/>
            <a:ext cx="1098252" cy="1648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4315" r="96577">
                        <a14:backgroundMark x1="26190" y1="80957" x2="26190" y2="80957"/>
                        <a14:backgroundMark x1="79613" y1="16211" x2="79613" y2="162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33497">
            <a:off x="6103528" y="4545509"/>
            <a:ext cx="1224136" cy="186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0" r="100000">
                        <a14:foregroundMark x1="48254" y1="97519" x2="48254" y2="97519"/>
                        <a14:foregroundMark x1="48254" y1="93225" x2="48254" y2="93225"/>
                        <a14:foregroundMark x1="48254" y1="88836" x2="48254" y2="88836"/>
                        <a14:foregroundMark x1="48254" y1="83683" x2="48254" y2="83683"/>
                        <a14:foregroundMark x1="48254" y1="81107" x2="48254" y2="81107"/>
                        <a14:foregroundMark x1="48254" y1="78817" x2="48254" y2="78817"/>
                        <a14:foregroundMark x1="48254" y1="86546" x2="48254" y2="86546"/>
                        <a14:foregroundMark x1="48730" y1="91794" x2="48730" y2="91794"/>
                        <a14:foregroundMark x1="47778" y1="90935" x2="47778" y2="90935"/>
                        <a14:foregroundMark x1="54603" y1="75286" x2="54603" y2="75286"/>
                        <a14:foregroundMark x1="56984" y1="74714" x2="56984" y2="74714"/>
                        <a14:foregroundMark x1="41587" y1="75286" x2="41587" y2="75286"/>
                        <a14:foregroundMark x1="37302" y1="75000" x2="37302" y2="75000"/>
                        <a14:foregroundMark x1="34444" y1="74427" x2="34444" y2="74427"/>
                        <a14:backgroundMark x1="87619" y1="12977" x2="87619" y2="12977"/>
                        <a14:backgroundMark x1="11905" y1="8969" x2="11905" y2="8969"/>
                        <a14:backgroundMark x1="14762" y1="87405" x2="14762" y2="87405"/>
                        <a14:backgroundMark x1="61746" y1="82538" x2="61746" y2="82538"/>
                        <a14:backgroundMark x1="88571" y1="95802" x2="88571" y2="9580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5118" y="1631216"/>
            <a:ext cx="2721808" cy="4527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12" cstate="screen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100000" l="0" r="100000">
                        <a14:backgroundMark x1="90576" y1="14365" x2="90576" y2="14365"/>
                        <a14:backgroundMark x1="4712" y1="27901" x2="4712" y2="27901"/>
                        <a14:backgroundMark x1="61518" y1="81215" x2="61518" y2="8121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2593426"/>
            <a:ext cx="3419872" cy="3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116632"/>
            <a:ext cx="3312368" cy="77809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ДОПОЛНИТЕЛЬНО:</a:t>
            </a:r>
            <a:endParaRPr lang="ru-RU" sz="20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04664"/>
            <a:ext cx="5934621" cy="62667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539552" y="83214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использованных источников: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323528" y="2332037"/>
            <a:ext cx="864096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рождения до школы. Примерная основная общеобразовательная программа дошкольного образования / Под ред. Н.Е. Вераксы, Т.С. Комаровой, М.А. Васильевой.- М.: Мозаика – Синтез, 2010.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Колесникова Е.В. Математика для детей 3-4 лет; Методическое пособие к рабочей тетради, - М.:  ТЦ Сфера, 2005.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60026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156</Words>
  <Application>Microsoft Office PowerPoint</Application>
  <PresentationFormat>Экран (4:3)</PresentationFormat>
  <Paragraphs>21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Times New Roman</vt:lpstr>
      <vt:lpstr>Wingdings</vt:lpstr>
      <vt:lpstr>Тема Office</vt:lpstr>
      <vt:lpstr>Тема: «Число 2.  Слева, справа, на, под. Толстый, тонкий» </vt:lpstr>
      <vt:lpstr>Презентация PowerPoint</vt:lpstr>
      <vt:lpstr>-  Посчитайте сколько горбов у верблюда -  Сколько у вас рук, ног, глаз, ушей? </vt:lpstr>
      <vt:lpstr>Презентация PowerPoint</vt:lpstr>
      <vt:lpstr>«Что где находится»</vt:lpstr>
      <vt:lpstr> «Раз-два» (физминутка)</vt:lpstr>
      <vt:lpstr>Презентация PowerPoint</vt:lpstr>
      <vt:lpstr>ДОПОЛНИТЕЛЬНО: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Число 2  Слева, справа, на, под Толстый, тонкий</dc:title>
  <dc:creator>user</dc:creator>
  <cp:lastModifiedBy>RePack by Diakov</cp:lastModifiedBy>
  <cp:revision>24</cp:revision>
  <dcterms:created xsi:type="dcterms:W3CDTF">2016-11-09T08:39:41Z</dcterms:created>
  <dcterms:modified xsi:type="dcterms:W3CDTF">2022-11-22T19:53:29Z</dcterms:modified>
</cp:coreProperties>
</file>