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notesMasterIdLst>
    <p:notesMasterId r:id="rId10"/>
  </p:notesMasterIdLst>
  <p:sldIdLst>
    <p:sldId id="305" r:id="rId2"/>
    <p:sldId id="307" r:id="rId3"/>
    <p:sldId id="309" r:id="rId4"/>
    <p:sldId id="308" r:id="rId5"/>
    <p:sldId id="361" r:id="rId6"/>
    <p:sldId id="364" r:id="rId7"/>
    <p:sldId id="368" r:id="rId8"/>
    <p:sldId id="39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71" autoAdjust="0"/>
  </p:normalViewPr>
  <p:slideViewPr>
    <p:cSldViewPr>
      <p:cViewPr varScale="1">
        <p:scale>
          <a:sx n="81" d="100"/>
          <a:sy n="81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984C6-17A7-4E05-81D0-84ED284CD1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94B62-7495-4E23-B13A-CB4CDE5B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047CC9-8E88-4600-89B9-AAB80323BE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F576A6-957F-43FD-BE16-1998FF091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69467F-0097-4768-BF14-563B2EB9B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3CAD5A-52B1-472F-94AE-AFC0D40F03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6218B0-DE7F-4F5B-AF1A-8EE0DCCAB2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3DAF48-7340-473A-9251-B88A0249A4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BDE66F-C256-4740-9790-3D467DC80A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A852EB-2CE0-4939-8898-680E05D8F9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2BF125-8BA4-4E6B-B240-42A0FA29A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B389180-8361-48BB-B84B-D531C974EA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0AC28D-82FB-49AC-A279-C5C1DE8F9A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1D472E3-CFBB-44F4-8B15-3A73AA8F2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ransition spd="slow">
    <p:strips dir="r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666750" y="714357"/>
            <a:ext cx="79200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i="1" dirty="0">
                <a:latin typeface="Monotype Corsiva" pitchFamily="66" charset="0"/>
              </a:rPr>
              <a:t>Основы сборки обуви</a:t>
            </a:r>
          </a:p>
        </p:txBody>
      </p:sp>
      <p:pic>
        <p:nvPicPr>
          <p:cNvPr id="3075" name="Picture 5" descr="http://i5.photo.2gis.com/images/branch/16/2251799818586285_81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714488"/>
            <a:ext cx="6408738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900113" y="188913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>
              <a:latin typeface="Monotype Corsiva" pitchFamily="66" charset="0"/>
            </a:endParaRP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395288" y="404813"/>
            <a:ext cx="806450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1. ИЗГОТОВЛЕНИЕ ЗАГОТОВОК.</a:t>
            </a:r>
          </a:p>
          <a:p>
            <a:pPr algn="just">
              <a:spcBef>
                <a:spcPct val="50000"/>
              </a:spcBef>
            </a:pPr>
            <a:r>
              <a:rPr lang="ru-RU" sz="3600" b="1" i="1" u="sng"/>
              <a:t>Заготовка</a:t>
            </a:r>
            <a:r>
              <a:rPr lang="ru-RU" sz="3600" b="1" i="1"/>
              <a:t> – верхняя часть обуви, прикрывающая стопу сверху.</a:t>
            </a:r>
          </a:p>
        </p:txBody>
      </p:sp>
      <p:pic>
        <p:nvPicPr>
          <p:cNvPr id="410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90788"/>
            <a:ext cx="7572428" cy="386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395288" y="260350"/>
            <a:ext cx="85693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i="1"/>
              <a:t>2. ФОРМОВАНИЕ ЗАГОТОВОК.</a:t>
            </a:r>
          </a:p>
          <a:p>
            <a:endParaRPr lang="ru-RU" sz="3200" b="1" i="1" u="sng"/>
          </a:p>
          <a:p>
            <a:pPr algn="just"/>
            <a:r>
              <a:rPr lang="ru-RU" sz="3200" b="1" i="1" u="sng"/>
              <a:t>Формование</a:t>
            </a:r>
            <a:r>
              <a:rPr lang="ru-RU" sz="3200" b="1" i="1"/>
              <a:t> – придание заготовке верха обуви, собранной из плоских деталей, объёмную форму колодки.</a:t>
            </a:r>
          </a:p>
          <a:p>
            <a:pPr>
              <a:spcBef>
                <a:spcPct val="50000"/>
              </a:spcBef>
            </a:pPr>
            <a:endParaRPr lang="ru-RU" sz="3200" b="1" i="1"/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098800"/>
            <a:ext cx="45370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60938" y="2924175"/>
            <a:ext cx="38798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500034" y="357167"/>
            <a:ext cx="835183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/>
              <a:t>3. ПРИКРЕПЛЕНИЕ ДЕТАЛЕЙ НИЗА.</a:t>
            </a:r>
          </a:p>
          <a:p>
            <a:pPr algn="just">
              <a:spcBef>
                <a:spcPct val="50000"/>
              </a:spcBef>
            </a:pPr>
            <a:r>
              <a:rPr lang="ru-RU" sz="3200" b="1" i="1" dirty="0"/>
              <a:t>Соединение низа обуви с отформованной на колодке заготовкой производится с помощью ниток, шпилек, клея или их комбинации.</a:t>
            </a:r>
          </a:p>
        </p:txBody>
      </p:sp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192882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786191"/>
            <a:ext cx="421484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786190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i="1" u="sng" kern="1200" dirty="0" smtClean="0">
                <a:solidFill>
                  <a:srgbClr val="FFFFFF"/>
                </a:solidFill>
                <a:effectLst/>
              </a:rPr>
              <a:t>Спускание </a:t>
            </a:r>
            <a:r>
              <a:rPr lang="ru-RU" i="1" u="sng" kern="1200" dirty="0">
                <a:solidFill>
                  <a:srgbClr val="FFFFFF"/>
                </a:solidFill>
                <a:effectLst/>
              </a:rPr>
              <a:t>краев </a:t>
            </a:r>
            <a:r>
              <a:rPr lang="ru-RU" i="1" u="sng" kern="1200" dirty="0" smtClean="0">
                <a:solidFill>
                  <a:srgbClr val="FFFFFF"/>
                </a:solidFill>
                <a:effectLst/>
              </a:rPr>
              <a:t>деталей верха</a:t>
            </a:r>
            <a:endParaRPr lang="ru-RU" u="sng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/>
              <a:t>Технологические требования: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dirty="0" smtClean="0">
                <a:effectLst/>
              </a:rPr>
              <a:t>Спущенные края деталей должны быть одинаковыми по толщине и ширине на всем протяжении. Не допускаются </a:t>
            </a:r>
            <a:r>
              <a:rPr lang="ru-RU" dirty="0" err="1" smtClean="0">
                <a:effectLst/>
              </a:rPr>
              <a:t>выхваты</a:t>
            </a:r>
            <a:r>
              <a:rPr lang="ru-RU" dirty="0" smtClean="0">
                <a:effectLst/>
              </a:rPr>
              <a:t>, порезы, </a:t>
            </a:r>
            <a:r>
              <a:rPr lang="ru-RU" dirty="0" err="1" smtClean="0">
                <a:effectLst/>
              </a:rPr>
              <a:t>недоспущенные</a:t>
            </a:r>
            <a:r>
              <a:rPr lang="ru-RU" dirty="0" smtClean="0">
                <a:effectLst/>
              </a:rPr>
              <a:t> и </a:t>
            </a:r>
            <a:r>
              <a:rPr lang="ru-RU" dirty="0" err="1" smtClean="0">
                <a:effectLst/>
              </a:rPr>
              <a:t>переспущенные</a:t>
            </a:r>
            <a:r>
              <a:rPr lang="ru-RU" dirty="0" smtClean="0">
                <a:effectLst/>
              </a:rPr>
              <a:t> края.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i="1" dirty="0" smtClean="0"/>
              <a:t>Оборудование:</a:t>
            </a:r>
            <a:r>
              <a:rPr lang="ru-RU" b="1" dirty="0" smtClean="0"/>
              <a:t> </a:t>
            </a:r>
            <a:r>
              <a:rPr lang="ru-RU" dirty="0" smtClean="0"/>
              <a:t>машина АСГ-13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i="1" dirty="0" smtClean="0"/>
              <a:t>Инструменты:</a:t>
            </a:r>
            <a:r>
              <a:rPr lang="ru-RU" b="1" dirty="0" smtClean="0"/>
              <a:t> </a:t>
            </a:r>
            <a:r>
              <a:rPr lang="ru-RU" dirty="0" smtClean="0">
                <a:effectLst/>
              </a:rPr>
              <a:t>чашеобразный нож, </a:t>
            </a:r>
            <a:r>
              <a:rPr lang="ru-RU" dirty="0" err="1" smtClean="0">
                <a:effectLst/>
              </a:rPr>
              <a:t>толщиномер</a:t>
            </a:r>
            <a:r>
              <a:rPr lang="ru-RU" dirty="0" smtClean="0">
                <a:effectLst/>
              </a:rPr>
              <a:t>, линейка металлическая</a:t>
            </a:r>
            <a:endParaRPr lang="ru-RU" b="1" dirty="0">
              <a:effectLst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000660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effectLst/>
              </a:rPr>
              <a:t>Технологические требования: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dirty="0" smtClean="0">
                <a:effectLst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Клей наносят равномерным тонким слоем на межподкладку полосками или по всей площади. Межподкладка должна быть наклеена на детали без складок, морщин.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i="1" dirty="0" smtClean="0">
                <a:effectLst/>
              </a:rPr>
              <a:t>Оборудование:</a:t>
            </a:r>
            <a:r>
              <a:rPr lang="ru-RU" b="1" dirty="0" smtClean="0">
                <a:effectLst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 , сушильный шкаф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i="1" dirty="0" smtClean="0">
                <a:effectLst/>
              </a:rPr>
              <a:t>Инструменты:</a:t>
            </a:r>
            <a:r>
              <a:rPr lang="ru-RU" b="1" dirty="0" smtClean="0">
                <a:effectLst/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кисть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i="1" dirty="0" smtClean="0">
                <a:effectLst/>
              </a:rPr>
              <a:t>Вспомогательные материалы:</a:t>
            </a:r>
            <a:r>
              <a:rPr lang="ru-RU" b="1" dirty="0" smtClean="0">
                <a:effectLst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клей резиновый (НК)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effectLst/>
              </a:rPr>
              <a:t>Классификация швейных машин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000107"/>
            <a:ext cx="7572428" cy="4857785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u-RU" b="1" u="sng" dirty="0" smtClean="0">
                <a:effectLst/>
              </a:rPr>
              <a:t>По способу образования строчки:</a:t>
            </a:r>
          </a:p>
          <a:p>
            <a:pPr>
              <a:buFontTx/>
              <a:buChar char="-"/>
              <a:defRPr/>
            </a:pPr>
            <a:r>
              <a:rPr lang="ru-RU" sz="2800" b="1" i="1" dirty="0" smtClean="0">
                <a:effectLst/>
              </a:rPr>
              <a:t>челночные и цепные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b="1" u="sng" dirty="0" smtClean="0">
                <a:effectLst/>
              </a:rPr>
              <a:t>По числу игл:</a:t>
            </a:r>
          </a:p>
          <a:p>
            <a:pPr>
              <a:buFontTx/>
              <a:buChar char="-"/>
              <a:defRPr/>
            </a:pPr>
            <a:r>
              <a:rPr lang="ru-RU" sz="2800" b="1" i="1" dirty="0" err="1" smtClean="0">
                <a:effectLst/>
              </a:rPr>
              <a:t>одноигольные</a:t>
            </a:r>
            <a:r>
              <a:rPr lang="ru-RU" sz="2800" b="1" i="1" dirty="0" smtClean="0">
                <a:effectLst/>
              </a:rPr>
              <a:t> и </a:t>
            </a:r>
            <a:r>
              <a:rPr lang="ru-RU" sz="2800" b="1" i="1" dirty="0" err="1" smtClean="0">
                <a:effectLst/>
              </a:rPr>
              <a:t>двухигольные</a:t>
            </a:r>
            <a:endParaRPr lang="ru-RU" sz="2800" b="1" i="1" dirty="0" smtClean="0">
              <a:effectLst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b="1" u="sng" dirty="0" smtClean="0">
                <a:effectLst/>
              </a:rPr>
              <a:t>По внешнему виду строчки:</a:t>
            </a:r>
          </a:p>
          <a:p>
            <a:pPr>
              <a:buFontTx/>
              <a:buChar char="-"/>
              <a:defRPr/>
            </a:pPr>
            <a:r>
              <a:rPr lang="ru-RU" sz="2800" b="1" i="1" dirty="0" smtClean="0">
                <a:effectLst/>
              </a:rPr>
              <a:t>прямолинейная и зигзагообразная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b="1" u="sng" dirty="0" smtClean="0">
                <a:effectLst/>
              </a:rPr>
              <a:t>По форме основания: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dirty="0" smtClean="0">
                <a:effectLst/>
              </a:rPr>
              <a:t>-</a:t>
            </a:r>
            <a:r>
              <a:rPr lang="ru-RU" sz="2800" b="1" i="1" dirty="0" smtClean="0">
                <a:effectLst/>
              </a:rPr>
              <a:t>с плоской платформой, с колонкой, с цилиндрическим рукавом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u-RU" b="1" u="sng" dirty="0" smtClean="0">
                <a:effectLst/>
              </a:rPr>
              <a:t>По технологическим возможностям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b="1" u="sng" dirty="0">
                <a:effectLst/>
              </a:rPr>
              <a:t>-</a:t>
            </a:r>
            <a:r>
              <a:rPr lang="ru-RU" sz="2800" b="1" i="1" dirty="0" smtClean="0">
                <a:effectLst/>
              </a:rPr>
              <a:t>универсальные и специальные</a:t>
            </a:r>
            <a:endParaRPr lang="ru-RU" b="1" u="sng" dirty="0" smtClean="0">
              <a:effectLst/>
            </a:endParaRPr>
          </a:p>
          <a:p>
            <a:pPr algn="just">
              <a:buFont typeface="Wingdings" pitchFamily="2" charset="2"/>
              <a:buChar char="q"/>
              <a:defRPr/>
            </a:pPr>
            <a:endParaRPr lang="ru-RU" b="1" u="sng" dirty="0" smtClean="0"/>
          </a:p>
          <a:p>
            <a:pPr>
              <a:buFont typeface="Wingdings" pitchFamily="2" charset="2"/>
              <a:buChar char="q"/>
              <a:defRPr/>
            </a:pPr>
            <a:endParaRPr lang="ru-RU" dirty="0" smtClean="0"/>
          </a:p>
          <a:p>
            <a:pPr>
              <a:buFontTx/>
              <a:buChar char="-"/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rgbClr val="E5E5FF"/>
                </a:solidFill>
                <a:effectLst/>
              </a:rPr>
              <a:t>Правила сборки заготовки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196975"/>
            <a:ext cx="8001056" cy="4518041"/>
          </a:xfrm>
        </p:spPr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ru-RU" dirty="0" smtClean="0"/>
              <a:t>Присоединение одной детали не должно затруднять присоединение других;</a:t>
            </a:r>
          </a:p>
          <a:p>
            <a:pPr algn="just">
              <a:defRPr/>
            </a:pPr>
            <a:r>
              <a:rPr lang="ru-RU" dirty="0" smtClean="0"/>
              <a:t>Вначале собирается узел, содержащий наибольшее число деталей;</a:t>
            </a:r>
          </a:p>
          <a:p>
            <a:pPr algn="just">
              <a:defRPr/>
            </a:pPr>
            <a:r>
              <a:rPr lang="ru-RU" dirty="0" smtClean="0"/>
              <a:t>Большинство операций выполняется до образования замкнутого контура;</a:t>
            </a:r>
          </a:p>
          <a:p>
            <a:pPr algn="just">
              <a:defRPr/>
            </a:pPr>
            <a:r>
              <a:rPr lang="ru-RU" dirty="0" smtClean="0"/>
              <a:t>Детали собирают по гофрам и </a:t>
            </a:r>
            <a:r>
              <a:rPr lang="ru-RU" dirty="0" err="1" smtClean="0"/>
              <a:t>наколам</a:t>
            </a:r>
            <a:r>
              <a:rPr lang="ru-RU" dirty="0" smtClean="0"/>
              <a:t>, реже по намеченным линиям;</a:t>
            </a:r>
          </a:p>
          <a:p>
            <a:pPr algn="just">
              <a:defRPr/>
            </a:pPr>
            <a:r>
              <a:rPr lang="ru-RU" dirty="0" smtClean="0"/>
              <a:t>Избегать завязывания концов ниток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3888</TotalTime>
  <Words>248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Слайд 1</vt:lpstr>
      <vt:lpstr>Слайд 2</vt:lpstr>
      <vt:lpstr>Слайд 3</vt:lpstr>
      <vt:lpstr>Слайд 4</vt:lpstr>
      <vt:lpstr>Спускание краев деталей верха</vt:lpstr>
      <vt:lpstr>Слайд 6</vt:lpstr>
      <vt:lpstr>Классификация швейных машин</vt:lpstr>
      <vt:lpstr>Правила сборки заготовки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157</cp:revision>
  <dcterms:created xsi:type="dcterms:W3CDTF">2009-09-15T05:09:06Z</dcterms:created>
  <dcterms:modified xsi:type="dcterms:W3CDTF">2022-11-21T23:05:18Z</dcterms:modified>
</cp:coreProperties>
</file>