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9BDF466-59E2-488B-8A81-D6171B63B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7892BB9-57EE-4BC5-B4B2-DE5C713E6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2D92-DE3F-4DA9-A0A0-C9D26FD8C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4DFF-9324-45EC-BD99-1A3908F26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DCCA6-535E-41CA-96D2-1B8A96331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4F1E-1BCE-4B4F-BFC7-4A81B4E59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EB2ED-2D3E-4048-AA9A-3B5BAC13D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1250DB-A724-4944-8F2A-1F8CAEF06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56630-55BC-46B6-AE31-3EE146ED6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40A8-FD14-4C50-95CA-A3A5A15E2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B0ACF-B805-462E-BF0E-97592FDCA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CB0C-AF0A-499E-A6DC-CFA601D20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B0CFDF0-EA2A-4E27-9E97-3409F4053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88" r:id="rId3"/>
    <p:sldLayoutId id="2147483689" r:id="rId4"/>
    <p:sldLayoutId id="2147483696" r:id="rId5"/>
    <p:sldLayoutId id="2147483697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2285992"/>
            <a:ext cx="8058176" cy="1470025"/>
          </a:xfrm>
        </p:spPr>
        <p:txBody>
          <a:bodyPr/>
          <a:lstStyle/>
          <a:p>
            <a:r>
              <a:rPr lang="ru-RU" b="1" dirty="0" smtClean="0"/>
              <a:t>Сборка резиновой обуви</a:t>
            </a:r>
            <a:endParaRPr lang="ru-RU" dirty="0" smtClean="0"/>
          </a:p>
        </p:txBody>
      </p:sp>
      <p:sp>
        <p:nvSpPr>
          <p:cNvPr id="512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1F6464A-6062-413C-B22D-6B060EC6C652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r>
              <a:rPr lang="ru-RU" smtClean="0"/>
              <a:t>Недостатки: повышенная жесткость и таким образом толщина облицовки (из-за применения одной рецептуры для подошвенной резины и резины для переда).</a:t>
            </a:r>
          </a:p>
          <a:p>
            <a:pPr>
              <a:buFontTx/>
              <a:buNone/>
            </a:pPr>
            <a:r>
              <a:rPr lang="ru-RU" smtClean="0"/>
              <a:t>Внешние отличительные признаки: плоская форма подошвы и наличие швов от пресс-формы).</a:t>
            </a:r>
          </a:p>
        </p:txBody>
      </p:sp>
      <p:sp>
        <p:nvSpPr>
          <p:cNvPr id="1433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742D7DC-AB31-4632-97B6-AB859CF44F77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Формованием</a:t>
            </a:r>
            <a:r>
              <a:rPr lang="ru-RU" smtClean="0"/>
              <a:t> изготавливают резино-текстильную и цельную резиновую обувь (сапоги и безподкладочные галоши). </a:t>
            </a:r>
          </a:p>
          <a:p>
            <a:r>
              <a:rPr lang="ru-RU" smtClean="0"/>
              <a:t>Этот метод наиболее перспективный, так как формование резиновой облицовки и вулканизация происходят одновременно. Формование осуществляют двумя способами:</a:t>
            </a:r>
          </a:p>
        </p:txBody>
      </p:sp>
      <p:sp>
        <p:nvSpPr>
          <p:cNvPr id="1536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DC72FDB-0DED-4118-B7FE-8A001788714D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на жестких сердечниках. Прорезиненную текстильную подкладку в виде чулка надевают на металлический сердечник и помещают в пресс-форму.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Затем на подкладку накладывают резиновые детали. В пресс-форму под действием высокой температуры и давления происходит формование и вулканизация.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Готовые изделия подергают отделке: срезают излишки по краю деталей, удаляют заусенцы и выпрессовки. Недостатки: невысокая прочность связи облицовочной резины с подкладкой;</a:t>
            </a:r>
          </a:p>
        </p:txBody>
      </p:sp>
      <p:sp>
        <p:nvSpPr>
          <p:cNvPr id="1638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55B23FA-F22D-4443-96FC-D230FC9D78F4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57231"/>
            <a:ext cx="8229600" cy="5268931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ru-RU" sz="2400" dirty="0" smtClean="0"/>
              <a:t>на сердечниках с эластичной камерой. Эластичная камера имеет форму и размеры сапога и состоит из резиновой заготовки. Сапоги собирают их трикотажного чулка со стелькой и четырех резиновых деталей: подошвы, каблука, голенища, переда. На эластичную камеру надевают трикотажный чулок, которым обкладывают остальные детали;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Достоинства формования: высокая износостойкость.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Недостатки: невысокая гибкость и эластичность.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Обувь метода формования не лакируют, так как после вулканизации резина теряет способность адгезии к лаковой пленке.</a:t>
            </a:r>
          </a:p>
        </p:txBody>
      </p:sp>
      <p:sp>
        <p:nvSpPr>
          <p:cNvPr id="1741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CE8AAAB-FA79-4FE0-854E-ED6982F701D9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14356"/>
            <a:ext cx="8258204" cy="541180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Литьем под давлением</a:t>
            </a:r>
            <a:r>
              <a:rPr lang="ru-RU" dirty="0" smtClean="0"/>
              <a:t> изготавливают </a:t>
            </a:r>
            <a:r>
              <a:rPr lang="ru-RU" dirty="0" err="1" smtClean="0"/>
              <a:t>резино-текстильную</a:t>
            </a:r>
            <a:r>
              <a:rPr lang="ru-RU" dirty="0" smtClean="0"/>
              <a:t> обувь и обувь из ПВХ. Сущность метода аналогична производству кожаной обуви методом литья под давлением. </a:t>
            </a:r>
            <a:endParaRPr lang="ru-RU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Жидким формованием</a:t>
            </a:r>
            <a:r>
              <a:rPr lang="ru-RU" dirty="0" smtClean="0"/>
              <a:t> изготавливают сапоги из микропористого полиуретана с верхом из текстильных материалов и кожи.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Заготовку надевают на сердечник, зазор между сердечником и заготовкой заполняют полиуретаном и формуют.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Достоинства: высокие теплозащитные свойства, легкость, масло- и </a:t>
            </a:r>
            <a:r>
              <a:rPr lang="ru-RU" dirty="0" err="1" smtClean="0"/>
              <a:t>бензостойкость</a:t>
            </a:r>
            <a:r>
              <a:rPr lang="ru-RU" dirty="0" smtClean="0"/>
              <a:t>.</a:t>
            </a:r>
          </a:p>
        </p:txBody>
      </p:sp>
      <p:sp>
        <p:nvSpPr>
          <p:cNvPr id="1843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B557D3F-CD35-4A47-A5C4-CAF7068626D2}" type="slidenum">
              <a:rPr lang="ru-RU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Метод литья из пластизоля</a:t>
            </a:r>
            <a:r>
              <a:rPr lang="ru-RU" smtClean="0"/>
              <a:t> поливинилхлоридного заключается в том, что в металлические формы заливают композиции на основе ПВХ и помещают из в нагревательные печи. </a:t>
            </a:r>
          </a:p>
          <a:p>
            <a:pPr>
              <a:buFontTx/>
              <a:buNone/>
            </a:pPr>
            <a:r>
              <a:rPr lang="ru-RU" smtClean="0"/>
              <a:t>При определенной температуре на стенках формы откладывается гель из пластизоля. При этом толщина слоя зависит от температуры. </a:t>
            </a:r>
          </a:p>
          <a:p>
            <a:pPr>
              <a:buFontTx/>
              <a:buNone/>
            </a:pPr>
            <a:r>
              <a:rPr lang="ru-RU" smtClean="0"/>
              <a:t>После охлаждения оболочку соединяют с внутренними деталями и подошвой. Этим методом изготавливают сапоги и ботинки разнообразных фасонов.</a:t>
            </a:r>
          </a:p>
        </p:txBody>
      </p:sp>
      <p:sp>
        <p:nvSpPr>
          <p:cNvPr id="1945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DEA254E-061E-4904-89C7-F940B0C813EE}" type="slidenum">
              <a:rPr lang="ru-RU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42917"/>
            <a:ext cx="8229600" cy="548324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Классификация и ассортимент резиновой обуви</a:t>
            </a:r>
            <a:endParaRPr lang="ru-RU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Резиновую обувь классифицируют по следующим признакам: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 назначению: бытовая, спортивная, производственно-техническая.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 видам: галоши, сапоги, сапожки, ботинки, ботики, туфли и сандалии.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 половозрастному назначения: мужские, женские, мальчиковая, школьная, детская, молодецкая.</a:t>
            </a:r>
          </a:p>
        </p:txBody>
      </p:sp>
      <p:sp>
        <p:nvSpPr>
          <p:cNvPr id="2048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5D090D3-091B-4A68-95A4-ECC1E5715949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r>
              <a:rPr lang="ru-RU" smtClean="0"/>
              <a:t>По материалам верха: цельнорезиновая, резинотекстильная, с верхом из пластмассы.</a:t>
            </a:r>
          </a:p>
          <a:p>
            <a:r>
              <a:rPr lang="ru-RU" smtClean="0"/>
              <a:t>По способу производства: 6 способов.</a:t>
            </a:r>
          </a:p>
          <a:p>
            <a:r>
              <a:rPr lang="ru-RU" smtClean="0"/>
              <a:t>По способу отделки: лакированная и нелакированная.</a:t>
            </a:r>
          </a:p>
        </p:txBody>
      </p:sp>
      <p:sp>
        <p:nvSpPr>
          <p:cNvPr id="2150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3D3A2AC-B7D8-4127-96D2-FF004F22DEBB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smtClean="0"/>
              <a:t>Бытовая резиновая обувь.</a:t>
            </a:r>
            <a:r>
              <a:rPr lang="ru-RU" sz="2400" smtClean="0"/>
              <a:t> По методу изготовления галоши бывают клееные, штампованные, формованные. По высоте задника обыкновенные, полувысокие и высокие.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/>
              <a:t>Ботинки по конструкции напоминают кожаные ботинки. Закрепляются пряжками, застежками-молниями, шнурками; высота 10 см для детской  и 18 см для мужской.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/>
              <a:t>Сапожки и полусапожки – вырабатывают цельнорезиновые и комбинированные с застежкой-молнией, шнуровкой и кроя мокасин. Цельнорезиновые  сапожки могут иметь по верху голенища бордюр, а сапожки из ПВХ – имитацию бордюра.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smtClean="0"/>
              <a:t>Сапоги – в отличие от сапожек бывают только черного цвета, на низком каблуке, не лакированные. Туфли – выпускаются кроя «конверт», лодочка, мокасин, пантолеты, пляжные.</a:t>
            </a:r>
          </a:p>
        </p:txBody>
      </p:sp>
      <p:sp>
        <p:nvSpPr>
          <p:cNvPr id="2253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9A6B1A4-9073-428E-9B3B-753C81217038}" type="slidenum">
              <a:rPr lang="ru-RU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smtClean="0"/>
              <a:t>Спортивная резиновая обувь.</a:t>
            </a:r>
            <a:r>
              <a:rPr lang="ru-RU" sz="2000" smtClean="0"/>
              <a:t> По назначению делится на обувь для  активного отдыха (по внешнему виду напоминает кожаные туфли. Вырабатывают литьевым методом).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Теннисные – выпускают с текстильным верхом, конструкция на шнурках, со специальным рифлением подошвы в форме елочки, без утолщения подошвы в каблучной части.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Футбольные – подошва с шипами. Волейбольные – имеют усилители в пучковой и перебменной частях, высокий задник, утолщение подошвы в каблучной части. Кроссовые туфли – резиновый носок и обсоюзка, высокий задник. Гимнастические – резинка на подъеме.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/>
              <a:t>Туфли купальные цельнорезиновые. Сандалии купальные для бассейна – на ноге удерживаются двумя резиновыми ремешками. Полуботинки для спортивной ходьбы. Ботинки – для активного отдыха, футбольные, туристские, баскетбольные.</a:t>
            </a:r>
            <a:r>
              <a:rPr lang="ru-RU" sz="1400" smtClean="0"/>
              <a:t> </a:t>
            </a:r>
          </a:p>
        </p:txBody>
      </p:sp>
      <p:sp>
        <p:nvSpPr>
          <p:cNvPr id="2355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ADFED8-EB37-4FF1-9625-5E0E704E0786}" type="slidenum">
              <a:rPr lang="ru-RU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33375"/>
            <a:ext cx="8229600" cy="582136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Материалы для производства резиновой обуви</a:t>
            </a:r>
            <a:endParaRPr lang="ru-RU" smtClean="0"/>
          </a:p>
          <a:p>
            <a:pPr>
              <a:buFontTx/>
              <a:buNone/>
            </a:pPr>
            <a:r>
              <a:rPr lang="ru-RU" smtClean="0"/>
              <a:t>Функциональное назначение резиновой обуви обуславливает ее отличительные особенности: она должна иметь полную герметичность конструкции и повышенную износостойкость. Достигается это подбором материалов и технологии производства. </a:t>
            </a:r>
          </a:p>
          <a:p>
            <a:pPr>
              <a:buFontTx/>
              <a:buNone/>
            </a:pPr>
            <a:r>
              <a:rPr lang="ru-RU" smtClean="0"/>
              <a:t>К материалам относятся:</a:t>
            </a:r>
          </a:p>
        </p:txBody>
      </p:sp>
      <p:sp>
        <p:nvSpPr>
          <p:cNvPr id="614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DF078A5-6BF2-4600-80FE-A0FC833A5E4F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/>
              <a:t>Производственно-техническая обувь.</a:t>
            </a:r>
            <a:r>
              <a:rPr lang="ru-RU" sz="2400" smtClean="0"/>
              <a:t> К ней предъявляются требования водонепроницаемости, устойчивость к действию кислот, щелочей, электрического тока. К ней относятся: сапоги рабочие, галоши, боты, гидроботы.</a:t>
            </a:r>
            <a:endParaRPr lang="ru-RU" sz="2400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/>
              <a:t>Нумерация резиновой обуви</a:t>
            </a:r>
            <a:endParaRPr lang="ru-RU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/>
              <a:t>Обувь, надетую на ногу, номеруют в метрической системе, аналогично кожаной. А надеваемую поверх другой обуви – в условной.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/>
              <a:t>Условная нумерация характеризует длину стельки. Например: женские галоши имеют нумерацию от 0 до 10. При этом 0 соответствует длине стельки в 226 мм, а смежные нумерации различаются на 7 мм.</a:t>
            </a:r>
          </a:p>
        </p:txBody>
      </p:sp>
      <p:sp>
        <p:nvSpPr>
          <p:cNvPr id="2457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555A8F6-1721-493B-9071-E80E2764BB77}" type="slidenum">
              <a:rPr lang="ru-RU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smtClean="0"/>
              <a:t>Оценка качества резиновой обуви</a:t>
            </a:r>
            <a:endParaRPr lang="ru-RU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Показатели качества делятся на: обязательные для всех видов обуви (соответствие конструкции обуви требованиям технической документации, толщина резины в отдельных деталях, художественно-эстетические показатели, физико-механические); обязательные для отдельных видов резиновой обуви (водонепроницаемость, кислото- и щелочеустойчивость, коэффициент морозо-, масло- и бензостойкости, электрофизические свойства).</a:t>
            </a:r>
          </a:p>
        </p:txBody>
      </p:sp>
      <p:sp>
        <p:nvSpPr>
          <p:cNvPr id="2560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EA219B5-AF47-485B-8ECC-469BA329C148}" type="slidenum">
              <a:rPr lang="ru-RU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При внешнем осмотре проверяют соответствие деталей в паре по толщине, форме, размеру, цвету, наличие дефектов.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При лабораторных испытаниях проверяют физико-механические показатели и толщину. Толщину клеевой обуви определят после отделения резиновых деталей от текстильных; остальной обуви – вместе с текстильными.</a:t>
            </a:r>
          </a:p>
        </p:txBody>
      </p:sp>
      <p:sp>
        <p:nvSpPr>
          <p:cNvPr id="2662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7366E37-50FB-4C23-862C-502027A77A29}" type="slidenum">
              <a:rPr lang="ru-RU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К физико-механическим показателям относятся: предел прочности при растяжении и удлинении (нормируется для подошвенной и передовой резины); качество лаковой пленки, эластичность и прочность лаковой пленки определяют растягиванием резины на 20%; водопроницаемость – погружением обуви в воду. </a:t>
            </a:r>
          </a:p>
          <a:p>
            <a:pPr>
              <a:buFontTx/>
              <a:buNone/>
            </a:pPr>
            <a:r>
              <a:rPr lang="ru-RU" smtClean="0"/>
              <a:t>Пороки резиновой обуви делятся на 3 группы:</a:t>
            </a:r>
          </a:p>
        </p:txBody>
      </p:sp>
      <p:sp>
        <p:nvSpPr>
          <p:cNvPr id="2765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6F507B7-B258-4831-926E-5C2660D499BB}" type="slidenum">
              <a:rPr lang="ru-RU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lvl="1"/>
            <a:r>
              <a:rPr lang="ru-RU" dirty="0" smtClean="0"/>
              <a:t>ухудшающие эксплуатационные свойства обуви: механические повреждения, отслоения облицовочных деталей. В этой группе не допускаются пороки;</a:t>
            </a:r>
          </a:p>
          <a:p>
            <a:pPr lvl="1"/>
            <a:r>
              <a:rPr lang="ru-RU" dirty="0" smtClean="0"/>
              <a:t>пороки, ухудшающие внешний вид: несоответствие цвета подкладки и верха обуви, пятна. Допускаются в пределах установленных норм стандарта;</a:t>
            </a:r>
          </a:p>
          <a:p>
            <a:pPr lvl="1"/>
            <a:r>
              <a:rPr lang="ru-RU" dirty="0" smtClean="0"/>
              <a:t>отклонение по размерам: расхождение деталей в паре по высоте и ширине.</a:t>
            </a:r>
          </a:p>
        </p:txBody>
      </p:sp>
      <p:sp>
        <p:nvSpPr>
          <p:cNvPr id="2867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6E03FE5-55F6-4A07-96CA-3E2AED0C7440}" type="slidenum">
              <a:rPr lang="ru-RU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Сорт обуви – по худшей полупаре. Сапоги резиновые формованные и спортивная обувь резиновая и резинотекстильная на сорта не делятся. </a:t>
            </a:r>
          </a:p>
          <a:p>
            <a:pPr>
              <a:buFontTx/>
              <a:buNone/>
            </a:pPr>
            <a:r>
              <a:rPr lang="ru-RU" smtClean="0"/>
              <a:t>Остальная обувь делится на 2 сорта. В сапогах формовых, спортивной обуви на каждой полупаре должно быть не более 3 отклонений. </a:t>
            </a:r>
          </a:p>
          <a:p>
            <a:pPr>
              <a:buFontTx/>
              <a:buNone/>
            </a:pPr>
            <a:r>
              <a:rPr lang="ru-RU" smtClean="0"/>
              <a:t>В остальной обуви – для 1 сорта не более 2 отклонений, для 2 сорта не более 3. В клееных галошах в каждом сорте должно быть не более 3 отклонений.</a:t>
            </a:r>
          </a:p>
        </p:txBody>
      </p:sp>
      <p:sp>
        <p:nvSpPr>
          <p:cNvPr id="2969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5AECDEF-2B84-4736-A284-61BD81A092DC}" type="slidenum">
              <a:rPr lang="ru-RU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smtClean="0"/>
              <a:t>Маркировка, упаковка, транспортирование и хранение резиновой обуви</a:t>
            </a:r>
            <a:endParaRPr lang="ru-RU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mtClean="0"/>
              <a:t>Маркировка обуви в геленочной части подошвы или на каблуке каждой полупары. Маркировка содержит следующие реквизиты: наименование или товарный знак предприятия-изготовителя, дату изготовления, артикул, размер, полноту. Сорт обуви обозначают несмываемой краской на подошве или на стельке.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mtClean="0"/>
              <a:t>Упаковывают в бумагу попарно а в транспортную тару из картона, короба.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mtClean="0"/>
              <a:t>Условия хранения: 5…15 °С, относительная влажность воздуха 50 – 70%.</a:t>
            </a:r>
          </a:p>
        </p:txBody>
      </p:sp>
      <p:sp>
        <p:nvSpPr>
          <p:cNvPr id="3072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65E9ACD-72B1-49B6-860F-9BAF905EEB6F}" type="slidenum">
              <a:rPr lang="ru-RU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/>
              <a:t>резиновые смеси – их получают из натурального и синтетического каучука с добавлением наполнителей, вулканизаторов, красителей, мягчителей. Применяется для облицовки изделия, получения каркасных деталей и промазывания внутренних и промежуточных текстильных деталей;</a:t>
            </a:r>
          </a:p>
          <a:p>
            <a:pPr>
              <a:lnSpc>
                <a:spcPct val="80000"/>
              </a:lnSpc>
            </a:pPr>
            <a:r>
              <a:rPr lang="ru-RU" smtClean="0"/>
              <a:t>текстильные материалы – используют хлопчатобумажные ткани (бумазею, саржу), шерстяные и полушерстяные (сукно, габардин), трикотажные полотна (футерный), нетканые материалы, натуральный и искусственный мех;</a:t>
            </a:r>
          </a:p>
        </p:txBody>
      </p:sp>
      <p:sp>
        <p:nvSpPr>
          <p:cNvPr id="717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BF6FC0-D37B-4B11-9062-9D206EE4B3C3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/>
              <a:t>резино-текстильные смеси – представляют собой отходы резино-текстильного полуфабриката. Применяются для обкладки текстильных деталей;</a:t>
            </a:r>
          </a:p>
          <a:p>
            <a:pPr>
              <a:lnSpc>
                <a:spcPct val="80000"/>
              </a:lnSpc>
            </a:pPr>
            <a:r>
              <a:rPr lang="ru-RU" smtClean="0"/>
              <a:t>лаки – масляные (льняные) и каучуки;</a:t>
            </a:r>
          </a:p>
          <a:p>
            <a:pPr>
              <a:lnSpc>
                <a:spcPct val="80000"/>
              </a:lnSpc>
            </a:pPr>
            <a:r>
              <a:rPr lang="ru-RU" smtClean="0"/>
              <a:t>резиновый клей – представляет собой раствор каучука  в органических растворителях. Применяется для промазывания  и склеивания деталей обуви;</a:t>
            </a:r>
          </a:p>
          <a:p>
            <a:pPr>
              <a:lnSpc>
                <a:spcPct val="80000"/>
              </a:lnSpc>
            </a:pPr>
            <a:r>
              <a:rPr lang="ru-RU" smtClean="0"/>
              <a:t>ПВХ используют для производства обуви литьем под давлением или формованием;</a:t>
            </a:r>
          </a:p>
          <a:p>
            <a:pPr>
              <a:lnSpc>
                <a:spcPct val="80000"/>
              </a:lnSpc>
            </a:pPr>
            <a:r>
              <a:rPr lang="ru-RU" smtClean="0"/>
              <a:t>микропористый полиуретан – для производства обуви методом жидкого формования.</a:t>
            </a:r>
          </a:p>
        </p:txBody>
      </p:sp>
      <p:sp>
        <p:nvSpPr>
          <p:cNvPr id="819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2960D6E-D328-430F-A360-880B639B8D9A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smtClean="0"/>
              <a:t>Конструкция и детали обуви</a:t>
            </a:r>
            <a:endParaRPr lang="ru-RU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По конструкции обувь делится: для ношения непосредственно на ноге, поверх другой обуви (калоши).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Виды резиновой обуви определяются  формой и количеством деталей.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Детали делятся на: наружные – резиновая облицовка (подошва, перед, бордюр, каблук), текстильные детали; внутренние – подкладка, задник, цветная стелька; промежуточные – межподкладка, черная стелька.</a:t>
            </a:r>
          </a:p>
        </p:txBody>
      </p:sp>
      <p:sp>
        <p:nvSpPr>
          <p:cNvPr id="921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FF6D409-ED09-4F5F-AFC5-B824D580A6B0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Производство резиновой обуви</a:t>
            </a:r>
            <a:endParaRPr lang="ru-RU" smtClean="0"/>
          </a:p>
          <a:p>
            <a:pPr>
              <a:buFontTx/>
              <a:buNone/>
            </a:pPr>
            <a:r>
              <a:rPr lang="ru-RU" smtClean="0"/>
              <a:t>Существует несколько способов производства. К ним относят: клеевой метод, штампование, формование, литье под давлением, жидкое формование и метод литья из пластизоля поливинилхлоридного.</a:t>
            </a:r>
            <a:endParaRPr lang="ru-RU" b="1" smtClean="0"/>
          </a:p>
          <a:p>
            <a:pPr>
              <a:buFontTx/>
              <a:buNone/>
            </a:pPr>
            <a:r>
              <a:rPr lang="ru-RU" b="1" smtClean="0"/>
              <a:t>Клеевой метод</a:t>
            </a:r>
            <a:r>
              <a:rPr lang="ru-RU" smtClean="0"/>
              <a:t> самый распространенный способ. Им изготавливают сапоги, галоши, ботинки. Сущность метода заключается в скреплении клеем отдельных деталей между собой. Включает следующие операции:</a:t>
            </a:r>
          </a:p>
        </p:txBody>
      </p:sp>
      <p:sp>
        <p:nvSpPr>
          <p:cNvPr id="1024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45B4385-45FB-4C57-A40D-81018B1A2D2B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ru-RU" sz="2200" smtClean="0"/>
              <a:t>изготовление деталей. Наружные детали вырабатывают из сырой листованной резиновой смеси, причем ее состав зависит от вырабатываемой детали. Передовая резина содержит больше мягчителей и меньше наполнителей, что придает ей большую растяжимость и эластичность.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ru-RU" sz="2200" smtClean="0"/>
              <a:t>Подошвенная резина содержит меньше мягчителей и больше наполнителей, что придает ей твердость и жесткость. Внутренние и промежуточные детали выкраиваются из тканей трикотажа (подкладка, толстый задник, черная и цветная стельки), из плотного (усилитель по носку и заднику) и из прорезиненного нетканого материала (тонкий задник и носок);</a:t>
            </a:r>
          </a:p>
          <a:p>
            <a:pPr lvl="1">
              <a:lnSpc>
                <a:spcPct val="80000"/>
              </a:lnSpc>
            </a:pPr>
            <a:r>
              <a:rPr lang="ru-RU" sz="2200" smtClean="0"/>
              <a:t>сборка обуви. Сначала на колодке склеивают внутренние детали, затем промежуточные  наружные между собой. Собранные детали проклеивают клеем и обтягивают каркас из внутренних деталей. В местах стыка деталей проводят прокатку для увеличения прочности их соединения;</a:t>
            </a:r>
          </a:p>
        </p:txBody>
      </p:sp>
      <p:sp>
        <p:nvSpPr>
          <p:cNvPr id="1126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5858783-841C-4870-B825-9BE773B24ADD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913"/>
            <a:ext cx="8229600" cy="633571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ru-RU" sz="2400" smtClean="0"/>
              <a:t>лакирование – производят ручным, механическим и электростатическим способами. При ручном и механическом способе обувь погружают в жидкий лак. При электростатическом способе лак наносят распылением под действием электрического тока, что обеспечивают более равномерную толщину лаковой пленки и исключает появление подтеков лака;</a:t>
            </a:r>
          </a:p>
          <a:p>
            <a:pPr lvl="1">
              <a:lnSpc>
                <a:spcPct val="90000"/>
              </a:lnSpc>
            </a:pPr>
            <a:r>
              <a:rPr lang="ru-RU" sz="2400" smtClean="0"/>
              <a:t>вулканизация – обработка паром при 200 °С и при повышенном давлении. При этом происходит образование плотного и окончательного скрепления деталей.</a:t>
            </a:r>
          </a:p>
          <a:p>
            <a:pPr>
              <a:lnSpc>
                <a:spcPct val="90000"/>
              </a:lnSpc>
            </a:pPr>
            <a:r>
              <a:rPr lang="ru-RU" smtClean="0"/>
              <a:t>Достоинства: легкая, гибкая, износостойкая обувь, имеет красивый внешний вид. Отличительными признаками является разная толщина деталей и видимость соединения деталей.</a:t>
            </a:r>
          </a:p>
        </p:txBody>
      </p:sp>
      <p:sp>
        <p:nvSpPr>
          <p:cNvPr id="1229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25A2C5D-B534-4079-912F-26005D5BD4C5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smtClean="0"/>
              <a:t>Штампование</a:t>
            </a:r>
            <a:r>
              <a:rPr lang="ru-RU" smtClean="0"/>
              <a:t> применяется для производства мужских и мальчиковых галош. В отличие от клеевого способа обувь изготавливают на металлическом сердечнике, на след колодки кладут заготовку резиновой смеси, представляющей собой толстый шнур диаметром 3 см. Под действием пуансона резиновая смесь растекается, заполняя зазоры между колодкой и пресс-формой. Затем производится лакирование и вулканизация.</a:t>
            </a:r>
          </a:p>
          <a:p>
            <a:pPr>
              <a:lnSpc>
                <a:spcPct val="80000"/>
              </a:lnSpc>
            </a:pPr>
            <a:r>
              <a:rPr lang="ru-RU" smtClean="0"/>
              <a:t>Достоинства: высокая износостойкость (благодаря монолитности и высокой толщине), прочность крепления облицовки с тканью. </a:t>
            </a:r>
          </a:p>
        </p:txBody>
      </p:sp>
      <p:sp>
        <p:nvSpPr>
          <p:cNvPr id="1331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E78C8A0-E39A-4E5D-8361-E040E16D71A4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</TotalTime>
  <Words>1739</Words>
  <Application>Microsoft Office PowerPoint</Application>
  <PresentationFormat>Экран (4:3)</PresentationFormat>
  <Paragraphs>106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Сборка резиновой обуви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Пользователь Windows</cp:lastModifiedBy>
  <cp:revision>58</cp:revision>
  <dcterms:created xsi:type="dcterms:W3CDTF">2013-11-14T02:52:43Z</dcterms:created>
  <dcterms:modified xsi:type="dcterms:W3CDTF">2022-11-21T23:10:29Z</dcterms:modified>
</cp:coreProperties>
</file>