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72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3" r:id="rId17"/>
    <p:sldId id="274" r:id="rId18"/>
    <p:sldId id="275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CC937E-1DAF-4B48-8EE7-BBDB48B26DF3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5EF4B9C-79D0-40FB-AB2D-E635B34CA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pli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0620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7500990" cy="405766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 Сборка </a:t>
            </a:r>
            <a:r>
              <a:rPr lang="ru-RU" sz="4800" dirty="0" smtClean="0">
                <a:solidFill>
                  <a:srgbClr val="FF0000"/>
                </a:solidFill>
              </a:rPr>
              <a:t>летней обуви</a:t>
            </a:r>
            <a:r>
              <a:rPr lang="ru-RU" sz="4800" dirty="0" smtClean="0">
                <a:solidFill>
                  <a:srgbClr val="FF0000"/>
                </a:solidFill>
              </a:rPr>
              <a:t>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4071966" cy="5000660"/>
          </a:xfrm>
        </p:spPr>
        <p:txBody>
          <a:bodyPr>
            <a:noAutofit/>
          </a:bodyPr>
          <a:lstStyle/>
          <a:p>
            <a:r>
              <a:rPr lang="ru-RU" b="1" dirty="0" smtClean="0"/>
              <a:t>Египту история обязана изобретением </a:t>
            </a:r>
            <a:r>
              <a:rPr lang="ru-RU" b="1" dirty="0" smtClean="0">
                <a:solidFill>
                  <a:srgbClr val="FF0000"/>
                </a:solidFill>
              </a:rPr>
              <a:t>каблука</a:t>
            </a:r>
            <a:r>
              <a:rPr lang="ru-RU" b="1" dirty="0" smtClean="0"/>
              <a:t>, без которого невозможно представить современную обувь. </a:t>
            </a:r>
          </a:p>
        </p:txBody>
      </p:sp>
      <p:pic>
        <p:nvPicPr>
          <p:cNvPr id="4" name="Рисунок 3" descr="18th_century_shoes_mul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57818" y="3214686"/>
            <a:ext cx="3143272" cy="2173798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1071546"/>
            <a:ext cx="3143272" cy="214314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4"/>
            <a:ext cx="7128792" cy="4361657"/>
          </a:xfrm>
        </p:spPr>
        <p:txBody>
          <a:bodyPr/>
          <a:lstStyle/>
          <a:p>
            <a:r>
              <a:rPr lang="ru-RU" sz="2000" b="1" dirty="0" smtClean="0"/>
              <a:t>18 век принес в обувную моду банты, пряжки и украшения. Каблуки стали слишком высокими, дамам приходилось прямо таки стоять на цыпочках. В моду вошли туфли на таком высоком и тонком каблуке, что дамы могли ходить на них, только опираясь на трость.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ata-shoe-museum-530x3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3571876"/>
            <a:ext cx="3000396" cy="2183452"/>
          </a:xfrm>
          <a:prstGeom prst="rect">
            <a:avLst/>
          </a:prstGeom>
        </p:spPr>
      </p:pic>
      <p:pic>
        <p:nvPicPr>
          <p:cNvPr id="5" name="Рисунок 4" descr="musee-de-la-chaussure_20100721_00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571876"/>
            <a:ext cx="3071834" cy="21591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714620"/>
            <a:ext cx="7416824" cy="3090644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Появление швейных машин стало причиной больших изменений в обуви. И с того времени до сегодняшних дней конструкция ее не испытала серьезных изменений. </a:t>
            </a:r>
          </a:p>
          <a:p>
            <a:r>
              <a:rPr lang="ru-RU" sz="2400" b="1" dirty="0" smtClean="0"/>
              <a:t>Выделяют </a:t>
            </a:r>
            <a:r>
              <a:rPr lang="ru-RU" sz="2400" b="1" dirty="0" smtClean="0">
                <a:solidFill>
                  <a:srgbClr val="FF0000"/>
                </a:solidFill>
              </a:rPr>
              <a:t>четыре</a:t>
            </a:r>
            <a:r>
              <a:rPr lang="ru-RU" sz="2400" b="1" dirty="0" smtClean="0"/>
              <a:t> конструктивных </a:t>
            </a:r>
            <a:r>
              <a:rPr lang="ru-RU" sz="2400" b="1" dirty="0" smtClean="0">
                <a:solidFill>
                  <a:srgbClr val="FF0000"/>
                </a:solidFill>
              </a:rPr>
              <a:t>типа</a:t>
            </a:r>
            <a:r>
              <a:rPr lang="ru-RU" sz="2400" b="1" dirty="0" smtClean="0"/>
              <a:t> обуви: </a:t>
            </a:r>
            <a:r>
              <a:rPr lang="ru-RU" sz="2400" b="1" dirty="0" smtClean="0">
                <a:solidFill>
                  <a:srgbClr val="7030A0"/>
                </a:solidFill>
              </a:rPr>
              <a:t>сандалии и сабо; туфли; ботинки и полуботинки; сапоги и </a:t>
            </a:r>
            <a:r>
              <a:rPr lang="ru-RU" sz="2400" b="1" dirty="0" err="1" smtClean="0">
                <a:solidFill>
                  <a:srgbClr val="7030A0"/>
                </a:solidFill>
              </a:rPr>
              <a:t>полусапоги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9f19368c02b0a06c1f76315bcc32f97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5984" y="500042"/>
            <a:ext cx="4714908" cy="2286016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Разновидности обуви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04864"/>
            <a:ext cx="6872808" cy="345638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Ботинки</a:t>
            </a:r>
          </a:p>
          <a:p>
            <a:r>
              <a:rPr lang="ru-RU" sz="2000" b="1" dirty="0" smtClean="0"/>
              <a:t>Полуботинки</a:t>
            </a:r>
          </a:p>
          <a:p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err="1" smtClean="0"/>
              <a:t>Оксфорды</a:t>
            </a:r>
            <a:endParaRPr lang="ru-RU" sz="2000" b="1" dirty="0" smtClean="0"/>
          </a:p>
          <a:p>
            <a:r>
              <a:rPr lang="ru-RU" sz="2000" b="1" dirty="0" err="1" smtClean="0"/>
              <a:t>Ботильоны</a:t>
            </a:r>
            <a:endParaRPr lang="ru-RU" sz="2000" b="1" dirty="0" smtClean="0"/>
          </a:p>
        </p:txBody>
      </p:sp>
      <p:pic>
        <p:nvPicPr>
          <p:cNvPr id="4" name="Рисунок 3" descr="shop_items_catalog_image15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43306" y="1928802"/>
            <a:ext cx="2076822" cy="2076822"/>
          </a:xfrm>
          <a:prstGeom prst="rect">
            <a:avLst/>
          </a:prstGeom>
        </p:spPr>
      </p:pic>
      <p:pic>
        <p:nvPicPr>
          <p:cNvPr id="5" name="Рисунок 4" descr="6850968_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5008" y="1928802"/>
            <a:ext cx="2214578" cy="2071702"/>
          </a:xfrm>
          <a:prstGeom prst="rect">
            <a:avLst/>
          </a:prstGeom>
        </p:spPr>
      </p:pic>
      <p:pic>
        <p:nvPicPr>
          <p:cNvPr id="6" name="Рисунок 5" descr="759px-Acorn_captoes_sid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43306" y="4000504"/>
            <a:ext cx="2071702" cy="1825752"/>
          </a:xfrm>
          <a:prstGeom prst="rect">
            <a:avLst/>
          </a:prstGeom>
        </p:spPr>
      </p:pic>
      <p:pic>
        <p:nvPicPr>
          <p:cNvPr id="7" name="Рисунок 6" descr="23507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5008" y="4000504"/>
            <a:ext cx="2214578" cy="1857388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80728"/>
            <a:ext cx="6912768" cy="489654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Сапоги </a:t>
            </a:r>
          </a:p>
          <a:p>
            <a:r>
              <a:rPr lang="ru-RU" sz="2000" b="1" dirty="0" err="1" smtClean="0"/>
              <a:t>Полусапоги</a:t>
            </a: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smtClean="0"/>
              <a:t>Калоши </a:t>
            </a:r>
          </a:p>
          <a:p>
            <a:r>
              <a:rPr lang="ru-RU" sz="2000" b="1" dirty="0" smtClean="0"/>
              <a:t> Галоши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smtClean="0"/>
              <a:t>Сабо </a:t>
            </a:r>
          </a:p>
          <a:p>
            <a:r>
              <a:rPr lang="ru-RU" sz="2000" b="1" dirty="0" smtClean="0"/>
              <a:t> Мюли</a:t>
            </a:r>
          </a:p>
          <a:p>
            <a:endParaRPr lang="ru-RU" sz="2000" dirty="0"/>
          </a:p>
        </p:txBody>
      </p:sp>
      <p:pic>
        <p:nvPicPr>
          <p:cNvPr id="4" name="Рисунок 3" descr="n4_6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86182" y="500042"/>
            <a:ext cx="2143140" cy="2224857"/>
          </a:xfrm>
          <a:prstGeom prst="rect">
            <a:avLst/>
          </a:prstGeom>
        </p:spPr>
      </p:pic>
      <p:pic>
        <p:nvPicPr>
          <p:cNvPr id="5" name="Рисунок 4" descr="polusapogi_giuseppe_mancini_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29322" y="500042"/>
            <a:ext cx="2459102" cy="2214578"/>
          </a:xfrm>
          <a:prstGeom prst="rect">
            <a:avLst/>
          </a:prstGeom>
        </p:spPr>
      </p:pic>
      <p:pic>
        <p:nvPicPr>
          <p:cNvPr id="6" name="Рисунок 5" descr="kalosh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79912" y="2708920"/>
            <a:ext cx="2162175" cy="1371600"/>
          </a:xfrm>
          <a:prstGeom prst="rect">
            <a:avLst/>
          </a:prstGeom>
        </p:spPr>
      </p:pic>
      <p:pic>
        <p:nvPicPr>
          <p:cNvPr id="7" name="Рисунок 6" descr="x_f60acc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9323" y="2714620"/>
            <a:ext cx="2500329" cy="1357322"/>
          </a:xfrm>
          <a:prstGeom prst="rect">
            <a:avLst/>
          </a:prstGeom>
        </p:spPr>
      </p:pic>
      <p:pic>
        <p:nvPicPr>
          <p:cNvPr id="8" name="Рисунок 7" descr="6dde2092869e19436dd96b4085eb065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14745" y="4071942"/>
            <a:ext cx="2214578" cy="1693168"/>
          </a:xfrm>
          <a:prstGeom prst="rect">
            <a:avLst/>
          </a:prstGeom>
        </p:spPr>
      </p:pic>
      <p:pic>
        <p:nvPicPr>
          <p:cNvPr id="9" name="Рисунок 8" descr="мюли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929322" y="4071942"/>
            <a:ext cx="2500330" cy="164307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7272808" cy="46805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Туфли голливудские 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                                                                                                      Балетки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err="1" smtClean="0"/>
              <a:t>Деленки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                                                                                       Лодочки</a:t>
            </a:r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smtClean="0"/>
              <a:t>Мокасины</a:t>
            </a:r>
            <a:endParaRPr lang="ru-RU" sz="2000" b="1" dirty="0"/>
          </a:p>
        </p:txBody>
      </p:sp>
      <p:pic>
        <p:nvPicPr>
          <p:cNvPr id="4" name="Рисунок 3" descr="orig-171147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43372" y="785794"/>
            <a:ext cx="2143140" cy="1791018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86512" y="2571744"/>
            <a:ext cx="1785950" cy="1857388"/>
          </a:xfrm>
          <a:prstGeom prst="rect">
            <a:avLst/>
          </a:prstGeom>
        </p:spPr>
      </p:pic>
      <p:pic>
        <p:nvPicPr>
          <p:cNvPr id="6" name="Рисунок 5" descr="1295434304_baletk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785794"/>
            <a:ext cx="1785950" cy="1832992"/>
          </a:xfrm>
          <a:prstGeom prst="rect">
            <a:avLst/>
          </a:prstGeom>
        </p:spPr>
      </p:pic>
      <p:pic>
        <p:nvPicPr>
          <p:cNvPr id="7" name="Рисунок 6" descr="224-150x15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143372" y="2571744"/>
            <a:ext cx="2143140" cy="1785950"/>
          </a:xfrm>
          <a:prstGeom prst="rect">
            <a:avLst/>
          </a:prstGeom>
        </p:spPr>
      </p:pic>
      <p:pic>
        <p:nvPicPr>
          <p:cNvPr id="8" name="Рисунок 7" descr="390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86380" y="4357694"/>
            <a:ext cx="1669627" cy="142876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000924" cy="9286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Обувщики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 специалисты, занятые в производстве обуви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342902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Создают модель обуви;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Разрабатывают конструкции;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Изготавливают детали обуви;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Собирают;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Отделывают готовое изделие.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86116" y="1500174"/>
            <a:ext cx="4814276" cy="314327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История обуви настолько стара, как и история развития человеческой расы. Приспосабливаясь к окружающей среде, человек проявлял все больше изобретательности. Однажды наступил момент, когда необходимым стало защитить ноги от морозного снега, раскаленного песка и острых камней. Произошло это приблизительно </a:t>
            </a:r>
            <a:r>
              <a:rPr lang="ru-RU" sz="2000" b="1" dirty="0" smtClean="0">
                <a:solidFill>
                  <a:srgbClr val="FF0000"/>
                </a:solidFill>
              </a:rPr>
              <a:t>веков</a:t>
            </a:r>
            <a:r>
              <a:rPr lang="ru-RU" sz="2000" b="1" dirty="0" smtClean="0"/>
              <a:t> эдак </a:t>
            </a:r>
            <a:r>
              <a:rPr lang="ru-RU" sz="2000" b="1" dirty="0" smtClean="0">
                <a:solidFill>
                  <a:srgbClr val="FF0000"/>
                </a:solidFill>
              </a:rPr>
              <a:t>двести назад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7" name="Рисунок 6" descr="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500174"/>
            <a:ext cx="2491098" cy="3643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31840" y="500042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История создания обуви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137687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980728"/>
            <a:ext cx="4896544" cy="450567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Скорее всего, началось все с куска дерева, кожи или листа какого-нибудь растения, подобранного по размеру ног. Это оказалось хорошо. Нужно было только зафиксировать эту спасительную прослойку, чтобы она держалась на ноге</a:t>
            </a:r>
            <a:r>
              <a:rPr lang="en-US" sz="2400" b="1" dirty="0" smtClean="0"/>
              <a:t>.</a:t>
            </a:r>
            <a:endParaRPr lang="ru-RU" sz="2400" b="1" dirty="0"/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1285860"/>
            <a:ext cx="2643206" cy="392909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052736"/>
            <a:ext cx="5616624" cy="482453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Сначала человек додумался до </a:t>
            </a:r>
            <a:r>
              <a:rPr lang="ru-RU" sz="2000" b="1" dirty="0" smtClean="0">
                <a:solidFill>
                  <a:srgbClr val="FF0000"/>
                </a:solidFill>
              </a:rPr>
              <a:t>сандалий</a:t>
            </a:r>
            <a:r>
              <a:rPr lang="ru-RU" sz="2000" b="1" dirty="0" smtClean="0"/>
              <a:t>. Известно, что открытые сандалии появились в Египте и Риме на пару с Древней Грецией. Так жители этих стран защищали свои ноги от воздействия горячего песка. Изготавливали обувь тогда из папируса и пальмовых листьев, потом стали использовать ремешки и дальше все больше усовершенствовали сандалии для удобства ношения.</a:t>
            </a:r>
            <a:endParaRPr lang="ru-RU" sz="2000" b="1" dirty="0"/>
          </a:p>
        </p:txBody>
      </p:sp>
      <p:pic>
        <p:nvPicPr>
          <p:cNvPr id="4" name="Рисунок 3" descr="obuv-grek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571612"/>
            <a:ext cx="2574773" cy="35719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124744"/>
            <a:ext cx="5172036" cy="4608512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В странах с более прохладным </a:t>
            </a:r>
          </a:p>
          <a:p>
            <a:pPr algn="r">
              <a:buNone/>
            </a:pPr>
            <a:r>
              <a:rPr lang="ru-RU" sz="2000" b="1" dirty="0" smtClean="0"/>
              <a:t>климатом появились прародители</a:t>
            </a:r>
          </a:p>
          <a:p>
            <a:pPr algn="r">
              <a:buNone/>
            </a:pPr>
            <a:r>
              <a:rPr lang="ru-RU" sz="2000" b="1" dirty="0" smtClean="0"/>
              <a:t> современных туфель. Их называли </a:t>
            </a:r>
            <a:r>
              <a:rPr lang="ru-RU" sz="2000" b="1" dirty="0" smtClean="0">
                <a:solidFill>
                  <a:srgbClr val="FF0000"/>
                </a:solidFill>
              </a:rPr>
              <a:t>"поршни" </a:t>
            </a:r>
            <a:r>
              <a:rPr lang="ru-RU" sz="2000" b="1" dirty="0" smtClean="0"/>
              <a:t>и представляли они целостный кусок кожи, который был согнут в носке и пятке. Верх такой обуви стягивали тонким кожаным ремешком, как мешочек-кошелек. Однако складки при таком способе шитья получались очень грубыми и доставляли своему хозяину массу неудобств.</a:t>
            </a:r>
            <a:endParaRPr lang="ru-RU" sz="2000" b="1" dirty="0"/>
          </a:p>
        </p:txBody>
      </p:sp>
      <p:pic>
        <p:nvPicPr>
          <p:cNvPr id="5" name="Рисунок 4" descr="70783_origin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928802"/>
            <a:ext cx="2786082" cy="3143272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4500594" cy="4343417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Их приходилось довольно долго носить, прежде чем они принимали более или менее удобную форму для стопы. К тому времени кожа уже становилась изношенной и протиралась.</a:t>
            </a:r>
            <a:endParaRPr lang="en-US" sz="2000" b="1" dirty="0" smtClean="0"/>
          </a:p>
          <a:p>
            <a:r>
              <a:rPr lang="ru-RU" sz="2000" b="1" dirty="0" smtClean="0"/>
              <a:t>Просветление в умах особо изобретательных показало, что обувь изнашивается неравномерно: сначала подошва, а верх остается целым.</a:t>
            </a:r>
            <a:endParaRPr lang="ru-RU" sz="2000" b="1" dirty="0"/>
          </a:p>
        </p:txBody>
      </p:sp>
      <p:pic>
        <p:nvPicPr>
          <p:cNvPr id="5" name="Рисунок 4" descr="vs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4942" y="3357562"/>
            <a:ext cx="3357586" cy="2286016"/>
          </a:xfrm>
          <a:prstGeom prst="rect">
            <a:avLst/>
          </a:prstGeom>
        </p:spPr>
      </p:pic>
      <p:pic>
        <p:nvPicPr>
          <p:cNvPr id="6" name="Рисунок 5" descr="f874a8aab5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14942" y="1285860"/>
            <a:ext cx="3357586" cy="210103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928670"/>
            <a:ext cx="4143404" cy="457203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/>
              <a:t>Появились первые </a:t>
            </a:r>
            <a:r>
              <a:rPr lang="ru-RU" sz="2400" b="1" dirty="0" smtClean="0">
                <a:solidFill>
                  <a:srgbClr val="FF0000"/>
                </a:solidFill>
              </a:rPr>
              <a:t>сапожники</a:t>
            </a:r>
            <a:r>
              <a:rPr lang="ru-RU" sz="2400" b="1" dirty="0" smtClean="0"/>
              <a:t>, </a:t>
            </a:r>
          </a:p>
          <a:p>
            <a:pPr algn="ctr">
              <a:buNone/>
            </a:pPr>
            <a:r>
              <a:rPr lang="ru-RU" sz="2400" b="1" dirty="0" smtClean="0"/>
              <a:t>которые занимались ремонтом обуви. </a:t>
            </a:r>
          </a:p>
          <a:p>
            <a:pPr algn="ctr">
              <a:buNone/>
            </a:pPr>
            <a:r>
              <a:rPr lang="ru-RU" sz="2400" b="1" dirty="0" smtClean="0"/>
              <a:t>Они зашивали дырки на подошве кожаными ремешками, а позже стали ставить кожаные заплаты по контуру следа обуви. Так появился прообраз </a:t>
            </a:r>
            <a:r>
              <a:rPr lang="ru-RU" sz="2400" b="1" dirty="0" smtClean="0">
                <a:solidFill>
                  <a:srgbClr val="FF0000"/>
                </a:solidFill>
              </a:rPr>
              <a:t>подошвы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Рисунок 4" descr="1315147109_1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571480"/>
            <a:ext cx="2643205" cy="2738332"/>
          </a:xfrm>
          <a:prstGeom prst="rect">
            <a:avLst/>
          </a:prstGeom>
        </p:spPr>
      </p:pic>
      <p:pic>
        <p:nvPicPr>
          <p:cNvPr id="6" name="Рисунок 5" descr="4694510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3429000"/>
            <a:ext cx="2500330" cy="2341965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28670"/>
            <a:ext cx="4315920" cy="4557731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Вскоре революцию произвело такое изобретение как </a:t>
            </a:r>
            <a:r>
              <a:rPr lang="ru-RU" sz="2000" b="1" dirty="0" smtClean="0">
                <a:solidFill>
                  <a:srgbClr val="FF0000"/>
                </a:solidFill>
              </a:rPr>
              <a:t>шнуровка</a:t>
            </a:r>
            <a:r>
              <a:rPr lang="ru-RU" sz="2000" b="1" dirty="0" smtClean="0"/>
              <a:t>. Благодаря ей обувь стала лучше держаться на ноге. Постепенно обувь приобретала более или менее приближенный к современному вид и становилась не просто средством защиты, но и деталью туалета.</a:t>
            </a:r>
            <a:endParaRPr lang="ru-RU" sz="2000" b="1" dirty="0"/>
          </a:p>
        </p:txBody>
      </p:sp>
      <p:pic>
        <p:nvPicPr>
          <p:cNvPr id="5" name="Рисунок 4" descr="655db3d3eea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00694" y="2786058"/>
            <a:ext cx="3000396" cy="2286016"/>
          </a:xfrm>
          <a:prstGeom prst="rect">
            <a:avLst/>
          </a:prstGeom>
        </p:spPr>
      </p:pic>
      <p:pic>
        <p:nvPicPr>
          <p:cNvPr id="6" name="Рисунок 5" descr="mocasin_russi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642918"/>
            <a:ext cx="3000396" cy="214314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96752"/>
            <a:ext cx="5286412" cy="45365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 Обувь стала модной и демонстрировала социальный статус. Например, в Европе в Средние века рядовые дворяне должны были туфли на полтора размера больше длины ступни. Баронам приходилось мучиться в туфлях на два, а графам - даже на три размера больше. Что касается герцогов и принцев и других королевских особ, то у них обувь могла быть любой длины. Такая обувь была чрезвычайно неудобной, поэтому и появилась традиция загибать носок обуви вверх.</a:t>
            </a:r>
            <a:endParaRPr lang="ru-RU" b="1" dirty="0"/>
          </a:p>
        </p:txBody>
      </p:sp>
      <p:pic>
        <p:nvPicPr>
          <p:cNvPr id="5" name="Рисунок 4" descr="1251280909_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00760" y="1000108"/>
            <a:ext cx="2618893" cy="452624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bab956b1f44ef9d173162e10f4b2778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6eaa9825d2fedb5a83ac41ebe86c43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99D66A-97EF-46D9-9DD3-E6598F530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7480470-51E4-41A4-9393-ED2C4D3C23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19FF900-7653-44B9-853D-8F2F7C411E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423</TotalTime>
  <Words>563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Разновидности обуви</vt:lpstr>
      <vt:lpstr>Слайд 14</vt:lpstr>
      <vt:lpstr>Слайд 15</vt:lpstr>
      <vt:lpstr>Обувщики -  специалисты, занятые в производстве обуви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Пользователь Windows</cp:lastModifiedBy>
  <cp:revision>52</cp:revision>
  <dcterms:created xsi:type="dcterms:W3CDTF">2012-03-11T09:30:34Z</dcterms:created>
  <dcterms:modified xsi:type="dcterms:W3CDTF">2022-11-21T21:42:19Z</dcterms:modified>
</cp:coreProperties>
</file>