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3"/>
  </p:notesMasterIdLst>
  <p:sldIdLst>
    <p:sldId id="256" r:id="rId2"/>
    <p:sldId id="265" r:id="rId3"/>
    <p:sldId id="266" r:id="rId4"/>
    <p:sldId id="261" r:id="rId5"/>
    <p:sldId id="259" r:id="rId6"/>
    <p:sldId id="257" r:id="rId7"/>
    <p:sldId id="262" r:id="rId8"/>
    <p:sldId id="263" r:id="rId9"/>
    <p:sldId id="267" r:id="rId10"/>
    <p:sldId id="26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34" autoAdjust="0"/>
    <p:restoredTop sz="82446" autoAdjust="0"/>
  </p:normalViewPr>
  <p:slideViewPr>
    <p:cSldViewPr>
      <p:cViewPr varScale="1">
        <p:scale>
          <a:sx n="73" d="100"/>
          <a:sy n="73" d="100"/>
        </p:scale>
        <p:origin x="118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41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36100174978129"/>
          <c:y val="0.15004412078075124"/>
          <c:w val="0.31217366579177674"/>
          <c:h val="0.6498631299618803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справились с переводом полностью</c:v>
                </c:pt>
                <c:pt idx="1">
                  <c:v>справились с переводом частично</c:v>
                </c:pt>
                <c:pt idx="2">
                  <c:v>не справились с переводом</c:v>
                </c:pt>
                <c:pt idx="3">
                  <c:v>справились с тестом полностью</c:v>
                </c:pt>
                <c:pt idx="4">
                  <c:v>справились с тестом частично</c:v>
                </c:pt>
                <c:pt idx="5">
                  <c:v>не справились с тестом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0.2</c:v>
                </c:pt>
                <c:pt idx="1">
                  <c:v>0.46</c:v>
                </c:pt>
                <c:pt idx="2">
                  <c:v>0.33000000000000074</c:v>
                </c:pt>
                <c:pt idx="3">
                  <c:v>0.2</c:v>
                </c:pt>
                <c:pt idx="4">
                  <c:v>0.2</c:v>
                </c:pt>
                <c:pt idx="5">
                  <c:v>0.60000000000000064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9E-46C2-AAA2-052787868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5441721347331585"/>
          <c:y val="0.14868908008399812"/>
          <c:w val="0.42159044224688608"/>
          <c:h val="0.61286896769632671"/>
        </c:manualLayout>
      </c:layout>
      <c:overlay val="0"/>
    </c:legend>
    <c:plotVisOnly val="1"/>
    <c:dispBlanksAs val="zero"/>
    <c:showDLblsOverMax val="0"/>
  </c:chart>
  <c:spPr>
    <a:effectLst>
      <a:softEdge rad="127000"/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Оценка </a:t>
            </a:r>
            <a:r>
              <a:rPr lang="ru-RU" sz="2000" dirty="0" smtClean="0"/>
              <a:t>степени</a:t>
            </a:r>
            <a:r>
              <a:rPr lang="ru-RU" sz="2000" baseline="0" dirty="0" smtClean="0"/>
              <a:t> трудности</a:t>
            </a:r>
            <a:endParaRPr lang="ru-RU" sz="2000" dirty="0"/>
          </a:p>
        </c:rich>
      </c:tx>
      <c:layout>
        <c:manualLayout>
          <c:xMode val="edge"/>
          <c:yMode val="edge"/>
          <c:x val="8.988400175644054E-2"/>
          <c:y val="7.567642596959763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6890975001107453"/>
          <c:w val="0.6858344922979247"/>
          <c:h val="0.646702204325649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Оценка степени трудности</c:v>
                </c:pt>
              </c:strCache>
            </c:strRef>
          </c:tx>
          <c:dLbls>
            <c:dLbl>
              <c:idx val="0"/>
              <c:layout>
                <c:manualLayout>
                  <c:x val="-8.9053185543964228E-2"/>
                  <c:y val="8.07049299388423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C31-48BC-B856-1B2A342EE8BB}"/>
                </c:ext>
              </c:extLst>
            </c:dLbl>
            <c:dLbl>
              <c:idx val="2"/>
              <c:layout>
                <c:manualLayout>
                  <c:x val="9.7805946614860764E-2"/>
                  <c:y val="2.6085057638867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C31-48BC-B856-1B2A342EE8BB}"/>
                </c:ext>
              </c:extLst>
            </c:dLbl>
            <c:dLbl>
              <c:idx val="3"/>
              <c:layout>
                <c:manualLayout>
                  <c:x val="7.328164919097295E-2"/>
                  <c:y val="9.872601418328382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C31-48BC-B856-1B2A342EE8B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очень трудно</c:v>
                </c:pt>
                <c:pt idx="1">
                  <c:v>трудно</c:v>
                </c:pt>
                <c:pt idx="2">
                  <c:v>довольно легко</c:v>
                </c:pt>
                <c:pt idx="3">
                  <c:v>легко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0.53</c:v>
                </c:pt>
                <c:pt idx="2">
                  <c:v>0.13</c:v>
                </c:pt>
                <c:pt idx="3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31-48BC-B856-1B2A342EE8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91031125757766"/>
          <c:y val="0.20360183333940896"/>
          <c:w val="0.30649801212377742"/>
          <c:h val="0.70571018768034055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F30C0-D775-456D-A564-20DA497E714E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3B448-A66B-476E-B5AA-CA23DAAC73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3B448-A66B-476E-B5AA-CA23DAAC735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3B448-A66B-476E-B5AA-CA23DAAC735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9B1A3-686C-43CA-A2D1-CF578AD53F91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DE99E-9211-48EF-855E-049A57B71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http://www.languages-study.com/english-phrasal-verb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15212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Муниципальное бюджетное </a:t>
            </a:r>
            <a:r>
              <a:rPr lang="ru-RU" sz="2000" dirty="0"/>
              <a:t>о</a:t>
            </a:r>
            <a:r>
              <a:rPr lang="ru-RU" sz="2000" dirty="0" smtClean="0"/>
              <a:t>бщеобразовательное </a:t>
            </a:r>
            <a:r>
              <a:rPr lang="ru-RU" sz="2000" dirty="0"/>
              <a:t>у</a:t>
            </a:r>
            <a:r>
              <a:rPr lang="ru-RU" sz="2000" dirty="0" smtClean="0"/>
              <a:t>чреждение «</a:t>
            </a:r>
            <a:r>
              <a:rPr lang="ru-RU" sz="2000" dirty="0" err="1" smtClean="0"/>
              <a:t>Запрудновская</a:t>
            </a:r>
            <a:r>
              <a:rPr lang="ru-RU" sz="2000" dirty="0" smtClean="0"/>
              <a:t> средняя школа»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ПРОЕКТ</a:t>
            </a:r>
          </a:p>
          <a:p>
            <a:r>
              <a:rPr lang="ru-RU" sz="2000" dirty="0">
                <a:solidFill>
                  <a:schemeClr val="tx1"/>
                </a:solidFill>
              </a:rPr>
              <a:t>п</a:t>
            </a:r>
            <a:r>
              <a:rPr lang="ru-RU" sz="2000" dirty="0" smtClean="0">
                <a:solidFill>
                  <a:schemeClr val="tx1"/>
                </a:solidFill>
              </a:rPr>
              <a:t>о английскому языку</a:t>
            </a:r>
          </a:p>
          <a:p>
            <a:r>
              <a:rPr lang="ru-RU" sz="2000" dirty="0">
                <a:solidFill>
                  <a:schemeClr val="tx1"/>
                </a:solidFill>
              </a:rPr>
              <a:t>н</a:t>
            </a:r>
            <a:r>
              <a:rPr lang="ru-RU" sz="2000" dirty="0" smtClean="0">
                <a:solidFill>
                  <a:schemeClr val="tx1"/>
                </a:solidFill>
              </a:rPr>
              <a:t>а тему: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«Фразовые глаголы в английском языке»</a:t>
            </a:r>
          </a:p>
          <a:p>
            <a:endParaRPr lang="ru-RU" sz="2000" dirty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               </a:t>
            </a:r>
            <a:r>
              <a:rPr lang="ru-RU" sz="2000" b="1" dirty="0" smtClean="0">
                <a:solidFill>
                  <a:schemeClr val="tx1"/>
                </a:solidFill>
              </a:rPr>
              <a:t>Выполнила ученица 9 класса</a:t>
            </a:r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      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Васильева Анна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Руководитель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Березина Анна Борисовна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 Запрудное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163379"/>
            <a:ext cx="788436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Проектный продукт: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памятка «Советы для успешного усвоения фразовых глаголов».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Содержит 6 советов в соответствии с особенностями фразовых глаголов.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Памятку может использовать любой человек, который изучает английский язык.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Са</a:t>
            </a:r>
            <a:r>
              <a:rPr lang="ru-RU" sz="2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мое главное – никогда не сдаваться !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7" name="Рисунок 6" descr="https://img.zzweb.ru/img/706765/%D0%9D%D0%B8%D0%BA%D0%BE%D0%B3%D0%B4%D0%B0%20%D0%BD%D0%B5%20%D1%81%D0%B4%D0%B0%D0%B2%D0%B0%D0%B8_%D1%81%D1%8F%20-%2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140968"/>
            <a:ext cx="4032448" cy="339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Список используемой литературы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1628800"/>
            <a:ext cx="5328592" cy="500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2021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Longman Dictionary of contemporary English. - Longman, 2014 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US" dirty="0">
                <a:solidFill>
                  <a:srgbClr val="2021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.-1668 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solidFill>
                  <a:srgbClr val="2021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Эванс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Дули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Spotlight 8.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Просвещение,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2018.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Эванс, Дж. Дули,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Spotlight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9. М.: Просвещение,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Ахманова Г.И. Фразовые глаголы в языке и речи // Вопросы лингвистики и методики  преподавания иностранных языков М.: Изд-во МГУ, 1982.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Угарова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Е.В. Фразовые глаголы английского языка. – М.: Айрис-пресс.</a:t>
            </a:r>
          </a:p>
          <a:p>
            <a:pPr marL="342900" lvl="0" indent="-342900">
              <a:lnSpc>
                <a:spcPts val="21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Интернет ресурс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Фразовые глаголы в английском языке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http://www.languages-study.com/english-phrasal-verbs.html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3" y="1628800"/>
            <a:ext cx="3380349" cy="424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514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6" name="Picture 26" descr="Организация учебно-воспитательного процесса | МАОУ гимназия №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3680" y="3645024"/>
            <a:ext cx="2880320" cy="2880320"/>
          </a:xfrm>
          <a:prstGeom prst="rect">
            <a:avLst/>
          </a:prstGeom>
          <a:noFill/>
        </p:spPr>
      </p:pic>
      <p:pic>
        <p:nvPicPr>
          <p:cNvPr id="51206" name="Picture 6" descr="Фразовые глаголы в английском языке. | ВКонтакт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4984"/>
            <a:ext cx="6902972" cy="3573016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302433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Актуальность:</a:t>
            </a:r>
            <a:r>
              <a:rPr lang="ru-RU" sz="2400" dirty="0" smtClean="0">
                <a:solidFill>
                  <a:schemeClr val="tx1"/>
                </a:solidFill>
              </a:rPr>
              <a:t> фразовые глаголы занимают огромное место в английском языке. Статистически, речь носителя английского языка на 40% состоит из фразовых глаголов. В настоящее время их насчитывается более 12 тысяч. Использование таких глаголов делает речь более гибкой и разнообразной, но при этом трудной для освоения. Кроме того, фразовые глаголы присутствуют в заданиях ОГЭ. Поэтому меня заинтересовала тема использования и изучения фразовых глаголов.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1208" name="AutoShape 8" descr="3d человечки книги картинки, стоковые фото 3d человечки книги | 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0" name="AutoShape 10" descr="3d человечки книги картинки, стоковые фото 3d человечки книги | 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2" name="AutoShape 12" descr="3d человечки книги картинки, стоковые фото 3d человечки книги | 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6" name="AutoShape 16" descr="3d человечки книги картинки, стоковые фото 3d человечки книги | 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8" name="AutoShape 18" descr="3d человечки книги картинки, стоковые фото 3d человечки книги | 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20" name="AutoShape 20" descr="3d человечки книги картинки, стоковые фото 3d человечки книги | 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Сохранить рисунок без фона (51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5184" y="2799184"/>
            <a:ext cx="4058816" cy="40588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237626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Фразовые глаголы </a:t>
            </a:r>
            <a:r>
              <a:rPr lang="ru-RU" sz="2400" dirty="0" smtClean="0"/>
              <a:t>– это глаголы конструкторы. Они состоят из глагола и дополнительного «прицепа» в виде наречия или предлога. Вся фишка в этом прицепе – он полностью меняет смысл глагола.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348880"/>
            <a:ext cx="63001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Hold </a:t>
            </a:r>
            <a:r>
              <a:rPr lang="en-US" sz="2400" b="1" dirty="0" smtClean="0"/>
              <a:t>on</a:t>
            </a:r>
            <a:r>
              <a:rPr lang="ru-RU" sz="2400" dirty="0" smtClean="0"/>
              <a:t> – ждать 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Go </a:t>
            </a:r>
            <a:r>
              <a:rPr lang="en-US" sz="2400" b="1" dirty="0" smtClean="0"/>
              <a:t>out</a:t>
            </a:r>
            <a:r>
              <a:rPr lang="ru-RU" sz="2400" b="1" dirty="0" smtClean="0"/>
              <a:t> </a:t>
            </a:r>
            <a:r>
              <a:rPr lang="ru-RU" sz="2400" dirty="0" smtClean="0"/>
              <a:t>– выйти 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Take </a:t>
            </a:r>
            <a:r>
              <a:rPr lang="en-US" sz="2400" b="1" dirty="0" smtClean="0"/>
              <a:t>after</a:t>
            </a:r>
            <a:r>
              <a:rPr lang="ru-RU" sz="2400" b="1" dirty="0" smtClean="0"/>
              <a:t> </a:t>
            </a:r>
            <a:r>
              <a:rPr lang="ru-RU" sz="2400" dirty="0" smtClean="0"/>
              <a:t>– быть похожим на кого-то</a:t>
            </a:r>
          </a:p>
          <a:p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Look </a:t>
            </a:r>
            <a:r>
              <a:rPr lang="en-US" sz="2400" b="1" dirty="0" smtClean="0"/>
              <a:t>for</a:t>
            </a:r>
            <a:r>
              <a:rPr lang="ru-RU" sz="2400" b="1" dirty="0" smtClean="0"/>
              <a:t> </a:t>
            </a:r>
            <a:r>
              <a:rPr lang="ru-RU" sz="2400" dirty="0" smtClean="0"/>
              <a:t>– искать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Владелец\Pictures\20220118_190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4861544" cy="22663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34" name="Picture 10" descr="C:\Users\Владелец\Pictures\20220118_1904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924000"/>
            <a:ext cx="5307467" cy="27437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36" name="Picture 12" descr="ABBA – mit Volldampf zurück in die Jugendzeit - Bremen Eins"/>
          <p:cNvPicPr>
            <a:picLocks noChangeAspect="1" noChangeArrowheads="1"/>
          </p:cNvPicPr>
          <p:nvPr/>
        </p:nvPicPr>
        <p:blipFill>
          <a:blip r:embed="rId4" cstate="print"/>
          <a:srcRect l="21850" r="21850"/>
          <a:stretch>
            <a:fillRect/>
          </a:stretch>
        </p:blipFill>
        <p:spPr bwMode="auto">
          <a:xfrm rot="20968734">
            <a:off x="5609022" y="815577"/>
            <a:ext cx="1492500" cy="1491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How ABBA Conquered All With The &amp;#39;Waterloo&amp;#39; Album | uDiscov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8514">
            <a:off x="7004022" y="752396"/>
            <a:ext cx="1380981" cy="1347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Arrival — Википеди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05694">
            <a:off x="6290167" y="1618773"/>
            <a:ext cx="1460898" cy="1460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2" name="Picture 18" descr="ABBA Live — Википедия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795131">
            <a:off x="407912" y="4818657"/>
            <a:ext cx="1607726" cy="1537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4" name="Picture 20" descr="ABBA – More Live ABBA In Japan 1980 (2010, CDr) - Discogs"/>
          <p:cNvPicPr>
            <a:picLocks noChangeAspect="1" noChangeArrowheads="1"/>
          </p:cNvPicPr>
          <p:nvPr/>
        </p:nvPicPr>
        <p:blipFill>
          <a:blip r:embed="rId8" cstate="print"/>
          <a:srcRect t="2374" r="787"/>
          <a:stretch>
            <a:fillRect/>
          </a:stretch>
        </p:blipFill>
        <p:spPr bwMode="auto">
          <a:xfrm rot="979659">
            <a:off x="1473777" y="5241069"/>
            <a:ext cx="1493415" cy="1462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Примеры использования фразовых глаголов в текстах журналов, художественной литературе и  песнях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620688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Из журнала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3573016"/>
            <a:ext cx="5508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Из произведения Эдгара По «</a:t>
            </a:r>
            <a:r>
              <a:rPr lang="en-US" b="1" dirty="0" smtClean="0"/>
              <a:t>The </a:t>
            </a:r>
            <a:r>
              <a:rPr lang="en-US" b="1" dirty="0" err="1" smtClean="0"/>
              <a:t>Maelstorm</a:t>
            </a:r>
            <a:r>
              <a:rPr lang="ru-RU" b="1" dirty="0" smtClean="0"/>
              <a:t>» 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3573016"/>
            <a:ext cx="3131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Из песен группы АВВА: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1</a:t>
            </a:r>
            <a:r>
              <a:rPr lang="ru-RU" b="1" dirty="0" smtClean="0"/>
              <a:t>.</a:t>
            </a:r>
            <a:r>
              <a:rPr lang="en-US" b="1" dirty="0" smtClean="0"/>
              <a:t> </a:t>
            </a:r>
            <a:r>
              <a:rPr lang="ru-RU" dirty="0" smtClean="0"/>
              <a:t>«</a:t>
            </a:r>
            <a:r>
              <a:rPr lang="en-US" dirty="0" smtClean="0"/>
              <a:t>Don`t </a:t>
            </a:r>
            <a:r>
              <a:rPr lang="en-US" i="1" dirty="0" smtClean="0"/>
              <a:t>shut </a:t>
            </a:r>
            <a:r>
              <a:rPr lang="en-US" dirty="0" smtClean="0"/>
              <a:t>me </a:t>
            </a:r>
            <a:r>
              <a:rPr lang="en-US" i="1" dirty="0" smtClean="0"/>
              <a:t>down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b="1" dirty="0" smtClean="0"/>
              <a:t>2.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en-US" i="1" dirty="0" smtClean="0"/>
              <a:t>Keep an eye on </a:t>
            </a:r>
            <a:r>
              <a:rPr lang="en-US" dirty="0" smtClean="0"/>
              <a:t>Dan</a:t>
            </a:r>
            <a:r>
              <a:rPr lang="ru-RU" dirty="0" smtClean="0"/>
              <a:t>»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b="1" dirty="0" smtClean="0"/>
              <a:t>3. </a:t>
            </a:r>
            <a:r>
              <a:rPr lang="ru-RU" dirty="0" smtClean="0"/>
              <a:t>«</a:t>
            </a:r>
            <a:r>
              <a:rPr lang="en-US" i="1" dirty="0" smtClean="0"/>
              <a:t>Take a chance on </a:t>
            </a:r>
            <a:r>
              <a:rPr lang="en-US" dirty="0" smtClean="0"/>
              <a:t>me</a:t>
            </a:r>
            <a:r>
              <a:rPr lang="ru-RU" dirty="0" smtClean="0"/>
              <a:t>»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Вот и вышел человечек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6291065" y="4005064"/>
            <a:ext cx="2852935" cy="2852936"/>
          </a:xfrm>
          <a:prstGeom prst="rect">
            <a:avLst/>
          </a:prstGeom>
          <a:ln>
            <a:noFill/>
          </a:ln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</p:pic>
      <p:pic>
        <p:nvPicPr>
          <p:cNvPr id="16" name="Picture 16" descr="человечек наступает на грабли - Создать мем - Meme-arsenal.com"/>
          <p:cNvPicPr>
            <a:picLocks noChangeAspect="1" noChangeArrowheads="1"/>
          </p:cNvPicPr>
          <p:nvPr/>
        </p:nvPicPr>
        <p:blipFill>
          <a:blip r:embed="rId4" cstate="print"/>
          <a:srcRect t="6872"/>
          <a:stretch>
            <a:fillRect/>
          </a:stretch>
        </p:blipFill>
        <p:spPr bwMode="auto">
          <a:xfrm>
            <a:off x="0" y="0"/>
            <a:ext cx="2363654" cy="1591757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244072"/>
              </p:ext>
            </p:extLst>
          </p:nvPr>
        </p:nvGraphicFramePr>
        <p:xfrm>
          <a:off x="0" y="692696"/>
          <a:ext cx="91440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Текст 7"/>
          <p:cNvSpPr>
            <a:spLocks noGrp="1"/>
          </p:cNvSpPr>
          <p:nvPr>
            <p:ph type="body" sz="half" idx="2"/>
          </p:nvPr>
        </p:nvSpPr>
        <p:spPr>
          <a:xfrm rot="10800000" flipH="1" flipV="1">
            <a:off x="1475656" y="764704"/>
            <a:ext cx="3240360" cy="360039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Выполнение заданий</a:t>
            </a:r>
            <a:endParaRPr lang="ru-RU" sz="2000" b="1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0" y="4149080"/>
          <a:ext cx="5868144" cy="2708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619672" y="116632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Результаты тестирования обучающихся 8-11  классов</a:t>
            </a:r>
            <a:endParaRPr lang="ru-RU" sz="2000" b="1" dirty="0"/>
          </a:p>
        </p:txBody>
      </p:sp>
      <p:sp>
        <p:nvSpPr>
          <p:cNvPr id="57346" name="AutoShape 2" descr="Cтикеры телеграм Brawl Stars Pins (General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8" name="AutoShape 4" descr="Cтикеры телеграм Brawl Stars Pins (General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0" name="AutoShape 6" descr="Cтикеры телеграм Brawl Stars Pins (General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2" name="AutoShape 8" descr="Cтикеры телеграм Brawl Stars Pins (General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4" name="AutoShape 10" descr="Стикер телеграм 👎 из набора «ЗНАЧКИ БРАВЛ СТАРС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6" name="AutoShape 12" descr="Стикер телеграм 👎 из набора «ЗНАЧКИ БРАВЛ СТАРС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8" name="AutoShape 14" descr="Стикер телеграм 👎 из набора «ЗНАЧКИ БРАВЛ СТАРС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4" name="Picture 14" descr="Стикер «Евангелион-2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780928"/>
            <a:ext cx="6775921" cy="40770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964488" cy="3429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Проблема: </a:t>
            </a:r>
            <a:r>
              <a:rPr lang="ru-RU" sz="2800" dirty="0" smtClean="0"/>
              <a:t>несмотря на то, что учебники предлагают справочные материалы с фразовыми глаголами, данный материал не запоминается и не усваивается, а знание фразовых глаголов необходимо для успешного выполнения коммуникативных задач.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6267390" y="3447763"/>
            <a:ext cx="1048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endParaRPr lang="ru-RU" sz="3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1204" name="AutoShape 4" descr="Набор стикеров для Telegram «Евангелион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6" name="AutoShape 6" descr="Набор стикеров для Telegram «Евангелион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8" name="AutoShape 8" descr="Набор стикеров для Telegram «Евангелион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0" name="AutoShape 10" descr="Набор стикеров для Telegram «Евангелион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2" name="AutoShape 12" descr="Shinji Ikari — Telegram Stickers Pa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Методическая служба Псковской областной универсальной научной библиотеки  www.pskovlib.ru: октября 2018"/>
          <p:cNvPicPr>
            <a:picLocks noChangeAspect="1" noChangeArrowheads="1"/>
          </p:cNvPicPr>
          <p:nvPr/>
        </p:nvPicPr>
        <p:blipFill>
          <a:blip r:embed="rId2" cstate="print"/>
          <a:srcRect r="13878"/>
          <a:stretch>
            <a:fillRect/>
          </a:stretch>
        </p:blipFill>
        <p:spPr bwMode="auto">
          <a:xfrm>
            <a:off x="4211960" y="3569402"/>
            <a:ext cx="4932040" cy="32885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80728"/>
            <a:ext cx="8964488" cy="484177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Цель: </a:t>
            </a:r>
            <a:r>
              <a:rPr lang="ru-RU" sz="2400" dirty="0" smtClean="0">
                <a:solidFill>
                  <a:schemeClr val="tx1"/>
                </a:solidFill>
              </a:rPr>
              <a:t>создать памятку с советами и упражнениями для усвоения фразовых глаголов.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Проектный </a:t>
            </a:r>
            <a:r>
              <a:rPr lang="ru-RU" sz="2400" b="1" dirty="0" smtClean="0"/>
              <a:t>продукт</a:t>
            </a:r>
            <a:r>
              <a:rPr lang="ru-RU" sz="2400" b="1" dirty="0" smtClean="0">
                <a:solidFill>
                  <a:schemeClr val="tx1"/>
                </a:solidFill>
              </a:rPr>
              <a:t>: </a:t>
            </a:r>
            <a:r>
              <a:rPr lang="ru-RU" sz="2400" dirty="0" smtClean="0">
                <a:solidFill>
                  <a:schemeClr val="tx1"/>
                </a:solidFill>
              </a:rPr>
              <a:t>памятка </a:t>
            </a:r>
            <a:r>
              <a:rPr lang="ru-RU" sz="2400" dirty="0" smtClean="0"/>
              <a:t>«Советы для успешного усвоения фразовых глаголов».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Критерии проектного продукта: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1. </a:t>
            </a:r>
            <a:r>
              <a:rPr lang="ru-RU" sz="2400" dirty="0" smtClean="0"/>
              <a:t>Аккуратность оформления.</a:t>
            </a:r>
            <a:br>
              <a:rPr lang="ru-RU" sz="2400" dirty="0" smtClean="0"/>
            </a:br>
            <a:r>
              <a:rPr lang="ru-RU" sz="2400" b="1" dirty="0" smtClean="0"/>
              <a:t>2. </a:t>
            </a:r>
            <a:r>
              <a:rPr lang="ru-RU" sz="2400" dirty="0" smtClean="0"/>
              <a:t>Достоверность информации.</a:t>
            </a:r>
            <a:br>
              <a:rPr lang="ru-RU" sz="2400" dirty="0" smtClean="0"/>
            </a:br>
            <a:r>
              <a:rPr lang="ru-RU" sz="2400" b="1" dirty="0" smtClean="0"/>
              <a:t>3. </a:t>
            </a:r>
            <a:r>
              <a:rPr lang="ru-RU" sz="2400" dirty="0" smtClean="0"/>
              <a:t>Понятная организация памятки.</a:t>
            </a:r>
            <a:br>
              <a:rPr lang="ru-RU" sz="2400" dirty="0" smtClean="0"/>
            </a:br>
            <a:r>
              <a:rPr lang="ru-RU" sz="2400" b="1" dirty="0" smtClean="0"/>
              <a:t>4.</a:t>
            </a:r>
            <a:r>
              <a:rPr lang="ru-RU" sz="2400" dirty="0" smtClean="0"/>
              <a:t> Функциональность.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Дни малого и среднего бизнеса пройдут в Твери | Тверская неде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933056"/>
            <a:ext cx="3923928" cy="29249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0"/>
            <a:ext cx="2376264" cy="47667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План действий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393504"/>
            <a:ext cx="6336704" cy="4464496"/>
          </a:xfrm>
        </p:spPr>
        <p:txBody>
          <a:bodyPr>
            <a:noAutofit/>
          </a:bodyPr>
          <a:lstStyle/>
          <a:p>
            <a:pPr marL="514350" indent="-514350" algn="l"/>
            <a:endParaRPr lang="ru-RU" sz="2400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b="1" dirty="0" smtClean="0">
                <a:solidFill>
                  <a:schemeClr val="tx1"/>
                </a:solidFill>
              </a:rPr>
              <a:t>4.</a:t>
            </a:r>
            <a:r>
              <a:rPr lang="ru-RU" sz="2400" dirty="0" smtClean="0">
                <a:solidFill>
                  <a:schemeClr val="tx1"/>
                </a:solidFill>
              </a:rPr>
              <a:t> Постановка проблемы, определение цели и проектного продукта.</a:t>
            </a:r>
          </a:p>
          <a:p>
            <a:pPr marL="514350" indent="-514350" algn="l"/>
            <a:r>
              <a:rPr lang="ru-RU" sz="2400" b="1" dirty="0" smtClean="0">
                <a:solidFill>
                  <a:schemeClr val="tx1"/>
                </a:solidFill>
              </a:rPr>
              <a:t>5. </a:t>
            </a:r>
            <a:r>
              <a:rPr lang="ru-RU" sz="2400" dirty="0" smtClean="0">
                <a:solidFill>
                  <a:schemeClr val="tx1"/>
                </a:solidFill>
              </a:rPr>
              <a:t>Анализ фразовых глаголов с точки зрения структуры и смыслового содержания.</a:t>
            </a:r>
          </a:p>
          <a:p>
            <a:pPr marL="514350" indent="-514350" algn="l"/>
            <a:r>
              <a:rPr lang="ru-RU" sz="2400" b="1" dirty="0" smtClean="0">
                <a:solidFill>
                  <a:schemeClr val="tx1"/>
                </a:solidFill>
              </a:rPr>
              <a:t>6. </a:t>
            </a:r>
            <a:r>
              <a:rPr lang="ru-RU" sz="2400" dirty="0" smtClean="0">
                <a:solidFill>
                  <a:schemeClr val="tx1"/>
                </a:solidFill>
              </a:rPr>
              <a:t>Подбор способов для эффективного запоминания и усвоения фразовых глаголов.</a:t>
            </a:r>
          </a:p>
          <a:p>
            <a:pPr marL="514350" indent="-514350" algn="l"/>
            <a:r>
              <a:rPr lang="ru-RU" sz="2400" b="1" dirty="0" smtClean="0">
                <a:solidFill>
                  <a:schemeClr val="tx1"/>
                </a:solidFill>
              </a:rPr>
              <a:t>7. </a:t>
            </a:r>
            <a:r>
              <a:rPr lang="ru-RU" sz="2400" dirty="0" smtClean="0">
                <a:solidFill>
                  <a:schemeClr val="tx1"/>
                </a:solidFill>
              </a:rPr>
              <a:t>Оформление памятки.</a:t>
            </a:r>
          </a:p>
          <a:p>
            <a:pPr marL="514350" indent="-514350" algn="l"/>
            <a:r>
              <a:rPr lang="ru-RU" sz="2400" b="1" dirty="0">
                <a:solidFill>
                  <a:schemeClr val="tx1"/>
                </a:solidFill>
              </a:rPr>
              <a:t>8</a:t>
            </a:r>
            <a:r>
              <a:rPr lang="ru-RU" sz="2400" b="1" dirty="0" smtClean="0">
                <a:solidFill>
                  <a:schemeClr val="tx1"/>
                </a:solidFill>
              </a:rPr>
              <a:t>. </a:t>
            </a:r>
            <a:r>
              <a:rPr lang="ru-RU" sz="2400" dirty="0" smtClean="0">
                <a:solidFill>
                  <a:schemeClr val="tx1"/>
                </a:solidFill>
              </a:rPr>
              <a:t>Оценка продукта в соответствии с критериями.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60648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400" b="1" dirty="0" smtClean="0"/>
              <a:t>1.</a:t>
            </a:r>
            <a:r>
              <a:rPr lang="ru-RU" sz="2400" dirty="0" smtClean="0"/>
              <a:t> Анализ фразовых глаголов как явления в английском языке.</a:t>
            </a:r>
          </a:p>
          <a:p>
            <a:pPr marL="514350" indent="-514350"/>
            <a:r>
              <a:rPr lang="ru-RU" sz="2400" b="1" dirty="0" smtClean="0"/>
              <a:t>2.</a:t>
            </a:r>
            <a:r>
              <a:rPr lang="ru-RU" sz="2400" dirty="0" smtClean="0"/>
              <a:t> Анализ фразовых глаголов с точки зрения их использования в английском языке.</a:t>
            </a:r>
          </a:p>
          <a:p>
            <a:pPr marL="514350" indent="-514350"/>
            <a:r>
              <a:rPr lang="ru-RU" sz="2400" b="1" dirty="0" smtClean="0"/>
              <a:t>3. </a:t>
            </a:r>
            <a:r>
              <a:rPr lang="ru-RU" sz="2400" dirty="0" smtClean="0"/>
              <a:t>Анализ уровня владения фразовыми глаголами и степени трудности их употребления обучающимися 8-11 классов. 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Этапы работы</a:t>
            </a:r>
            <a:br>
              <a:rPr lang="ru-RU" sz="2400" b="1" dirty="0" smtClean="0"/>
            </a:br>
            <a:r>
              <a:rPr lang="ru-RU" sz="2400" b="1" dirty="0" smtClean="0"/>
              <a:t> в соответствии с планом действий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889448"/>
            <a:ext cx="6400800" cy="49685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 Самый трудоемкий этап – анализ фразовых глаголов и подбор способов их запоминания и усвоения: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Сбор максимального количества фразовых глаголов;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Выявление общих характеристик и отличий;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Группирование фразовых глаголов;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Подбор способов эффективного запоминания и усвоения.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1064</TotalTime>
  <Words>533</Words>
  <Application>Microsoft Office PowerPoint</Application>
  <PresentationFormat>Экран (4:3)</PresentationFormat>
  <Paragraphs>71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Муниципальное бюджетное общеобразовательное учреждение «Запрудновская средняя школа»</vt:lpstr>
      <vt:lpstr>Презентация PowerPoint</vt:lpstr>
      <vt:lpstr>Фразовые глаголы – это глаголы конструкторы. Они состоят из глагола и дополнительного «прицепа» в виде наречия или предлога. Вся фишка в этом прицепе – он полностью меняет смысл глагола.  </vt:lpstr>
      <vt:lpstr>Презентация PowerPoint</vt:lpstr>
      <vt:lpstr>Презентация PowerPoint</vt:lpstr>
      <vt:lpstr>Проблема: несмотря на то, что учебники предлагают справочные материалы с фразовыми глаголами, данный материал не запоминается и не усваивается, а знание фразовых глаголов необходимо для успешного выполнения коммуникативных задач.  </vt:lpstr>
      <vt:lpstr>Цель: создать памятку с советами и упражнениями для усвоения фразовых глаголов.   Проектный продукт: памятка «Советы для успешного усвоения фразовых глаголов».   Критерии проектного продукта: 1. Аккуратность оформления. 2. Достоверность информации. 3. Понятная организация памятки. 4. Функциональность. </vt:lpstr>
      <vt:lpstr>План действий</vt:lpstr>
      <vt:lpstr>Этапы работы  в соответствии с планом действий  </vt:lpstr>
      <vt:lpstr>Презентация PowerPoint</vt:lpstr>
      <vt:lpstr>Список используемой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97</cp:revision>
  <dcterms:created xsi:type="dcterms:W3CDTF">2022-01-16T10:24:00Z</dcterms:created>
  <dcterms:modified xsi:type="dcterms:W3CDTF">2022-01-27T09:17:54Z</dcterms:modified>
</cp:coreProperties>
</file>