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7" r:id="rId8"/>
    <p:sldId id="269" r:id="rId9"/>
    <p:sldId id="270" r:id="rId10"/>
    <p:sldId id="264" r:id="rId11"/>
    <p:sldId id="271" r:id="rId12"/>
    <p:sldId id="272" r:id="rId13"/>
    <p:sldId id="273" r:id="rId14"/>
    <p:sldId id="274" r:id="rId15"/>
    <p:sldId id="275" r:id="rId16"/>
    <p:sldId id="276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6C00"/>
    <a:srgbClr val="4A64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87" autoAdjust="0"/>
    <p:restoredTop sz="94265" autoAdjust="0"/>
  </p:normalViewPr>
  <p:slideViewPr>
    <p:cSldViewPr>
      <p:cViewPr varScale="1">
        <p:scale>
          <a:sx n="69" d="100"/>
          <a:sy n="69" d="100"/>
        </p:scale>
        <p:origin x="-5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C87B99-807F-434E-98A2-ECD9BD2EF598}" type="datetimeFigureOut">
              <a:rPr lang="ru-RU" smtClean="0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F060A4-1961-4255-8DF6-3AD21E450E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528E58-BC7B-46AE-B863-6A633F05B9A0}" type="datetimeFigureOut">
              <a:rPr lang="ru-RU" smtClean="0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9908BF-975C-4255-977A-65B51320008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FE203E-42EB-4968-9843-BBD26200B731}" type="datetimeFigureOut">
              <a:rPr lang="ru-RU" smtClean="0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7016AA-3EFD-470A-9266-9D17E0F5F7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451E1D-D73E-4238-8F0E-EE40E3DE2CAF}" type="datetimeFigureOut">
              <a:rPr lang="ru-RU" smtClean="0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52590D-C5DB-4F1F-8D06-7549DBD939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ED5260-0DFF-49D4-9133-042D0565B169}" type="datetimeFigureOut">
              <a:rPr lang="ru-RU" smtClean="0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A160D8-09EC-4E63-A3DB-0950BB05F8D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FB1D83-7738-4FCE-9DB3-18F8BE283D5D}" type="datetimeFigureOut">
              <a:rPr lang="ru-RU" smtClean="0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FED0CA-321F-45F9-A59D-D712FBC2DE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5C6A3C-35DF-405A-BC1C-C06A5598056E}" type="datetimeFigureOut">
              <a:rPr lang="ru-RU" smtClean="0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2FCF86-D36A-4CA1-83A3-DCE7CDBFCB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7E433A-5215-465C-852A-968AFCCD5374}" type="datetimeFigureOut">
              <a:rPr lang="ru-RU" smtClean="0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C66DAA-3B9B-4E7F-B950-6A96D4813B4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6AEC20-AB72-4634-A2BC-4BF616FE72F7}" type="datetimeFigureOut">
              <a:rPr lang="ru-RU" smtClean="0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21D2A4-A229-468E-AB51-07CED9F1D1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6302F7-391D-4C80-B6FB-98D8AB423170}" type="datetimeFigureOut">
              <a:rPr lang="ru-RU" smtClean="0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81C7F6-E1F4-4CD9-B722-3D46A056A9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9073C2-0C46-454E-A5B4-993912001B58}" type="datetimeFigureOut">
              <a:rPr lang="ru-RU" smtClean="0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9CA1E2-6400-4960-81EE-58543B78AC3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494" y="203760"/>
            <a:ext cx="8646459" cy="11274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5495" y="1463348"/>
            <a:ext cx="8646458" cy="46819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4C87B99-807F-434E-98A2-ECD9BD2EF598}" type="datetimeFigureOut">
              <a:rPr lang="ru-RU" smtClean="0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BF060A4-1961-4255-8DF6-3AD21E450E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55494" y="2595281"/>
            <a:ext cx="8646459" cy="4020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285984" y="2071678"/>
            <a:ext cx="4824413" cy="2376488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Педагогический </a:t>
            </a: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</a:t>
            </a:r>
            <a:b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«Развитие речи детей 3-4 лет» 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0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327650" y="5632450"/>
            <a:ext cx="3816350" cy="1225550"/>
          </a:xfrm>
        </p:spPr>
        <p:txBody>
          <a:bodyPr>
            <a:normAutofit fontScale="92500" lnSpcReduction="10000"/>
          </a:bodyPr>
          <a:lstStyle/>
          <a:p>
            <a:pPr marL="0" indent="0" algn="r" eaLnBrk="1" hangingPunct="1">
              <a:buFont typeface="Wingdings 2" pitchFamily="18" charset="2"/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Автор проекта : Воспитатель 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Лукина О.М.</a:t>
            </a:r>
            <a:endParaRPr lang="ru-RU" sz="32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Wingdings 2" pitchFamily="18" charset="2"/>
              <a:buNone/>
            </a:pPr>
            <a:endParaRPr lang="ru-RU" sz="1800" b="1" i="1" dirty="0" smtClean="0">
              <a:solidFill>
                <a:schemeClr val="bg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290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785786" y="1285860"/>
            <a:ext cx="6624736" cy="1368152"/>
          </a:xfrm>
        </p:spPr>
        <p:txBody>
          <a:bodyPr/>
          <a:lstStyle/>
          <a:p>
            <a:r>
              <a:rPr lang="ru-RU" sz="2800" b="1" i="1" u="sng" dirty="0">
                <a:latin typeface="Times New Roman" pitchFamily="18" charset="0"/>
                <a:cs typeface="Times New Roman" pitchFamily="18" charset="0"/>
              </a:rPr>
              <a:t>Работа по развитию 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мелкой</a:t>
            </a:r>
            <a:b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u="sng" dirty="0">
                <a:latin typeface="Times New Roman" pitchFamily="18" charset="0"/>
                <a:cs typeface="Times New Roman" pitchFamily="18" charset="0"/>
              </a:rPr>
              <a:t>моторики рук 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 методы </a:t>
            </a:r>
            <a:r>
              <a:rPr lang="ru-RU" sz="2800" b="1" i="1" u="sng" dirty="0">
                <a:latin typeface="Times New Roman" pitchFamily="18" charset="0"/>
                <a:cs typeface="Times New Roman" pitchFamily="18" charset="0"/>
              </a:rPr>
              <a:t>и приемы работы</a:t>
            </a:r>
            <a:endParaRPr lang="ru-RU" sz="2800" b="1" i="1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2643182"/>
            <a:ext cx="532859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1. Пальчиковый </a:t>
            </a:r>
            <a:r>
              <a:rPr lang="ru-RU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игротренинг</a:t>
            </a:r>
            <a:endParaRPr lang="ru-RU" sz="2800" b="1" i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>
                <a:solidFill>
                  <a:schemeClr val="bg2"/>
                </a:solidFill>
                <a:latin typeface="Constantia" pitchFamily="18" charset="0"/>
              </a:rPr>
              <a:t>•</a:t>
            </a:r>
            <a:r>
              <a:rPr lang="ru-RU" sz="2400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массаж кистей рук;</a:t>
            </a:r>
          </a:p>
          <a:p>
            <a:r>
              <a:rPr lang="ru-RU" sz="2400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•пальчиковая гимнастика, физкультминутки;</a:t>
            </a:r>
          </a:p>
          <a:p>
            <a:r>
              <a:rPr lang="ru-RU" sz="2400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•пальчиковые игры, </a:t>
            </a:r>
            <a:endParaRPr lang="ru-RU" sz="2400" i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2400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пальчиковый театр;</a:t>
            </a:r>
          </a:p>
          <a:p>
            <a:r>
              <a:rPr lang="ru-RU" sz="2400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•массаж пальцев </a:t>
            </a:r>
            <a:endParaRPr lang="ru-RU" sz="2400" i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i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кистей рук;</a:t>
            </a:r>
          </a:p>
        </p:txBody>
      </p:sp>
      <p:pic>
        <p:nvPicPr>
          <p:cNvPr id="8" name="Рисунок 7" descr="16690470128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4132807"/>
            <a:ext cx="3643306" cy="27251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166904701275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7950" y="357166"/>
            <a:ext cx="2511456" cy="3357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2143116"/>
            <a:ext cx="5689619" cy="528171"/>
          </a:xfrm>
        </p:spPr>
        <p:txBody>
          <a:bodyPr>
            <a:normAutofit fontScale="90000"/>
          </a:bodyPr>
          <a:lstStyle/>
          <a:p>
            <a:r>
              <a:rPr lang="ru-RU" sz="3100" b="1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2. Игры с различными материалами</a:t>
            </a:r>
            <a:r>
              <a:rPr lang="ru-RU" sz="1000" dirty="0"/>
              <a:t/>
            </a:r>
            <a:br>
              <a:rPr lang="ru-RU" sz="1000" dirty="0"/>
            </a:br>
            <a:endParaRPr lang="ru-RU" sz="1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3197562"/>
            <a:ext cx="4392487" cy="3660438"/>
          </a:xfrm>
        </p:spPr>
        <p:txBody>
          <a:bodyPr/>
          <a:lstStyle/>
          <a:p>
            <a:r>
              <a:rPr lang="ru-RU" b="1" i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b="1" i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лепка из пластилина и соленого теста с использованием природного материала (семена, крупы</a:t>
            </a:r>
            <a:r>
              <a:rPr lang="ru-RU" b="1" i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ru-RU" b="1" i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т. д.)</a:t>
            </a:r>
          </a:p>
          <a:p>
            <a:r>
              <a:rPr lang="ru-RU" b="1" i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•нетрадиционные техники рисования: кистью, пальцем, ватными палочками, пробкой от фломастера и т. д.</a:t>
            </a:r>
          </a:p>
          <a:p>
            <a:r>
              <a:rPr lang="ru-RU" b="1" i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•работа с конструктором.</a:t>
            </a:r>
          </a:p>
          <a:p>
            <a:r>
              <a:rPr lang="ru-RU" b="1" i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•различные виды аппликаций</a:t>
            </a:r>
          </a:p>
          <a:p>
            <a:r>
              <a:rPr lang="ru-RU" b="1" i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•игры с песком, крупой, водой</a:t>
            </a:r>
            <a:r>
              <a:rPr lang="ru-RU" i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7" name="Рисунок 6" descr="16690470127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11930" y="0"/>
            <a:ext cx="2832070" cy="37861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8" name="Рисунок 7" descr="16690470128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3357562"/>
            <a:ext cx="2428892" cy="32471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20209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357298"/>
            <a:ext cx="5962036" cy="877776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0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b="1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Дидактические </a:t>
            </a:r>
            <a:r>
              <a:rPr lang="ru-RU" sz="40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sz="4000" b="1" i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2428868"/>
            <a:ext cx="2808312" cy="3168352"/>
          </a:xfrm>
        </p:spPr>
        <p:txBody>
          <a:bodyPr/>
          <a:lstStyle/>
          <a:p>
            <a:r>
              <a:rPr lang="ru-RU" sz="2400" i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•шнуровки </a:t>
            </a:r>
          </a:p>
          <a:p>
            <a:r>
              <a:rPr lang="ru-RU" sz="2400" i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•игры с мелкими предметами</a:t>
            </a:r>
          </a:p>
          <a:p>
            <a:r>
              <a:rPr lang="ru-RU" sz="2400" i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•пазлы, мозаика</a:t>
            </a:r>
          </a:p>
          <a:p>
            <a:r>
              <a:rPr lang="ru-RU" sz="2400" i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•волшебный мешочек</a:t>
            </a:r>
          </a:p>
          <a:p>
            <a:r>
              <a:rPr lang="ru-RU" sz="2400" i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•паук-</a:t>
            </a:r>
            <a:r>
              <a:rPr lang="ru-RU" sz="2400" i="1" dirty="0" err="1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бусиног</a:t>
            </a:r>
            <a:endParaRPr lang="ru-RU" sz="2400" i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" name="Рисунок 9" descr="16690470128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86182" y="2643181"/>
            <a:ext cx="2714644" cy="36292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16690470128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43538" y="428604"/>
            <a:ext cx="3500462" cy="26183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166904701284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15108" y="3610819"/>
            <a:ext cx="2428892" cy="3247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15893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214291"/>
            <a:ext cx="6035562" cy="1214445"/>
          </a:xfrm>
        </p:spPr>
        <p:txBody>
          <a:bodyPr>
            <a:normAutofit/>
          </a:bodyPr>
          <a:lstStyle/>
          <a:p>
            <a:r>
              <a:rPr lang="ru-RU" sz="2400" b="1" i="1" u="sng" dirty="0">
                <a:latin typeface="Times New Roman" pitchFamily="18" charset="0"/>
                <a:cs typeface="Times New Roman" pitchFamily="18" charset="0"/>
              </a:rPr>
              <a:t>Работа по развитию и активизации словарного запаса, </a:t>
            </a:r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повышению речевой активности.</a:t>
            </a:r>
            <a:endParaRPr lang="ru-RU" sz="2400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797281"/>
            <a:ext cx="4032447" cy="3143887"/>
          </a:xfrm>
        </p:spPr>
        <p:txBody>
          <a:bodyPr>
            <a:noAutofit/>
          </a:bodyPr>
          <a:lstStyle/>
          <a:p>
            <a:r>
              <a:rPr lang="ru-RU" sz="2400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* дидактические игры на развитие речи;</a:t>
            </a:r>
          </a:p>
          <a:p>
            <a:r>
              <a:rPr lang="ru-RU" sz="2400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* сюжетно-ролевые игры;</a:t>
            </a:r>
          </a:p>
          <a:p>
            <a:r>
              <a:rPr lang="ru-RU" sz="2400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* подвижные игры;</a:t>
            </a:r>
          </a:p>
          <a:p>
            <a:r>
              <a:rPr lang="ru-RU" sz="2400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* театрализованные игры;</a:t>
            </a:r>
          </a:p>
          <a:p>
            <a:r>
              <a:rPr lang="ru-RU" sz="2400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- Беседы.</a:t>
            </a:r>
          </a:p>
          <a:p>
            <a:r>
              <a:rPr lang="ru-RU" sz="2400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- Наблюдения.</a:t>
            </a:r>
          </a:p>
          <a:p>
            <a:r>
              <a:rPr lang="ru-RU" sz="2400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- Чтение </a:t>
            </a:r>
            <a:r>
              <a:rPr lang="ru-RU" sz="2400" i="1" dirty="0" err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худ.литературы</a:t>
            </a:r>
            <a:r>
              <a:rPr lang="ru-RU" sz="2400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7" name="Рисунок 6" descr="16690470127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7950" y="4058980"/>
            <a:ext cx="2369152" cy="27990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166904701277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0" y="1071546"/>
            <a:ext cx="2922082" cy="29289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166904701276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71934" y="4111648"/>
            <a:ext cx="2054271" cy="2746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16976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785926"/>
            <a:ext cx="4675960" cy="744195"/>
          </a:xfrm>
        </p:spPr>
        <p:txBody>
          <a:bodyPr>
            <a:normAutofit fontScale="90000"/>
          </a:bodyPr>
          <a:lstStyle/>
          <a:p>
            <a:r>
              <a:rPr lang="ru-RU" b="1" i="1" u="sng" dirty="0">
                <a:latin typeface="Times New Roman" pitchFamily="18" charset="0"/>
                <a:cs typeface="Times New Roman" pitchFamily="18" charset="0"/>
              </a:rPr>
              <a:t>Работа с 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родителями</a:t>
            </a:r>
            <a:endParaRPr lang="ru-RU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1" y="1844824"/>
            <a:ext cx="2388803" cy="4298820"/>
          </a:xfrm>
        </p:spPr>
        <p:txBody>
          <a:bodyPr>
            <a:normAutofit/>
          </a:bodyPr>
          <a:lstStyle/>
          <a:p>
            <a:endParaRPr lang="ru-RU" b="1" i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endParaRPr lang="ru-RU" b="1" i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endParaRPr lang="ru-RU" b="1" i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r>
              <a:rPr lang="ru-RU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Консультации</a:t>
            </a:r>
            <a:r>
              <a:rPr lang="ru-RU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Беседы</a:t>
            </a:r>
          </a:p>
          <a:p>
            <a:r>
              <a:rPr lang="ru-RU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Родительское собрание</a:t>
            </a:r>
          </a:p>
          <a:p>
            <a:r>
              <a:rPr lang="ru-RU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Участие родителей в обогащении </a:t>
            </a:r>
            <a:r>
              <a:rPr lang="ru-RU" i="1" dirty="0" err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пр.пр</a:t>
            </a:r>
            <a:r>
              <a:rPr lang="ru-RU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среды</a:t>
            </a:r>
          </a:p>
          <a:p>
            <a:endParaRPr lang="ru-RU" dirty="0"/>
          </a:p>
        </p:txBody>
      </p:sp>
      <p:pic>
        <p:nvPicPr>
          <p:cNvPr id="6" name="Рисунок 5" descr="16690470127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7554" y="3357563"/>
            <a:ext cx="2618327" cy="350043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Рисунок 6" descr="16690470127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2198" y="0"/>
            <a:ext cx="3071802" cy="410668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72269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764705"/>
            <a:ext cx="6637468" cy="504056"/>
          </a:xfrm>
        </p:spPr>
        <p:txBody>
          <a:bodyPr/>
          <a:lstStyle/>
          <a:p>
            <a:pPr algn="r"/>
            <a:r>
              <a:rPr lang="ru-RU" sz="2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Ожидаемые </a:t>
            </a:r>
            <a:r>
              <a:rPr lang="ru-RU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результаты</a:t>
            </a:r>
            <a:endParaRPr lang="ru-RU" sz="24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7224" y="1714488"/>
            <a:ext cx="7848872" cy="5328592"/>
          </a:xfrm>
        </p:spPr>
        <p:txBody>
          <a:bodyPr/>
          <a:lstStyle/>
          <a:p>
            <a:pPr marL="342900" lvl="0" indent="-342900">
              <a:buFont typeface="Arial" pitchFamily="34" charset="0"/>
              <a:buChar char="•"/>
            </a:pPr>
            <a:r>
              <a:rPr lang="ru-RU" sz="1800" b="1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величение словарного запаса </a:t>
            </a:r>
            <a:r>
              <a:rPr lang="ru-RU" sz="1800" b="1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детей.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1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Повышение речевой активности.</a:t>
            </a:r>
            <a:endParaRPr lang="ru-RU" sz="1800" b="1" i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1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Улучшение моторики, координации </a:t>
            </a:r>
            <a:r>
              <a:rPr lang="ru-RU" sz="1800" b="1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движений кистей, пальцев рук.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800" b="1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азработан перспективный </a:t>
            </a:r>
            <a:r>
              <a:rPr lang="ru-RU" sz="1800" b="1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план по развитию речи детей младшего дошкольного возраста посредством </a:t>
            </a:r>
            <a:r>
              <a:rPr lang="ru-RU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.и</a:t>
            </a:r>
            <a:r>
              <a:rPr lang="ru-RU" sz="1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. и работы </a:t>
            </a:r>
            <a:r>
              <a:rPr lang="ru-RU" sz="1800" b="1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над мелкой моторикой рук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Систематизированы дидактические и развивающие игры</a:t>
            </a:r>
            <a:r>
              <a:rPr lang="ru-RU" sz="1800" b="1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1800" b="1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1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Дополнена </a:t>
            </a:r>
            <a:r>
              <a:rPr lang="ru-RU" sz="1800" b="1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 нестандартным дидактическим материалом,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Оформлена </a:t>
            </a:r>
            <a:r>
              <a:rPr lang="ru-RU" sz="1800" b="1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картотека пальчиковых игр со стихами, упражнений с массажными мячиками.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Создана информация </a:t>
            </a:r>
            <a:r>
              <a:rPr lang="ru-RU" sz="1800" b="1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 родительском уголке по теме проекта.</a:t>
            </a:r>
          </a:p>
          <a:p>
            <a:endParaRPr lang="ru-RU" sz="1800" b="1" i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820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000108"/>
            <a:ext cx="7886700" cy="2852737"/>
          </a:xfrm>
        </p:spPr>
        <p:txBody>
          <a:bodyPr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6000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3"/>
          <p:cNvSpPr>
            <a:spLocks noGrp="1"/>
          </p:cNvSpPr>
          <p:nvPr>
            <p:ph type="title"/>
          </p:nvPr>
        </p:nvSpPr>
        <p:spPr>
          <a:xfrm>
            <a:off x="1042988" y="1027113"/>
            <a:ext cx="7024687" cy="746125"/>
          </a:xfrm>
        </p:spPr>
        <p:txBody>
          <a:bodyPr/>
          <a:lstStyle/>
          <a:p>
            <a:pPr algn="ctr" eaLnBrk="1" hangingPunct="1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4338" name="Объект 4"/>
          <p:cNvSpPr>
            <a:spLocks noGrp="1"/>
          </p:cNvSpPr>
          <p:nvPr>
            <p:ph idx="1"/>
          </p:nvPr>
        </p:nvSpPr>
        <p:spPr>
          <a:xfrm>
            <a:off x="871538" y="1773238"/>
            <a:ext cx="7408862" cy="435292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Дошкольное образовательное учреждение – первое и самое ответственное звено в общей системе образования. Овладение родным языком является одним из самых важных приобретений ребёнка в дошкольном возрасте. Именно дошкольное детство особенно сенситивно к усвоению речи. Поэтому процесс речевого развития рассматривается в современном дошкольном образовании, как общая основа воспитания и развития детей.  И является одной из 5 образовательных областей согласно ФГОС ДО. Проблема развития речи детей дошкольного возраста посредством дидактической игры  и развития мелкой моторики на сегодняшний день имеет особую значимость.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  <p:bldP spid="1433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642910" y="1928802"/>
            <a:ext cx="8147050" cy="4027487"/>
          </a:xfrm>
        </p:spPr>
        <p:txBody>
          <a:bodyPr/>
          <a:lstStyle/>
          <a:p>
            <a:pPr eaLnBrk="1" hangingPunct="1"/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4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– развитие </a:t>
            </a:r>
            <a:r>
              <a:rPr lang="ru-RU" sz="4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речи детей </a:t>
            </a:r>
            <a:r>
              <a:rPr lang="ru-RU" sz="4800" b="1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младшего дошкольного возраста </a:t>
            </a:r>
            <a:r>
              <a:rPr lang="ru-RU" sz="4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посредством развития </a:t>
            </a:r>
            <a:r>
              <a:rPr lang="ru-RU" sz="4800" b="1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мелкой моторики и </a:t>
            </a:r>
            <a:r>
              <a:rPr lang="ru-RU" sz="4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игровой деятельности. </a:t>
            </a:r>
            <a:r>
              <a:rPr lang="ru-RU" sz="2900" dirty="0" smtClean="0">
                <a:latin typeface="Calibri" pitchFamily="34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Calibri" pitchFamily="34" charset="0"/>
                <a:cs typeface="Times New Roman" pitchFamily="18" charset="0"/>
              </a:rPr>
            </a:b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2"/>
          <p:cNvSpPr>
            <a:spLocks noGrp="1"/>
          </p:cNvSpPr>
          <p:nvPr>
            <p:ph type="title"/>
          </p:nvPr>
        </p:nvSpPr>
        <p:spPr>
          <a:xfrm>
            <a:off x="611188" y="836613"/>
            <a:ext cx="7024687" cy="647700"/>
          </a:xfrm>
        </p:spPr>
        <p:txBody>
          <a:bodyPr/>
          <a:lstStyle/>
          <a:p>
            <a:pPr algn="ctr" eaLnBrk="1" hangingPunct="1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6386" name="Объект 3"/>
          <p:cNvSpPr>
            <a:spLocks noGrp="1"/>
          </p:cNvSpPr>
          <p:nvPr>
            <p:ph idx="1"/>
          </p:nvPr>
        </p:nvSpPr>
        <p:spPr>
          <a:xfrm>
            <a:off x="971550" y="1628775"/>
            <a:ext cx="6777038" cy="4392613"/>
          </a:xfrm>
          <a:ln>
            <a:solidFill>
              <a:schemeClr val="accent1"/>
            </a:solidFill>
          </a:ln>
        </p:spPr>
        <p:txBody>
          <a:bodyPr/>
          <a:lstStyle/>
          <a:p>
            <a:pPr lvl="0"/>
            <a:r>
              <a:rPr lang="ru-RU" sz="2000" b="1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Обогатить словарный запас детей.</a:t>
            </a:r>
          </a:p>
          <a:p>
            <a:pPr lvl="0"/>
            <a:r>
              <a:rPr lang="ru-RU" sz="2000" b="1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Повысить речевую активность.</a:t>
            </a:r>
          </a:p>
          <a:p>
            <a:pPr lvl="0"/>
            <a:r>
              <a:rPr lang="ru-RU" sz="2000" b="1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Улучшить моторику, координацию движений кистей, пальцев рук.</a:t>
            </a:r>
          </a:p>
          <a:p>
            <a:pPr lvl="0"/>
            <a:r>
              <a:rPr lang="ru-RU" sz="2000" b="1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Развивать внимание, воображение и творческие способности посредством использования нетрадиционных техник рисования.</a:t>
            </a:r>
          </a:p>
          <a:p>
            <a:pPr lvl="0"/>
            <a:r>
              <a:rPr lang="ru-RU" sz="2000" b="1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Совершенствовать предметно-пространственную развивающую среду группы.</a:t>
            </a:r>
          </a:p>
          <a:p>
            <a:pPr lvl="0"/>
            <a:r>
              <a:rPr lang="ru-RU" sz="2000" b="1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Привлечь родителей воспитанников к сотрудничеству в развитии речи детей.</a:t>
            </a:r>
          </a:p>
          <a:p>
            <a:pPr eaLnBrk="1" hangingPunct="1">
              <a:buFont typeface="Wingdings 2" pitchFamily="18" charset="2"/>
              <a:buNone/>
            </a:pPr>
            <a:endParaRPr lang="ru-RU" sz="2000" b="1" dirty="0" smtClean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/>
          </p:cNvSpPr>
          <p:nvPr>
            <p:ph type="title"/>
          </p:nvPr>
        </p:nvSpPr>
        <p:spPr>
          <a:xfrm>
            <a:off x="928662" y="1000108"/>
            <a:ext cx="7240587" cy="1150938"/>
          </a:xfrm>
        </p:spPr>
        <p:txBody>
          <a:bodyPr/>
          <a:lstStyle/>
          <a:p>
            <a:pPr algn="ctr"/>
            <a:r>
              <a:rPr lang="ru-RU" b="1" i="1" dirty="0" smtClean="0">
                <a:latin typeface="Constantia" pitchFamily="18" charset="0"/>
              </a:rPr>
              <a:t>Паспорт проекта</a:t>
            </a:r>
          </a:p>
        </p:txBody>
      </p:sp>
      <p:sp>
        <p:nvSpPr>
          <p:cNvPr id="13314" name="Rectangle 3"/>
          <p:cNvSpPr>
            <a:spLocks noGrp="1"/>
          </p:cNvSpPr>
          <p:nvPr>
            <p:ph idx="1"/>
          </p:nvPr>
        </p:nvSpPr>
        <p:spPr>
          <a:xfrm>
            <a:off x="1214414" y="2428868"/>
            <a:ext cx="6919912" cy="3227398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8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Тип практико – ориентированный</a:t>
            </a:r>
          </a:p>
          <a:p>
            <a:pPr eaLnBrk="1" hangingPunct="1"/>
            <a:r>
              <a:rPr lang="ru-RU" sz="28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Предметно содержательная область –речевое развитие.</a:t>
            </a:r>
          </a:p>
          <a:p>
            <a:pPr eaLnBrk="1" hangingPunct="1"/>
            <a:r>
              <a:rPr lang="ru-RU" sz="28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Характер координации – </a:t>
            </a:r>
            <a:r>
              <a:rPr lang="ru-RU" sz="2800" i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межпредметный</a:t>
            </a:r>
            <a:endParaRPr lang="ru-RU" sz="2800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8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По количеству участников коллективный</a:t>
            </a:r>
          </a:p>
          <a:p>
            <a:pPr eaLnBrk="1" hangingPunct="1"/>
            <a:r>
              <a:rPr lang="ru-RU" sz="28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По продолжительности – среднесрочный</a:t>
            </a:r>
          </a:p>
          <a:p>
            <a:pPr marL="69850" indent="0">
              <a:buNone/>
            </a:pPr>
            <a:endParaRPr lang="ru-RU" dirty="0" smtClean="0">
              <a:solidFill>
                <a:srgbClr val="00B0F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>
          <a:xfrm>
            <a:off x="611560" y="476672"/>
            <a:ext cx="7024687" cy="792162"/>
          </a:xfrm>
        </p:spPr>
        <p:txBody>
          <a:bodyPr/>
          <a:lstStyle/>
          <a:p>
            <a:pPr algn="r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Программа 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проекта</a:t>
            </a:r>
          </a:p>
        </p:txBody>
      </p:sp>
      <p:sp>
        <p:nvSpPr>
          <p:cNvPr id="15" name="Горизонтальный свиток 14"/>
          <p:cNvSpPr/>
          <p:nvPr/>
        </p:nvSpPr>
        <p:spPr>
          <a:xfrm>
            <a:off x="899592" y="1099584"/>
            <a:ext cx="5904656" cy="1969376"/>
          </a:xfrm>
          <a:prstGeom prst="horizontalScroll">
            <a:avLst/>
          </a:prstGeom>
          <a:solidFill>
            <a:schemeClr val="bg2"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Организационный этап</a:t>
            </a:r>
          </a:p>
          <a:p>
            <a:pPr lvl="0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Изучение проблемы.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Планирование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работы</a:t>
            </a:r>
          </a:p>
          <a:p>
            <a:pPr algn="just"/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Оборудование предметно-развивающей среды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Горизонтальный свиток 15"/>
          <p:cNvSpPr/>
          <p:nvPr/>
        </p:nvSpPr>
        <p:spPr>
          <a:xfrm>
            <a:off x="1907704" y="2755768"/>
            <a:ext cx="5904656" cy="1969376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Внедренческий этап</a:t>
            </a:r>
          </a:p>
          <a:p>
            <a:pPr algn="just"/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детьми </a:t>
            </a:r>
          </a:p>
          <a:p>
            <a:pPr algn="just"/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</a:p>
          <a:p>
            <a:pPr algn="just"/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педагогами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8" name="Горизонтальный свиток 17"/>
          <p:cNvSpPr/>
          <p:nvPr/>
        </p:nvSpPr>
        <p:spPr>
          <a:xfrm>
            <a:off x="2699792" y="4437112"/>
            <a:ext cx="5904656" cy="1969376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Итоговый этап</a:t>
            </a:r>
          </a:p>
          <a:p>
            <a:pPr algn="just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Анализ результатов</a:t>
            </a:r>
          </a:p>
          <a:p>
            <a:pPr algn="just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проекта 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/>
          </p:nvPr>
        </p:nvSpPr>
        <p:spPr>
          <a:xfrm>
            <a:off x="827088" y="620713"/>
            <a:ext cx="6553200" cy="647700"/>
          </a:xfrm>
        </p:spPr>
        <p:txBody>
          <a:bodyPr/>
          <a:lstStyle/>
          <a:p>
            <a:pPr algn="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</a:p>
        </p:txBody>
      </p:sp>
      <p:sp>
        <p:nvSpPr>
          <p:cNvPr id="54275" name="Rectangle 3"/>
          <p:cNvSpPr>
            <a:spLocks noGrp="1"/>
          </p:cNvSpPr>
          <p:nvPr>
            <p:ph idx="1"/>
          </p:nvPr>
        </p:nvSpPr>
        <p:spPr>
          <a:xfrm>
            <a:off x="1042988" y="1341438"/>
            <a:ext cx="6777037" cy="4491037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0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Диагностика речевого развития детей;</a:t>
            </a:r>
          </a:p>
          <a:p>
            <a:pPr marL="69850" indent="0">
              <a:lnSpc>
                <a:spcPct val="80000"/>
              </a:lnSpc>
              <a:buNone/>
            </a:pPr>
            <a:endParaRPr lang="ru-RU" sz="20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Оборудование предметно-развивающей среды</a:t>
            </a:r>
          </a:p>
          <a:p>
            <a:pPr>
              <a:lnSpc>
                <a:spcPct val="80000"/>
              </a:lnSpc>
            </a:pPr>
            <a:endParaRPr lang="ru-RU" sz="20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Определение основных направлений работы с детьми и родителями;</a:t>
            </a:r>
          </a:p>
          <a:p>
            <a:pPr>
              <a:lnSpc>
                <a:spcPct val="80000"/>
              </a:lnSpc>
            </a:pPr>
            <a:endParaRPr lang="ru-RU" sz="20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Тематическое планирование работы;</a:t>
            </a:r>
            <a:endParaRPr lang="ru-RU" sz="20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0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Оформление памяток, выпуск буклетов  по теме «Особенности речевого развития детей третьего года жизни».</a:t>
            </a:r>
          </a:p>
          <a:p>
            <a:pPr marL="69850" indent="0">
              <a:lnSpc>
                <a:spcPct val="80000"/>
              </a:lnSpc>
              <a:buNone/>
            </a:pPr>
            <a:endParaRPr lang="ru-RU" sz="20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/>
          </p:cNvSpPr>
          <p:nvPr>
            <p:ph type="title"/>
          </p:nvPr>
        </p:nvSpPr>
        <p:spPr>
          <a:xfrm>
            <a:off x="684213" y="549275"/>
            <a:ext cx="6912123" cy="792163"/>
          </a:xfrm>
        </p:spPr>
        <p:txBody>
          <a:bodyPr/>
          <a:lstStyle/>
          <a:p>
            <a:pPr algn="r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Внедренческий этап</a:t>
            </a:r>
          </a:p>
        </p:txBody>
      </p:sp>
      <p:sp>
        <p:nvSpPr>
          <p:cNvPr id="56323" name="Rectangle 3"/>
          <p:cNvSpPr>
            <a:spLocks noGrp="1"/>
          </p:cNvSpPr>
          <p:nvPr>
            <p:ph idx="1"/>
          </p:nvPr>
        </p:nvSpPr>
        <p:spPr>
          <a:xfrm>
            <a:off x="928662" y="2071678"/>
            <a:ext cx="6992937" cy="4214842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 педагога с </a:t>
            </a:r>
            <a:r>
              <a:rPr lang="ru-RU" sz="3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детьми</a:t>
            </a:r>
            <a:endParaRPr lang="ru-RU" sz="32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Индивидуальная работа с детьми</a:t>
            </a:r>
          </a:p>
          <a:p>
            <a:r>
              <a:rPr lang="ru-RU" sz="3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Самостоятельная </a:t>
            </a:r>
            <a:r>
              <a:rPr lang="ru-RU" sz="32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деятельность </a:t>
            </a:r>
            <a:r>
              <a:rPr lang="ru-RU" sz="3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ru-RU" sz="32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Взаимодействие </a:t>
            </a:r>
            <a:r>
              <a:rPr lang="ru-RU" sz="32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 семьей: привлечение родителей к изготовлению игр и игрушек, консультации, наглядная информация</a:t>
            </a:r>
            <a:r>
              <a:rPr lang="ru-RU" sz="3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/>
          </p:cNvSpPr>
          <p:nvPr>
            <p:ph type="title"/>
          </p:nvPr>
        </p:nvSpPr>
        <p:spPr>
          <a:xfrm>
            <a:off x="683568" y="980728"/>
            <a:ext cx="7383462" cy="503238"/>
          </a:xfrm>
        </p:spPr>
        <p:txBody>
          <a:bodyPr>
            <a:noAutofit/>
          </a:bodyPr>
          <a:lstStyle/>
          <a:p>
            <a:pPr algn="r"/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</a:p>
        </p:txBody>
      </p:sp>
      <p:sp>
        <p:nvSpPr>
          <p:cNvPr id="57347" name="Rectangle 3"/>
          <p:cNvSpPr>
            <a:spLocks noGrp="1"/>
          </p:cNvSpPr>
          <p:nvPr>
            <p:ph idx="1"/>
          </p:nvPr>
        </p:nvSpPr>
        <p:spPr>
          <a:xfrm>
            <a:off x="900113" y="2786058"/>
            <a:ext cx="6919912" cy="3046417"/>
          </a:xfrm>
        </p:spPr>
        <p:txBody>
          <a:bodyPr/>
          <a:lstStyle/>
          <a:p>
            <a:r>
              <a:rPr lang="ru-RU" i="1" dirty="0" smtClean="0">
                <a:solidFill>
                  <a:srgbClr val="00B0F0"/>
                </a:solidFill>
                <a:latin typeface="Constantia" pitchFamily="18" charset="0"/>
              </a:rPr>
              <a:t>Мониторинг ( диагностика речевого и умственного развития, самоанализ педагогической деятельности, эффективность взаимодействия со специалистами)</a:t>
            </a:r>
          </a:p>
          <a:p>
            <a:r>
              <a:rPr lang="ru-RU" i="1" dirty="0" smtClean="0">
                <a:solidFill>
                  <a:srgbClr val="00B0F0"/>
                </a:solidFill>
                <a:latin typeface="Constantia" pitchFamily="18" charset="0"/>
              </a:rPr>
              <a:t>Презентация проекта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758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758</Template>
  <TotalTime>430</TotalTime>
  <Words>557</Words>
  <Application>Microsoft Office PowerPoint</Application>
  <PresentationFormat>Экран (4:3)</PresentationFormat>
  <Paragraphs>97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758</vt:lpstr>
      <vt:lpstr>Педагогический проект   «Развитие речи детей 3-4 лет» </vt:lpstr>
      <vt:lpstr>Актуальность </vt:lpstr>
      <vt:lpstr>Цель – развитие речи детей младшего дошкольного возраста посредством развития мелкой моторики и игровой деятельности.  </vt:lpstr>
      <vt:lpstr>Задачи </vt:lpstr>
      <vt:lpstr>Паспорт проекта</vt:lpstr>
      <vt:lpstr>Программа проекта</vt:lpstr>
      <vt:lpstr>Подготовительный этап</vt:lpstr>
      <vt:lpstr>Внедренческий этап</vt:lpstr>
      <vt:lpstr>   Заключительный этап</vt:lpstr>
      <vt:lpstr>Работа по развитию мелкой  моторики рук  методы и приемы работы</vt:lpstr>
      <vt:lpstr>2. Игры с различными материалами </vt:lpstr>
      <vt:lpstr>  3. Дидактические игры</vt:lpstr>
      <vt:lpstr>Работа по развитию и активизации словарного запаса, повышению речевой активности.</vt:lpstr>
      <vt:lpstr>Работа с родителями</vt:lpstr>
      <vt:lpstr>Ожидаемые результаты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проект по «Развитие речи детей 3-4 лет средствами устного народного творчества»</dc:title>
  <dc:creator>admin</dc:creator>
  <cp:lastModifiedBy>kovalenko_pc</cp:lastModifiedBy>
  <cp:revision>55</cp:revision>
  <dcterms:created xsi:type="dcterms:W3CDTF">2014-05-29T15:49:39Z</dcterms:created>
  <dcterms:modified xsi:type="dcterms:W3CDTF">2022-11-21T17:30:38Z</dcterms:modified>
</cp:coreProperties>
</file>