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2" r:id="rId2"/>
    <p:sldId id="263" r:id="rId3"/>
    <p:sldId id="257" r:id="rId4"/>
    <p:sldId id="261" r:id="rId5"/>
    <p:sldId id="260" r:id="rId6"/>
    <p:sldId id="264" r:id="rId7"/>
    <p:sldId id="259" r:id="rId8"/>
    <p:sldId id="266"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335" autoAdjust="0"/>
  </p:normalViewPr>
  <p:slideViewPr>
    <p:cSldViewPr snapToGrid="0">
      <p:cViewPr varScale="1">
        <p:scale>
          <a:sx n="92" d="100"/>
          <a:sy n="92" d="100"/>
        </p:scale>
        <p:origin x="12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877324-EC52-4004-B9F5-9F42363790C4}" type="datetimeFigureOut">
              <a:rPr lang="ru-RU" smtClean="0"/>
              <a:t>01.11.2022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176595-BD27-4F08-B2EB-9FD8B806D90D}" type="slidenum">
              <a:rPr lang="ru-RU" smtClean="0"/>
              <a:t>‹#›</a:t>
            </a:fld>
            <a:endParaRPr lang="ru-RU"/>
          </a:p>
        </p:txBody>
      </p:sp>
    </p:spTree>
    <p:extLst>
      <p:ext uri="{BB962C8B-B14F-4D97-AF65-F5344CB8AC3E}">
        <p14:creationId xmlns:p14="http://schemas.microsoft.com/office/powerpoint/2010/main" val="2714406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a:effectLst/>
                <a:latin typeface="Times New Roman" panose="02020603050405020304" pitchFamily="18" charset="0"/>
                <a:ea typeface="Calibri" panose="020F0502020204030204" pitchFamily="34" charset="0"/>
              </a:rPr>
              <a:t>Участие в конкурсе педагогического мастерства – один из факторов развития профессионализма педагога.</a:t>
            </a:r>
          </a:p>
          <a:p>
            <a:r>
              <a:rPr lang="ru-RU" b="0" i="0" dirty="0">
                <a:solidFill>
                  <a:srgbClr val="181818"/>
                </a:solidFill>
                <a:effectLst/>
                <a:latin typeface="Times New Roman" panose="02020603050405020304" pitchFamily="18" charset="0"/>
              </a:rPr>
              <a:t>Конкурс создает благоприятную мотивационную среду для профессионального развития, распространения инновационного опыта, способствует профессиональному самоопределению.</a:t>
            </a:r>
          </a:p>
          <a:p>
            <a:pPr algn="l"/>
            <a:r>
              <a:rPr lang="ru-RU" b="0" i="0" dirty="0">
                <a:solidFill>
                  <a:srgbClr val="181818"/>
                </a:solidFill>
                <a:effectLst/>
                <a:latin typeface="Times New Roman, serif"/>
              </a:rPr>
              <a:t>Участие в конкурсе дает возможность педагогу:</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повысить свой социальный статус;</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изучить опыт коллег;</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реализовать свой творческий потенциал;</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развить собственные коммуникативные способности;</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установить новые контакты на профессиональном уровне;</a:t>
            </a:r>
            <a:r>
              <a:rPr lang="ru-RU" b="0" i="0" dirty="0">
                <a:solidFill>
                  <a:srgbClr val="181818"/>
                </a:solidFill>
                <a:effectLst/>
                <a:latin typeface="Open Sans" panose="020B0606030504020204" pitchFamily="34" charset="0"/>
              </a:rPr>
              <a:t> </a:t>
            </a:r>
            <a:r>
              <a:rPr lang="ru-RU" b="0" i="0" dirty="0">
                <a:solidFill>
                  <a:srgbClr val="181818"/>
                </a:solidFill>
                <a:effectLst/>
                <a:latin typeface="Times New Roman, serif"/>
              </a:rPr>
              <a:t>повысить авторитет в педагогическом коллективе.</a:t>
            </a:r>
            <a:endParaRPr lang="ru-RU" b="0" i="0" dirty="0">
              <a:solidFill>
                <a:srgbClr val="181818"/>
              </a:solidFill>
              <a:effectLst/>
              <a:latin typeface="Open Sans" panose="020B0606030504020204" pitchFamily="34" charset="0"/>
            </a:endParaRPr>
          </a:p>
        </p:txBody>
      </p:sp>
      <p:sp>
        <p:nvSpPr>
          <p:cNvPr id="4" name="Номер слайда 3"/>
          <p:cNvSpPr>
            <a:spLocks noGrp="1"/>
          </p:cNvSpPr>
          <p:nvPr>
            <p:ph type="sldNum" sz="quarter" idx="5"/>
          </p:nvPr>
        </p:nvSpPr>
        <p:spPr/>
        <p:txBody>
          <a:bodyPr/>
          <a:lstStyle/>
          <a:p>
            <a:fld id="{CD176595-BD27-4F08-B2EB-9FD8B806D90D}" type="slidenum">
              <a:rPr lang="ru-RU" smtClean="0"/>
              <a:t>2</a:t>
            </a:fld>
            <a:endParaRPr lang="ru-RU"/>
          </a:p>
        </p:txBody>
      </p:sp>
    </p:spTree>
    <p:extLst>
      <p:ext uri="{BB962C8B-B14F-4D97-AF65-F5344CB8AC3E}">
        <p14:creationId xmlns:p14="http://schemas.microsoft.com/office/powerpoint/2010/main" val="2195432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dirty="0">
                <a:solidFill>
                  <a:srgbClr val="181818"/>
                </a:solidFill>
                <a:effectLst/>
                <a:latin typeface="Times New Roman" panose="02020603050405020304" pitchFamily="18" charset="0"/>
              </a:rPr>
              <a:t>Конкурс – это стрессовая, напряженная ситуация и хотя п</a:t>
            </a:r>
            <a:r>
              <a:rPr lang="ru-RU" sz="1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рофессия педагога — одна из самых публичных, но и гениальный педагог в условиях конкурса профессионального мастерства может мгновенно утратить свой дар красноречия. Волнение и страх искажают восприятие человека и в этом состоянии люди теряют способность хладнокровно и объективно оценивать происходящее вокруг. </a:t>
            </a:r>
            <a:r>
              <a:rPr lang="ru-RU" sz="1200" dirty="0">
                <a:effectLst/>
                <a:latin typeface="OpenSans"/>
                <a:ea typeface="Times New Roman" panose="02020603050405020304" pitchFamily="18" charset="0"/>
                <a:cs typeface="Times New Roman" panose="02020603050405020304" pitchFamily="18" charset="0"/>
              </a:rPr>
              <a:t>Демонстрировать свои способности, возможности и опыт всегда сложно, а перед членами компетентного жюри, сложнее вдвойне. Такая нагрузка требует от педагога высокого уровня собранности, умения владеть собой, своими эмоциями, уверенности в своих талантах и способностях. </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r>
              <a:rPr lang="ru-RU" sz="1200" dirty="0">
                <a:effectLst/>
                <a:latin typeface="OpenSans"/>
                <a:ea typeface="Times New Roman" panose="02020603050405020304" pitchFamily="18" charset="0"/>
                <a:cs typeface="Times New Roman" panose="02020603050405020304" pitchFamily="18" charset="0"/>
              </a:rPr>
              <a:t>Поэтому развитие эмоциональной устойчивости, уверенности в себе и своих силах является одной из наиболее важных сторон деятельности по подготовке педагога к конкурсам различного уровня. </a:t>
            </a:r>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3</a:t>
            </a:fld>
            <a:endParaRPr lang="ru-RU"/>
          </a:p>
        </p:txBody>
      </p:sp>
    </p:spTree>
    <p:extLst>
      <p:ext uri="{BB962C8B-B14F-4D97-AF65-F5344CB8AC3E}">
        <p14:creationId xmlns:p14="http://schemas.microsoft.com/office/powerpoint/2010/main" val="3206233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kumimoji="0" lang="ru-RU" sz="20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При подготовке к конкурсу «Воспитатель года» я определила для себя основные направления в работе с педагогом.</a:t>
            </a:r>
            <a:b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 Организовать психологическое сопровождение на протяжении всех этапов подготовки к конкурсу.</a:t>
            </a:r>
            <a:b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 Создать правильный психологический настрой - психологическую установку на успех.</a:t>
            </a:r>
            <a:b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3. Стабилизировать эмоциональное состояние конкурсанта.</a:t>
            </a:r>
          </a:p>
        </p:txBody>
      </p:sp>
      <p:sp>
        <p:nvSpPr>
          <p:cNvPr id="4" name="Номер слайда 3"/>
          <p:cNvSpPr>
            <a:spLocks noGrp="1"/>
          </p:cNvSpPr>
          <p:nvPr>
            <p:ph type="sldNum" sz="quarter" idx="5"/>
          </p:nvPr>
        </p:nvSpPr>
        <p:spPr/>
        <p:txBody>
          <a:bodyPr/>
          <a:lstStyle/>
          <a:p>
            <a:fld id="{CD176595-BD27-4F08-B2EB-9FD8B806D90D}" type="slidenum">
              <a:rPr lang="ru-RU" smtClean="0"/>
              <a:t>4</a:t>
            </a:fld>
            <a:endParaRPr lang="ru-RU"/>
          </a:p>
        </p:txBody>
      </p:sp>
    </p:spTree>
    <p:extLst>
      <p:ext uri="{BB962C8B-B14F-4D97-AF65-F5344CB8AC3E}">
        <p14:creationId xmlns:p14="http://schemas.microsoft.com/office/powerpoint/2010/main" val="3395634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начала я определилась со своей линией поведения в общении с педагогом - </a:t>
            </a: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убрала из своей речи отрицательные слова и высказывания, но иногда без частицы НЕ все же было не обойтись, например когда возникали недопонимания старалась использовать «Я высказывания» вместо «Вы меня неправильно поняли» говорила «Я, наверное, не совсем точно объяснила», что предавало педагогу большую уверенность.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Сложность избегания закрытых поз, то есть скрещенных рук и ног, состоит в том, что контролировать надо не только себя, но и собеседника, поскольку «закрытая» поза влияет на восприятие человека. </a:t>
            </a:r>
            <a:r>
              <a:rPr lang="ru-RU" sz="1100" dirty="0">
                <a:effectLst/>
                <a:latin typeface="Calibri" panose="020F0502020204030204" pitchFamily="34" charset="0"/>
                <a:ea typeface="Times New Roman" panose="02020603050405020304" pitchFamily="18" charset="0"/>
                <a:cs typeface="Times New Roman" panose="02020603050405020304" pitchFamily="18" charset="0"/>
              </a:rPr>
              <a:t>Для того, чтобы </a:t>
            </a: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незаметно помочь собеседнику сменить позу можно вручить ему что-то или пожать руку. </a:t>
            </a:r>
            <a:endParaRPr lang="ru-RU" dirty="0"/>
          </a:p>
          <a:p>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5</a:t>
            </a:fld>
            <a:endParaRPr lang="ru-RU"/>
          </a:p>
        </p:txBody>
      </p:sp>
    </p:spTree>
    <p:extLst>
      <p:ext uri="{BB962C8B-B14F-4D97-AF65-F5344CB8AC3E}">
        <p14:creationId xmlns:p14="http://schemas.microsoft.com/office/powerpoint/2010/main" val="473166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lvl="0" indent="0">
              <a:lnSpc>
                <a:spcPct val="115000"/>
              </a:lnSpc>
              <a:spcAft>
                <a:spcPts val="1000"/>
              </a:spcAft>
              <a:buSzPts val="1000"/>
              <a:buFont typeface="Symbol" panose="05050102010706020507" pitchFamily="18" charset="2"/>
              <a:buNone/>
              <a:tabLst>
                <a:tab pos="457200" algn="l"/>
              </a:tabLs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Чтобы помочь педагогу поверить в свои силы, я предложила детально изучить Положение о конкурсе и посмотреть видеоматериалы конкурсантов прошлых лет, что показало реальность выполнения конкурсных заданий. Поддержка педагогического коллектива, так же важна при подготовке к конкурсу.</a:t>
            </a:r>
            <a:r>
              <a:rPr lang="ru-RU" sz="1200" dirty="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 Р</a:t>
            </a:r>
            <a:r>
              <a:rPr lang="ru-RU" sz="1200" dirty="0">
                <a:solidFill>
                  <a:srgbClr val="000000"/>
                </a:solidFill>
                <a:effectLst/>
                <a:latin typeface="Helvetica" panose="020B0604020202020204" pitchFamily="34" charset="0"/>
                <a:ea typeface="Times New Roman" panose="02020603050405020304" pitchFamily="18" charset="0"/>
              </a:rPr>
              <a:t>абота в команде это и содействие в теоретической подготовке  например «мозговой штурм», и организация  конструктивного межличностного общения с использованием психологических приемов, и создание  благоприятной  эмоциональной атмосферы.</a:t>
            </a:r>
            <a:endParaRPr lang="ru-RU" dirty="0"/>
          </a:p>
          <a:p>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6</a:t>
            </a:fld>
            <a:endParaRPr lang="ru-RU"/>
          </a:p>
        </p:txBody>
      </p:sp>
    </p:spTree>
    <p:extLst>
      <p:ext uri="{BB962C8B-B14F-4D97-AF65-F5344CB8AC3E}">
        <p14:creationId xmlns:p14="http://schemas.microsoft.com/office/powerpoint/2010/main" val="1700801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48310"/>
            <a:r>
              <a:rPr lang="ru-RU" dirty="0"/>
              <a:t>Снятию эмоционального напряжения способствуют несложные психологические приемы.</a:t>
            </a:r>
            <a:r>
              <a:rPr lang="ru-RU" sz="1200" dirty="0">
                <a:effectLst/>
                <a:latin typeface="OpenSans"/>
                <a:ea typeface="Times New Roman" panose="02020603050405020304" pitchFamily="18" charset="0"/>
                <a:cs typeface="Times New Roman" panose="02020603050405020304" pitchFamily="18" charset="0"/>
              </a:rPr>
              <a:t> Например улыбка - </a:t>
            </a:r>
            <a:r>
              <a:rPr lang="ru-RU" sz="1200" dirty="0">
                <a:solidFill>
                  <a:srgbClr val="000000"/>
                </a:solidFill>
                <a:effectLst/>
                <a:latin typeface="Times New Roman" panose="02020603050405020304" pitchFamily="18" charset="0"/>
                <a:ea typeface="Times New Roman" panose="02020603050405020304" pitchFamily="18" charset="0"/>
              </a:rPr>
              <a:t>Сложите руки «замком» перед собой и хорошенько потянитесь. Бодрость духа обеспечена. </a:t>
            </a:r>
            <a:r>
              <a:rPr lang="ru-RU" sz="1200">
                <a:solidFill>
                  <a:srgbClr val="000000"/>
                </a:solidFill>
                <a:effectLst/>
                <a:latin typeface="Times New Roman" panose="02020603050405020304" pitchFamily="18" charset="0"/>
                <a:ea typeface="Times New Roman" panose="02020603050405020304" pitchFamily="18" charset="0"/>
              </a:rPr>
              <a:t>Улыбнитесь.</a:t>
            </a:r>
            <a:endParaRPr lang="ru-RU" sz="12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a:effectLst/>
                <a:latin typeface="OpenSans"/>
                <a:ea typeface="Times New Roman" panose="02020603050405020304" pitchFamily="18" charset="0"/>
                <a:cs typeface="Times New Roman" panose="02020603050405020304" pitchFamily="18" charset="0"/>
              </a:rPr>
              <a:t>Удерживаемая </a:t>
            </a:r>
            <a:r>
              <a:rPr lang="ru-RU" sz="1200" dirty="0">
                <a:effectLst/>
                <a:latin typeface="OpenSans"/>
                <a:ea typeface="Times New Roman" panose="02020603050405020304" pitchFamily="18" charset="0"/>
                <a:cs typeface="Times New Roman" panose="02020603050405020304" pitchFamily="18" charset="0"/>
              </a:rPr>
              <a:t>на лице улыбка улучшает настроение, поскольку существует глубокая связь между мимическими, телесными реакциями и переживаемыми эмоциями. </a:t>
            </a:r>
            <a:r>
              <a:rPr kumimoji="0" lang="ru-RU" sz="2000" b="0" i="0" u="none" strike="noStrike" kern="1200" cap="none" spc="0" normalizeH="0" baseline="0" noProof="0" dirty="0">
                <a:ln>
                  <a:noFill/>
                </a:ln>
                <a:solidFill>
                  <a:prstClr val="black"/>
                </a:solidFill>
                <a:effectLst/>
                <a:uLnTx/>
                <a:uFillTx/>
                <a:latin typeface="OpenSans"/>
                <a:ea typeface="Times New Roman" panose="02020603050405020304" pitchFamily="18" charset="0"/>
                <a:cs typeface="Times New Roman" panose="02020603050405020304" pitchFamily="18" charset="0"/>
              </a:rPr>
              <a:t>Хорошо помогают снять эмоциональное напряжение упражнения на произвольное расслабление. Для этого целесообразно использовать имеющиеся в памяти человека представления, связанные с личным опытом переживания состояний расслабления и отдыха.</a:t>
            </a:r>
            <a:r>
              <a:rPr kumimoji="0" lang="ru-RU" sz="2000" b="1" i="0" u="none" strike="noStrike" kern="1200" cap="none" spc="0" normalizeH="0" baseline="0" noProof="0" dirty="0">
                <a:ln>
                  <a:noFill/>
                </a:ln>
                <a:solidFill>
                  <a:prstClr val="black"/>
                </a:solidFill>
                <a:effectLst/>
                <a:uLnTx/>
                <a:uFillTx/>
                <a:latin typeface="OpenSans"/>
                <a:ea typeface="Times New Roman" panose="02020603050405020304" pitchFamily="18" charset="0"/>
                <a:cs typeface="Times New Roman" panose="02020603050405020304" pitchFamily="18" charset="0"/>
              </a:rPr>
              <a:t> </a:t>
            </a:r>
            <a:r>
              <a:rPr kumimoji="0" lang="ru-RU" sz="2000" b="0" i="0" u="none" strike="noStrike" kern="1200" cap="none" spc="0" normalizeH="0" baseline="0" noProof="0" dirty="0">
                <a:ln>
                  <a:noFill/>
                </a:ln>
                <a:solidFill>
                  <a:prstClr val="black"/>
                </a:solidFill>
                <a:effectLst/>
                <a:uLnTx/>
                <a:uFillTx/>
                <a:latin typeface="OpenSans"/>
                <a:ea typeface="Times New Roman" panose="02020603050405020304" pitchFamily="18" charset="0"/>
                <a:cs typeface="Times New Roman" panose="02020603050405020304" pitchFamily="18" charset="0"/>
              </a:rPr>
              <a:t>Следует закрыть глаза и постараться припомнить и ярко представить себе, например морской пляж и ласковое солнце или мягкую постель.</a:t>
            </a:r>
            <a:r>
              <a:rPr kumimoji="0" lang="ru-RU" sz="1800" b="0" i="0" u="none" strike="noStrike" kern="1200" cap="none" spc="0" normalizeH="0" baseline="0" noProof="0" dirty="0">
                <a:ln>
                  <a:noFill/>
                </a:ln>
                <a:solidFill>
                  <a:prstClr val="black"/>
                </a:solidFill>
                <a:effectLst/>
                <a:uLnTx/>
                <a:uFillTx/>
                <a:latin typeface="OpenSans"/>
                <a:ea typeface="Times New Roman" panose="02020603050405020304" pitchFamily="18" charset="0"/>
                <a:cs typeface="Times New Roman" panose="02020603050405020304" pitchFamily="18" charset="0"/>
              </a:rPr>
              <a:t> Подобные воспоминания и ситуации подбираются с учетом индивидуального опыта человека.</a:t>
            </a:r>
            <a:endParaRPr lang="ru-RU" sz="1200" dirty="0">
              <a:effectLst/>
              <a:latin typeface="OpenSans"/>
              <a:ea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7</a:t>
            </a:fld>
            <a:endParaRPr lang="ru-RU"/>
          </a:p>
        </p:txBody>
      </p:sp>
    </p:spTree>
    <p:extLst>
      <p:ext uri="{BB962C8B-B14F-4D97-AF65-F5344CB8AC3E}">
        <p14:creationId xmlns:p14="http://schemas.microsoft.com/office/powerpoint/2010/main" val="944018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Подготовка к третьему очному этапу конкурса, в эмоциональном плане была самой сложной. Так как </a:t>
            </a: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страх публичного выступления находится на втором месте по классификации уровня страха у людей. Преодолеть этот страх помогла работа в команде и упражнение «Публичное выступление». Выступление на третьем этапе проигрывалось педагогом в разных ролях – выступающего, слушателя, члена жури. Это помогло снизить тревожность и выбрать наиболее удобную линию поведения при презентации мастер-класса.  Репетиция «Ток-шоу» и разнообразные варианты вопросов, которые задавали коллеги помогло педагогу начать </a:t>
            </a:r>
            <a:r>
              <a:rPr lang="ru-RU" sz="2400" dirty="0">
                <a:effectLst/>
                <a:latin typeface="Times New Roman" panose="02020603050405020304" pitchFamily="18" charset="0"/>
                <a:ea typeface="Times New Roman" panose="02020603050405020304" pitchFamily="18" charset="0"/>
              </a:rPr>
              <a:t>воспринимать этот этап конкурса как захватывающую игру.</a:t>
            </a:r>
            <a:endPar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8</a:t>
            </a:fld>
            <a:endParaRPr lang="ru-RU"/>
          </a:p>
        </p:txBody>
      </p:sp>
    </p:spTree>
    <p:extLst>
      <p:ext uri="{BB962C8B-B14F-4D97-AF65-F5344CB8AC3E}">
        <p14:creationId xmlns:p14="http://schemas.microsoft.com/office/powerpoint/2010/main" val="2548190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Я хотела бы завершить свое выступление словами древнеримского философа «</a:t>
            </a:r>
            <a:r>
              <a:rPr kumimoji="0" lang="ru-RU" sz="1800" b="0" i="0" u="none" strike="noStrike" kern="1200" cap="none" spc="0" normalizeH="0" baseline="0" noProof="0" dirty="0">
                <a:ln>
                  <a:noFill/>
                </a:ln>
                <a:solidFill>
                  <a:srgbClr val="000000"/>
                </a:solidFill>
                <a:effectLst/>
                <a:uLnTx/>
                <a:uFillTx/>
                <a:latin typeface="-apple-system"/>
                <a:ea typeface="+mn-ea"/>
                <a:cs typeface="+mn-cs"/>
              </a:rPr>
              <a:t>Сделай первый шаг, и ты поймешь, что не все так страшно» говорил Сенека</a:t>
            </a:r>
            <a:endPar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ru-RU" dirty="0"/>
          </a:p>
        </p:txBody>
      </p:sp>
      <p:sp>
        <p:nvSpPr>
          <p:cNvPr id="4" name="Номер слайда 3"/>
          <p:cNvSpPr>
            <a:spLocks noGrp="1"/>
          </p:cNvSpPr>
          <p:nvPr>
            <p:ph type="sldNum" sz="quarter" idx="5"/>
          </p:nvPr>
        </p:nvSpPr>
        <p:spPr/>
        <p:txBody>
          <a:bodyPr/>
          <a:lstStyle/>
          <a:p>
            <a:fld id="{CD176595-BD27-4F08-B2EB-9FD8B806D90D}" type="slidenum">
              <a:rPr lang="ru-RU" smtClean="0"/>
              <a:t>9</a:t>
            </a:fld>
            <a:endParaRPr lang="ru-RU"/>
          </a:p>
        </p:txBody>
      </p:sp>
    </p:spTree>
    <p:extLst>
      <p:ext uri="{BB962C8B-B14F-4D97-AF65-F5344CB8AC3E}">
        <p14:creationId xmlns:p14="http://schemas.microsoft.com/office/powerpoint/2010/main" val="274869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F24CA1-29F2-8B2A-9EB6-3A7E12BFAE13}"/>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A9B39AC7-2847-FD67-F134-865D1302C5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35312144-9B06-90F5-3230-AB5EA67306BB}"/>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650CAEF3-71B2-5382-84CA-48E0F7942FD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75188E1-7345-B0BF-D8B1-20D40604B524}"/>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158916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7CD629-9C08-9715-E3D4-F99BA4CD0A7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7F46CD6F-A487-FCB4-F7E7-7A51BB82A46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AB6ED2D-D915-8AB9-227A-E6BCB512B6D2}"/>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C8BB2C63-8447-5DB8-4BEB-7CFF749C5FA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B5F9E59-7128-50D0-83E2-CCD6AD7ACC33}"/>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339184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D8B3579-6FEC-F63B-4749-148A384D7F55}"/>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8DABD8A-9227-A2A7-A7AB-3C54A112E2F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F821AFA-C5B8-5A72-954E-FD06E22F1C28}"/>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58D482ED-B4D5-F5A6-EB2C-19247E23995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58FDECC-405A-3058-E213-E439A93A3ED3}"/>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2012512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BE4F07-17E2-A391-A5EF-B7705F5D77D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F389D13-F6C4-1AD5-C528-E44ED25BAE3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433B20D-C86F-FC71-16A8-499856A8AB72}"/>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9EAB31A0-710D-47A9-9EAF-E68156B2617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A51A5B7-D954-05AE-FB71-FBCCE488E302}"/>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4148995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955D96-2C79-EE14-0123-2407C7BDA95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544B8E3F-2B99-A580-FB1F-97A40B329B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F76ACB3-4A50-170E-375F-754A5B9D49F8}"/>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50DB138A-1B60-445D-5661-3DBCFCEC0B3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A4D5788-CD60-B84B-372C-038EE3A9961B}"/>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3437183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CDF309-578F-5D5A-3F22-1D131113715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1ED9721-9653-525B-0EA0-8D149699483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6479EFEE-62F3-4086-9E68-0833CC1BF2D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63919894-FCF7-220D-0C19-6D1CC100E651}"/>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6" name="Нижний колонтитул 5">
            <a:extLst>
              <a:ext uri="{FF2B5EF4-FFF2-40B4-BE49-F238E27FC236}">
                <a16:creationId xmlns:a16="http://schemas.microsoft.com/office/drawing/2014/main" id="{0EC823A4-34FB-D7FC-5308-F91BA589B17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AA7A2C3-4A0C-6C3E-5E26-C1D5C78BC5AB}"/>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732210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6EDC25-3706-458E-E392-0900AD515A73}"/>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39F0EDC-D007-47A8-C5F4-3D813D6AF9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2E0E120-4A6B-1FC2-1299-67A0305A7B74}"/>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7900367C-A926-374B-4B88-B32A968208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29BF081-B20B-98E4-2AA1-515884DFD9C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A26B331-F4E2-CD1D-1C38-00A671CBEE78}"/>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8" name="Нижний колонтитул 7">
            <a:extLst>
              <a:ext uri="{FF2B5EF4-FFF2-40B4-BE49-F238E27FC236}">
                <a16:creationId xmlns:a16="http://schemas.microsoft.com/office/drawing/2014/main" id="{7F0705A1-2A33-980B-BDF9-49054114F7E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085B345E-58D0-2288-3669-C32A10226A52}"/>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254989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DC3B80-611B-D872-5216-EC3903654DD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AF468C41-4CB8-A5F6-1E5B-76EF847D9E2D}"/>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4" name="Нижний колонтитул 3">
            <a:extLst>
              <a:ext uri="{FF2B5EF4-FFF2-40B4-BE49-F238E27FC236}">
                <a16:creationId xmlns:a16="http://schemas.microsoft.com/office/drawing/2014/main" id="{2D34283D-C425-0671-F792-07B66934B1C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29004067-BAA9-EC75-2C89-1FA417F43D47}"/>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1547422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BFA60D5-BD12-F2FA-9455-B237CCEBE489}"/>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3" name="Нижний колонтитул 2">
            <a:extLst>
              <a:ext uri="{FF2B5EF4-FFF2-40B4-BE49-F238E27FC236}">
                <a16:creationId xmlns:a16="http://schemas.microsoft.com/office/drawing/2014/main" id="{76C56486-959A-794A-394A-E06D08AEDD6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DD14EEF-0767-B7C2-3D60-22650D169134}"/>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2906841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A2B474-9030-8EE8-BE61-C96CBC5C19C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818EA792-3C86-C814-962A-E5E6F7CA4E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818D89D8-B195-87B7-526B-F9145F210B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5FB1A19-BA9C-27F2-E94F-5CA496517191}"/>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6" name="Нижний колонтитул 5">
            <a:extLst>
              <a:ext uri="{FF2B5EF4-FFF2-40B4-BE49-F238E27FC236}">
                <a16:creationId xmlns:a16="http://schemas.microsoft.com/office/drawing/2014/main" id="{B2F53EF7-15CA-6CF5-F35B-D42494F4F0B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E1224D0-ABC1-A434-AB8D-DCAA9397EAD0}"/>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3005223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B3624F-2E5C-518A-E35A-8809B37CB6B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9352156E-D1DD-D33C-CBB7-BC71493672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3D4E735-2559-48EB-3FD3-F96A23C8A3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27FDBF0-2FB0-A892-5DB8-3B7E48425C6B}"/>
              </a:ext>
            </a:extLst>
          </p:cNvPr>
          <p:cNvSpPr>
            <a:spLocks noGrp="1"/>
          </p:cNvSpPr>
          <p:nvPr>
            <p:ph type="dt" sz="half" idx="10"/>
          </p:nvPr>
        </p:nvSpPr>
        <p:spPr/>
        <p:txBody>
          <a:bodyPr/>
          <a:lstStyle/>
          <a:p>
            <a:fld id="{65F1BFD3-D7C2-4F14-8F48-B6DCE5E5D76B}" type="datetimeFigureOut">
              <a:rPr lang="ru-RU" smtClean="0"/>
              <a:t>01.11.2022</a:t>
            </a:fld>
            <a:endParaRPr lang="ru-RU"/>
          </a:p>
        </p:txBody>
      </p:sp>
      <p:sp>
        <p:nvSpPr>
          <p:cNvPr id="6" name="Нижний колонтитул 5">
            <a:extLst>
              <a:ext uri="{FF2B5EF4-FFF2-40B4-BE49-F238E27FC236}">
                <a16:creationId xmlns:a16="http://schemas.microsoft.com/office/drawing/2014/main" id="{DFE2D7AE-E69C-EC6D-E138-FAAEC87EEF2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E36FE68-6FBE-5E1E-1893-D44DD531A35F}"/>
              </a:ext>
            </a:extLst>
          </p:cNvPr>
          <p:cNvSpPr>
            <a:spLocks noGrp="1"/>
          </p:cNvSpPr>
          <p:nvPr>
            <p:ph type="sldNum" sz="quarter" idx="12"/>
          </p:nvPr>
        </p:nvSpPr>
        <p:spPr/>
        <p:txBody>
          <a:bodyPr/>
          <a:lstStyle/>
          <a:p>
            <a:fld id="{078CAFD4-238A-4726-A0D8-8018B0E75EAC}" type="slidenum">
              <a:rPr lang="ru-RU" smtClean="0"/>
              <a:t>‹#›</a:t>
            </a:fld>
            <a:endParaRPr lang="ru-RU"/>
          </a:p>
        </p:txBody>
      </p:sp>
    </p:spTree>
    <p:extLst>
      <p:ext uri="{BB962C8B-B14F-4D97-AF65-F5344CB8AC3E}">
        <p14:creationId xmlns:p14="http://schemas.microsoft.com/office/powerpoint/2010/main" val="306782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604404-7EDC-1B9E-5F1C-2386364A4C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0FF190B-AF33-136F-63DD-E921DF08F2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EA5C244-75BC-4385-EA82-411CD5A7E9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1BFD3-D7C2-4F14-8F48-B6DCE5E5D76B}" type="datetimeFigureOut">
              <a:rPr lang="ru-RU" smtClean="0"/>
              <a:t>01.11.2022</a:t>
            </a:fld>
            <a:endParaRPr lang="ru-RU"/>
          </a:p>
        </p:txBody>
      </p:sp>
      <p:sp>
        <p:nvSpPr>
          <p:cNvPr id="5" name="Нижний колонтитул 4">
            <a:extLst>
              <a:ext uri="{FF2B5EF4-FFF2-40B4-BE49-F238E27FC236}">
                <a16:creationId xmlns:a16="http://schemas.microsoft.com/office/drawing/2014/main" id="{9B0F1DCC-17F7-6685-6139-7DEE576D42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2059AFE-BA9A-C058-3ADE-0626D5529C7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8CAFD4-238A-4726-A0D8-8018B0E75EAC}" type="slidenum">
              <a:rPr lang="ru-RU" smtClean="0"/>
              <a:t>‹#›</a:t>
            </a:fld>
            <a:endParaRPr lang="ru-RU"/>
          </a:p>
        </p:txBody>
      </p:sp>
    </p:spTree>
    <p:extLst>
      <p:ext uri="{BB962C8B-B14F-4D97-AF65-F5344CB8AC3E}">
        <p14:creationId xmlns:p14="http://schemas.microsoft.com/office/powerpoint/2010/main" val="4790050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C720E769-EB8E-82D0-5FDF-BCF6C34B4F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65CB127C-05DD-42AD-A9B6-C491D71B1FBE}"/>
              </a:ext>
            </a:extLst>
          </p:cNvPr>
          <p:cNvSpPr txBox="1"/>
          <p:nvPr/>
        </p:nvSpPr>
        <p:spPr>
          <a:xfrm>
            <a:off x="2235199" y="1005933"/>
            <a:ext cx="8085667" cy="1015663"/>
          </a:xfrm>
          <a:prstGeom prst="rect">
            <a:avLst/>
          </a:prstGeom>
          <a:noFill/>
        </p:spPr>
        <p:txBody>
          <a:bodyPr wrap="square" rtlCol="0">
            <a:spAutoFit/>
          </a:bodyPr>
          <a:lstStyle/>
          <a:p>
            <a:pPr algn="ctr"/>
            <a:r>
              <a:rPr lang="ru-RU" sz="2000" b="1" dirty="0">
                <a:latin typeface="Times New Roman" panose="02020603050405020304" pitchFamily="18" charset="0"/>
                <a:cs typeface="Times New Roman" panose="02020603050405020304" pitchFamily="18" charset="0"/>
              </a:rPr>
              <a:t>Управление образования администрации </a:t>
            </a:r>
          </a:p>
          <a:p>
            <a:pPr algn="ctr"/>
            <a:r>
              <a:rPr lang="ru-RU" sz="2000" b="1" dirty="0">
                <a:latin typeface="Times New Roman" panose="02020603050405020304" pitchFamily="18" charset="0"/>
                <a:cs typeface="Times New Roman" panose="02020603050405020304" pitchFamily="18" charset="0"/>
              </a:rPr>
              <a:t>Ленинского района города Нижнего Новгорода </a:t>
            </a:r>
          </a:p>
          <a:p>
            <a:pPr algn="ctr"/>
            <a:r>
              <a:rPr lang="ru-RU" sz="2000" b="1" dirty="0">
                <a:latin typeface="Times New Roman" panose="02020603050405020304" pitchFamily="18" charset="0"/>
                <a:cs typeface="Times New Roman" panose="02020603050405020304" pitchFamily="18" charset="0"/>
              </a:rPr>
              <a:t>Районный семинар старших воспитателей</a:t>
            </a:r>
          </a:p>
        </p:txBody>
      </p:sp>
      <p:sp>
        <p:nvSpPr>
          <p:cNvPr id="3" name="TextBox 2">
            <a:extLst>
              <a:ext uri="{FF2B5EF4-FFF2-40B4-BE49-F238E27FC236}">
                <a16:creationId xmlns:a16="http://schemas.microsoft.com/office/drawing/2014/main" id="{9B3BDAE5-AF06-4ECD-10D2-7B632AACC740}"/>
              </a:ext>
            </a:extLst>
          </p:cNvPr>
          <p:cNvSpPr txBox="1"/>
          <p:nvPr/>
        </p:nvSpPr>
        <p:spPr>
          <a:xfrm>
            <a:off x="8466668" y="5758470"/>
            <a:ext cx="3505200" cy="923330"/>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Подготовил старший воспитатель </a:t>
            </a:r>
          </a:p>
          <a:p>
            <a:r>
              <a:rPr lang="ru-RU" dirty="0">
                <a:latin typeface="Times New Roman" panose="02020603050405020304" pitchFamily="18" charset="0"/>
                <a:cs typeface="Times New Roman" panose="02020603050405020304" pitchFamily="18" charset="0"/>
              </a:rPr>
              <a:t>МБДОУ «Детский сад №152» </a:t>
            </a:r>
          </a:p>
          <a:p>
            <a:r>
              <a:rPr lang="ru-RU" dirty="0">
                <a:latin typeface="Times New Roman" panose="02020603050405020304" pitchFamily="18" charset="0"/>
                <a:cs typeface="Times New Roman" panose="02020603050405020304" pitchFamily="18" charset="0"/>
              </a:rPr>
              <a:t>Кулагина Анна Константиновна</a:t>
            </a:r>
          </a:p>
        </p:txBody>
      </p:sp>
      <p:sp>
        <p:nvSpPr>
          <p:cNvPr id="4" name="TextBox 3">
            <a:extLst>
              <a:ext uri="{FF2B5EF4-FFF2-40B4-BE49-F238E27FC236}">
                <a16:creationId xmlns:a16="http://schemas.microsoft.com/office/drawing/2014/main" id="{C365FC00-1019-FA0B-C8B2-104CB0462365}"/>
              </a:ext>
            </a:extLst>
          </p:cNvPr>
          <p:cNvSpPr txBox="1"/>
          <p:nvPr/>
        </p:nvSpPr>
        <p:spPr>
          <a:xfrm>
            <a:off x="292100" y="2090171"/>
            <a:ext cx="11971866" cy="1384995"/>
          </a:xfrm>
          <a:prstGeom prst="rect">
            <a:avLst/>
          </a:prstGeom>
          <a:noFill/>
        </p:spPr>
        <p:txBody>
          <a:bodyPr wrap="square" rtlCol="0">
            <a:spAutoFit/>
          </a:bodyPr>
          <a:lstStyle/>
          <a:p>
            <a:pPr algn="ctr"/>
            <a:r>
              <a:rPr lang="ru-RU" sz="2800" b="1" dirty="0">
                <a:solidFill>
                  <a:srgbClr val="002060"/>
                </a:solidFill>
                <a:latin typeface="Times New Roman" panose="02020603050405020304" pitchFamily="18" charset="0"/>
                <a:cs typeface="Times New Roman" panose="02020603050405020304" pitchFamily="18" charset="0"/>
              </a:rPr>
              <a:t>Тема: </a:t>
            </a:r>
          </a:p>
          <a:p>
            <a:pPr algn="ctr"/>
            <a:r>
              <a:rPr lang="ru-RU" sz="2800" b="1" dirty="0">
                <a:solidFill>
                  <a:srgbClr val="002060"/>
                </a:solidFill>
                <a:latin typeface="Times New Roman" panose="02020603050405020304" pitchFamily="18" charset="0"/>
                <a:cs typeface="Times New Roman" panose="02020603050405020304" pitchFamily="18" charset="0"/>
              </a:rPr>
              <a:t>«</a:t>
            </a:r>
            <a:r>
              <a:rPr lang="ru-RU" sz="2800" b="1" dirty="0">
                <a:solidFill>
                  <a:srgbClr val="002060"/>
                </a:solidFill>
                <a:effectLst/>
                <a:latin typeface="Times New Roman" panose="02020603050405020304" pitchFamily="18" charset="0"/>
                <a:ea typeface="Times New Roman" panose="02020603050405020304" pitchFamily="18" charset="0"/>
              </a:rPr>
              <a:t>Психологическое сопровождение педагога </a:t>
            </a:r>
          </a:p>
          <a:p>
            <a:pPr algn="ctr"/>
            <a:r>
              <a:rPr lang="ru-RU" sz="2800" b="1" dirty="0">
                <a:solidFill>
                  <a:srgbClr val="002060"/>
                </a:solidFill>
                <a:effectLst/>
                <a:latin typeface="Times New Roman" panose="02020603050405020304" pitchFamily="18" charset="0"/>
                <a:ea typeface="Times New Roman" panose="02020603050405020304" pitchFamily="18" charset="0"/>
              </a:rPr>
              <a:t>при подготовке к конкурсам профессионального мастерства</a:t>
            </a:r>
            <a:r>
              <a:rPr lang="ru-RU" sz="2800" b="1" dirty="0">
                <a:solidFill>
                  <a:srgbClr val="00206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90863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22B3CFFF-2F1D-EA2A-CFFB-73DF1003F2FB}"/>
              </a:ext>
            </a:extLst>
          </p:cNvPr>
          <p:cNvPicPr>
            <a:picLocks noChangeAspect="1"/>
          </p:cNvPicPr>
          <p:nvPr/>
        </p:nvPicPr>
        <p:blipFill>
          <a:blip r:embed="rId3"/>
          <a:stretch>
            <a:fillRect/>
          </a:stretch>
        </p:blipFill>
        <p:spPr>
          <a:xfrm>
            <a:off x="0" y="0"/>
            <a:ext cx="12192000" cy="6857999"/>
          </a:xfrm>
          <a:prstGeom prst="rect">
            <a:avLst/>
          </a:prstGeom>
        </p:spPr>
      </p:pic>
      <p:sp>
        <p:nvSpPr>
          <p:cNvPr id="4" name="TextBox 3">
            <a:extLst>
              <a:ext uri="{FF2B5EF4-FFF2-40B4-BE49-F238E27FC236}">
                <a16:creationId xmlns:a16="http://schemas.microsoft.com/office/drawing/2014/main" id="{0BADD52D-6142-952A-D416-EDF8BF65CC4F}"/>
              </a:ext>
            </a:extLst>
          </p:cNvPr>
          <p:cNvSpPr txBox="1"/>
          <p:nvPr/>
        </p:nvSpPr>
        <p:spPr>
          <a:xfrm>
            <a:off x="301788" y="969484"/>
            <a:ext cx="7145613" cy="4062651"/>
          </a:xfrm>
          <a:prstGeom prst="rect">
            <a:avLst/>
          </a:prstGeom>
          <a:noFill/>
        </p:spPr>
        <p:txBody>
          <a:bodyPr wrap="square" rtlCol="0">
            <a:spAutoFit/>
          </a:bodyPr>
          <a:lstStyle/>
          <a:p>
            <a:endParaRPr lang="ru-RU" dirty="0">
              <a:solidFill>
                <a:srgbClr val="181818"/>
              </a:solidFill>
              <a:latin typeface="Times New Roman" panose="02020603050405020304" pitchFamily="18" charset="0"/>
            </a:endParaRPr>
          </a:p>
          <a:p>
            <a:pPr algn="l"/>
            <a:r>
              <a:rPr lang="ru-RU" sz="2400" b="1" i="0" dirty="0">
                <a:solidFill>
                  <a:srgbClr val="181818"/>
                </a:solidFill>
                <a:effectLst/>
                <a:latin typeface="Times New Roman" panose="02020603050405020304" pitchFamily="18" charset="0"/>
                <a:cs typeface="Times New Roman" panose="02020603050405020304" pitchFamily="18" charset="0"/>
              </a:rPr>
              <a:t>Участие в конкурсе дает возможность педагогу:</a:t>
            </a:r>
          </a:p>
          <a:p>
            <a:pPr algn="l">
              <a:buFont typeface="Arial" panose="020B0604020202020204" pitchFamily="34" charset="0"/>
              <a:buChar char="•"/>
            </a:pPr>
            <a:r>
              <a:rPr lang="ru-RU" sz="2400" b="0" i="0" dirty="0">
                <a:solidFill>
                  <a:srgbClr val="181818"/>
                </a:solidFill>
                <a:effectLst/>
                <a:latin typeface="Times New Roman" panose="02020603050405020304" pitchFamily="18" charset="0"/>
                <a:cs typeface="Times New Roman" panose="02020603050405020304" pitchFamily="18" charset="0"/>
              </a:rPr>
              <a:t>Повысить уровень педагогического мастерства;</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П</a:t>
            </a:r>
            <a:r>
              <a:rPr lang="ru-RU" sz="2400" b="0" i="0" dirty="0">
                <a:solidFill>
                  <a:srgbClr val="181818"/>
                </a:solidFill>
                <a:effectLst/>
                <a:latin typeface="Times New Roman" panose="02020603050405020304" pitchFamily="18" charset="0"/>
                <a:cs typeface="Times New Roman" panose="02020603050405020304" pitchFamily="18" charset="0"/>
              </a:rPr>
              <a:t>овысить свой социальный статус;</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И</a:t>
            </a:r>
            <a:r>
              <a:rPr lang="ru-RU" sz="2400" b="0" i="0" dirty="0">
                <a:solidFill>
                  <a:srgbClr val="181818"/>
                </a:solidFill>
                <a:effectLst/>
                <a:latin typeface="Times New Roman" panose="02020603050405020304" pitchFamily="18" charset="0"/>
                <a:cs typeface="Times New Roman" panose="02020603050405020304" pitchFamily="18" charset="0"/>
              </a:rPr>
              <a:t>зучить опыт коллег;</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Р</a:t>
            </a:r>
            <a:r>
              <a:rPr lang="ru-RU" sz="2400" b="0" i="0" dirty="0">
                <a:solidFill>
                  <a:srgbClr val="181818"/>
                </a:solidFill>
                <a:effectLst/>
                <a:latin typeface="Times New Roman" panose="02020603050405020304" pitchFamily="18" charset="0"/>
                <a:cs typeface="Times New Roman" panose="02020603050405020304" pitchFamily="18" charset="0"/>
              </a:rPr>
              <a:t>еализовать свой творческий потенциал;</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Р</a:t>
            </a:r>
            <a:r>
              <a:rPr lang="ru-RU" sz="2400" b="0" i="0" dirty="0">
                <a:solidFill>
                  <a:srgbClr val="181818"/>
                </a:solidFill>
                <a:effectLst/>
                <a:latin typeface="Times New Roman" panose="02020603050405020304" pitchFamily="18" charset="0"/>
                <a:cs typeface="Times New Roman" panose="02020603050405020304" pitchFamily="18" charset="0"/>
              </a:rPr>
              <a:t>азвить собственные коммуникативные способности;</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У</a:t>
            </a:r>
            <a:r>
              <a:rPr lang="ru-RU" sz="2400" b="0" i="0" dirty="0">
                <a:solidFill>
                  <a:srgbClr val="181818"/>
                </a:solidFill>
                <a:effectLst/>
                <a:latin typeface="Times New Roman" panose="02020603050405020304" pitchFamily="18" charset="0"/>
                <a:cs typeface="Times New Roman" panose="02020603050405020304" pitchFamily="18" charset="0"/>
              </a:rPr>
              <a:t>становить новые контакты на профессиональном уровне;</a:t>
            </a:r>
          </a:p>
          <a:p>
            <a:pPr algn="l">
              <a:buFont typeface="Arial" panose="020B0604020202020204" pitchFamily="34" charset="0"/>
              <a:buChar char="•"/>
            </a:pPr>
            <a:r>
              <a:rPr lang="ru-RU" sz="2400" dirty="0">
                <a:solidFill>
                  <a:srgbClr val="181818"/>
                </a:solidFill>
                <a:latin typeface="Times New Roman" panose="02020603050405020304" pitchFamily="18" charset="0"/>
                <a:cs typeface="Times New Roman" panose="02020603050405020304" pitchFamily="18" charset="0"/>
              </a:rPr>
              <a:t>П</a:t>
            </a:r>
            <a:r>
              <a:rPr lang="ru-RU" sz="2400" b="0" i="0" dirty="0">
                <a:solidFill>
                  <a:srgbClr val="181818"/>
                </a:solidFill>
                <a:effectLst/>
                <a:latin typeface="Times New Roman" panose="02020603050405020304" pitchFamily="18" charset="0"/>
                <a:cs typeface="Times New Roman" panose="02020603050405020304" pitchFamily="18" charset="0"/>
              </a:rPr>
              <a:t>овысить авторитет в педагогическом коллективе;</a:t>
            </a:r>
          </a:p>
        </p:txBody>
      </p:sp>
      <p:pic>
        <p:nvPicPr>
          <p:cNvPr id="8" name="Рисунок 7">
            <a:extLst>
              <a:ext uri="{FF2B5EF4-FFF2-40B4-BE49-F238E27FC236}">
                <a16:creationId xmlns:a16="http://schemas.microsoft.com/office/drawing/2014/main" id="{177600AC-B7F1-A30D-54DE-76E812BBAB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0339" y="1322024"/>
            <a:ext cx="4792339" cy="3194892"/>
          </a:xfrm>
          <a:prstGeom prst="rect">
            <a:avLst/>
          </a:prstGeom>
        </p:spPr>
      </p:pic>
    </p:spTree>
    <p:extLst>
      <p:ext uri="{BB962C8B-B14F-4D97-AF65-F5344CB8AC3E}">
        <p14:creationId xmlns:p14="http://schemas.microsoft.com/office/powerpoint/2010/main" val="4212963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BDC94359-4207-8B62-780E-9BAF1488BB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AC79941F-0FD7-9375-E173-2D3838624D23}"/>
              </a:ext>
            </a:extLst>
          </p:cNvPr>
          <p:cNvSpPr>
            <a:spLocks noGrp="1"/>
          </p:cNvSpPr>
          <p:nvPr>
            <p:ph type="ctrTitle"/>
          </p:nvPr>
        </p:nvSpPr>
        <p:spPr>
          <a:xfrm>
            <a:off x="1619480" y="627961"/>
            <a:ext cx="9118294" cy="1615062"/>
          </a:xfrm>
        </p:spPr>
        <p:txBody>
          <a:bodyPr>
            <a:normAutofit/>
          </a:bodyPr>
          <a:lstStyle/>
          <a:p>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Развитие эмоциональной устойчивости, уверенности в себе и своих силах является одной из наиболее важных сторон деятельности по подготовке педагога к конкурсам различного уровня. </a:t>
            </a:r>
            <a:endParaRPr lang="ru-RU" sz="7200" dirty="0">
              <a:latin typeface="Times New Roman" panose="02020603050405020304" pitchFamily="18" charset="0"/>
              <a:cs typeface="Times New Roman" panose="02020603050405020304" pitchFamily="18" charset="0"/>
            </a:endParaRPr>
          </a:p>
        </p:txBody>
      </p:sp>
      <p:pic>
        <p:nvPicPr>
          <p:cNvPr id="9" name="Рисунок 8">
            <a:extLst>
              <a:ext uri="{FF2B5EF4-FFF2-40B4-BE49-F238E27FC236}">
                <a16:creationId xmlns:a16="http://schemas.microsoft.com/office/drawing/2014/main" id="{64C585A0-54BD-0A5D-C48B-2E8B30359E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9694" y="2456761"/>
            <a:ext cx="5578942" cy="3138155"/>
          </a:xfrm>
          <a:prstGeom prst="rect">
            <a:avLst/>
          </a:prstGeom>
        </p:spPr>
      </p:pic>
    </p:spTree>
    <p:extLst>
      <p:ext uri="{BB962C8B-B14F-4D97-AF65-F5344CB8AC3E}">
        <p14:creationId xmlns:p14="http://schemas.microsoft.com/office/powerpoint/2010/main" val="2290613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5C1A6AED-CE2D-4966-2205-A389157F1A65}"/>
              </a:ext>
            </a:extLst>
          </p:cNvPr>
          <p:cNvPicPr>
            <a:picLocks noChangeAspect="1"/>
          </p:cNvPicPr>
          <p:nvPr/>
        </p:nvPicPr>
        <p:blipFill>
          <a:blip r:embed="rId3"/>
          <a:stretch>
            <a:fillRect/>
          </a:stretch>
        </p:blipFill>
        <p:spPr>
          <a:xfrm>
            <a:off x="0" y="0"/>
            <a:ext cx="12192000" cy="6857999"/>
          </a:xfrm>
          <a:prstGeom prst="rect">
            <a:avLst/>
          </a:prstGeom>
        </p:spPr>
      </p:pic>
      <p:sp>
        <p:nvSpPr>
          <p:cNvPr id="2" name="TextBox 1">
            <a:extLst>
              <a:ext uri="{FF2B5EF4-FFF2-40B4-BE49-F238E27FC236}">
                <a16:creationId xmlns:a16="http://schemas.microsoft.com/office/drawing/2014/main" id="{C6BD77BE-5E68-C0B2-D52E-7795A40572A1}"/>
              </a:ext>
            </a:extLst>
          </p:cNvPr>
          <p:cNvSpPr txBox="1"/>
          <p:nvPr/>
        </p:nvSpPr>
        <p:spPr>
          <a:xfrm>
            <a:off x="1651000" y="702733"/>
            <a:ext cx="9076267" cy="2616101"/>
          </a:xfrm>
          <a:prstGeom prst="rect">
            <a:avLst/>
          </a:prstGeom>
          <a:noFill/>
        </p:spPr>
        <p:txBody>
          <a:bodyPr wrap="square" rtlCol="0">
            <a:spAutoFit/>
          </a:bodyPr>
          <a:lstStyle/>
          <a:p>
            <a:r>
              <a:rPr lang="ru-RU" sz="2400" b="1" dirty="0">
                <a:latin typeface="Times New Roman" panose="02020603050405020304" pitchFamily="18" charset="0"/>
                <a:ea typeface="Times New Roman" panose="02020603050405020304" pitchFamily="18" charset="0"/>
                <a:cs typeface="Times New Roman" panose="02020603050405020304" pitchFamily="18" charset="0"/>
              </a:rPr>
              <a:t>Направления работы </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1. Организовать психологическое сопровождение на протяжении всех этапов подготовки к конкурсу.</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2. Создать правильный психологический настрой - психологическую установку на успех.</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3. Стабилизировать эмоциональное состояние конкурсанта.</a:t>
            </a:r>
            <a:br>
              <a:rPr lang="ru-RU" sz="2000" dirty="0">
                <a:effectLst/>
                <a:latin typeface="OpenSans"/>
                <a:ea typeface="Times New Roman" panose="02020603050405020304" pitchFamily="18" charset="0"/>
                <a:cs typeface="Times New Roman" panose="02020603050405020304" pitchFamily="18" charset="0"/>
              </a:rPr>
            </a:br>
            <a:endParaRPr lang="ru-RU" sz="2000" dirty="0"/>
          </a:p>
        </p:txBody>
      </p:sp>
      <p:pic>
        <p:nvPicPr>
          <p:cNvPr id="5" name="Рисунок 4">
            <a:extLst>
              <a:ext uri="{FF2B5EF4-FFF2-40B4-BE49-F238E27FC236}">
                <a16:creationId xmlns:a16="http://schemas.microsoft.com/office/drawing/2014/main" id="{DA5A5E6C-01C7-4E97-961C-D05AEEF0FD3A}"/>
              </a:ext>
            </a:extLst>
          </p:cNvPr>
          <p:cNvPicPr>
            <a:picLocks noChangeAspect="1"/>
          </p:cNvPicPr>
          <p:nvPr/>
        </p:nvPicPr>
        <p:blipFill>
          <a:blip r:embed="rId4"/>
          <a:stretch>
            <a:fillRect/>
          </a:stretch>
        </p:blipFill>
        <p:spPr>
          <a:xfrm>
            <a:off x="3286831" y="3148621"/>
            <a:ext cx="4511431" cy="2822693"/>
          </a:xfrm>
          <a:prstGeom prst="rect">
            <a:avLst/>
          </a:prstGeom>
        </p:spPr>
      </p:pic>
    </p:spTree>
    <p:extLst>
      <p:ext uri="{BB962C8B-B14F-4D97-AF65-F5344CB8AC3E}">
        <p14:creationId xmlns:p14="http://schemas.microsoft.com/office/powerpoint/2010/main" val="3015034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DB36564D-14CF-B766-4727-76526BEC806E}"/>
              </a:ext>
            </a:extLst>
          </p:cNvPr>
          <p:cNvPicPr>
            <a:picLocks noChangeAspect="1"/>
          </p:cNvPicPr>
          <p:nvPr/>
        </p:nvPicPr>
        <p:blipFill>
          <a:blip r:embed="rId3"/>
          <a:stretch>
            <a:fill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E57690E8-DB51-4A00-B565-DCECDBDE77BB}"/>
              </a:ext>
            </a:extLst>
          </p:cNvPr>
          <p:cNvSpPr txBox="1"/>
          <p:nvPr/>
        </p:nvSpPr>
        <p:spPr>
          <a:xfrm>
            <a:off x="1187115" y="1891574"/>
            <a:ext cx="9817769" cy="1382238"/>
          </a:xfrm>
          <a:prstGeom prst="rect">
            <a:avLst/>
          </a:prstGeom>
          <a:noFill/>
        </p:spPr>
        <p:txBody>
          <a:bodyPr wrap="square" rtlCol="0">
            <a:spAutoFit/>
          </a:bodyPr>
          <a:lstStyle/>
          <a:p>
            <a:pPr marL="342900" lvl="0" indent="-342900" algn="just">
              <a:lnSpc>
                <a:spcPct val="115000"/>
              </a:lnSpc>
              <a:spcAft>
                <a:spcPts val="10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Речь без </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отрицательных слов и высказываний.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SzPts val="1000"/>
              <a:buFont typeface="Symbol" panose="05050102010706020507" pitchFamily="18" charset="2"/>
              <a:buChar char=""/>
              <a:tabLst>
                <a:tab pos="457200" algn="l"/>
              </a:tabLst>
            </a:pP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«Я высказывания»</a:t>
            </a:r>
          </a:p>
          <a:p>
            <a:pPr marL="342900" lvl="0" indent="-342900" algn="just">
              <a:lnSpc>
                <a:spcPct val="115000"/>
              </a:lnSpc>
              <a:spcAft>
                <a:spcPts val="10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И</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збегание закрытых поз</a:t>
            </a:r>
          </a:p>
        </p:txBody>
      </p:sp>
      <p:sp>
        <p:nvSpPr>
          <p:cNvPr id="4" name="TextBox 3">
            <a:extLst>
              <a:ext uri="{FF2B5EF4-FFF2-40B4-BE49-F238E27FC236}">
                <a16:creationId xmlns:a16="http://schemas.microsoft.com/office/drawing/2014/main" id="{E51267CA-F95C-0354-7812-90EDA85CFEEB}"/>
              </a:ext>
            </a:extLst>
          </p:cNvPr>
          <p:cNvSpPr txBox="1"/>
          <p:nvPr/>
        </p:nvSpPr>
        <p:spPr>
          <a:xfrm>
            <a:off x="1212574" y="715617"/>
            <a:ext cx="9631017" cy="461665"/>
          </a:xfrm>
          <a:prstGeom prst="rect">
            <a:avLst/>
          </a:prstGeom>
          <a:noFill/>
        </p:spPr>
        <p:txBody>
          <a:bodyPr wrap="square" rtlCol="0">
            <a:spAutoFit/>
          </a:bodyPr>
          <a:lstStyle/>
          <a:p>
            <a:pPr algn="ctr"/>
            <a:r>
              <a:rPr lang="ru-RU" sz="2400" b="1" dirty="0">
                <a:latin typeface="Times New Roman" panose="02020603050405020304" pitchFamily="18" charset="0"/>
                <a:cs typeface="Times New Roman" panose="02020603050405020304" pitchFamily="18" charset="0"/>
              </a:rPr>
              <a:t>Предварительная подготовка</a:t>
            </a:r>
          </a:p>
        </p:txBody>
      </p:sp>
      <p:pic>
        <p:nvPicPr>
          <p:cNvPr id="6" name="Рисунок 5">
            <a:extLst>
              <a:ext uri="{FF2B5EF4-FFF2-40B4-BE49-F238E27FC236}">
                <a16:creationId xmlns:a16="http://schemas.microsoft.com/office/drawing/2014/main" id="{6E5448A6-C8A5-419E-AF0B-3C99354A487B}"/>
              </a:ext>
            </a:extLst>
          </p:cNvPr>
          <p:cNvPicPr>
            <a:picLocks noChangeAspect="1"/>
          </p:cNvPicPr>
          <p:nvPr/>
        </p:nvPicPr>
        <p:blipFill>
          <a:blip r:embed="rId4"/>
          <a:stretch>
            <a:fillRect/>
          </a:stretch>
        </p:blipFill>
        <p:spPr>
          <a:xfrm>
            <a:off x="2813200" y="3273812"/>
            <a:ext cx="5606327" cy="2868571"/>
          </a:xfrm>
          <a:prstGeom prst="rect">
            <a:avLst/>
          </a:prstGeom>
          <a:effectLst>
            <a:softEdge rad="127000"/>
          </a:effectLst>
        </p:spPr>
      </p:pic>
    </p:spTree>
    <p:extLst>
      <p:ext uri="{BB962C8B-B14F-4D97-AF65-F5344CB8AC3E}">
        <p14:creationId xmlns:p14="http://schemas.microsoft.com/office/powerpoint/2010/main" val="2087789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6B8F7514-D209-4DCE-A8A8-4BA12E23CA57}"/>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26B997C0-BCBE-DA84-D79A-7336B3650B36}"/>
              </a:ext>
            </a:extLst>
          </p:cNvPr>
          <p:cNvSpPr txBox="1"/>
          <p:nvPr/>
        </p:nvSpPr>
        <p:spPr>
          <a:xfrm>
            <a:off x="991296" y="564437"/>
            <a:ext cx="10475844" cy="461665"/>
          </a:xfrm>
          <a:prstGeom prst="rect">
            <a:avLst/>
          </a:prstGeom>
          <a:noFill/>
        </p:spPr>
        <p:txBody>
          <a:bodyPr wrap="square" rtlCol="0">
            <a:spAutoFit/>
          </a:bodyPr>
          <a:lstStyle/>
          <a:p>
            <a:pPr algn="ct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Психологическая установка на успех.</a:t>
            </a:r>
            <a:endParaRPr lang="ru-RU" sz="2400" b="1" dirty="0"/>
          </a:p>
        </p:txBody>
      </p:sp>
      <p:sp>
        <p:nvSpPr>
          <p:cNvPr id="4" name="TextBox 3">
            <a:extLst>
              <a:ext uri="{FF2B5EF4-FFF2-40B4-BE49-F238E27FC236}">
                <a16:creationId xmlns:a16="http://schemas.microsoft.com/office/drawing/2014/main" id="{6DEA18AB-138F-2B33-DEEE-7DEB7F746255}"/>
              </a:ext>
            </a:extLst>
          </p:cNvPr>
          <p:cNvSpPr txBox="1"/>
          <p:nvPr/>
        </p:nvSpPr>
        <p:spPr>
          <a:xfrm>
            <a:off x="1133061" y="1292087"/>
            <a:ext cx="8994913" cy="1015663"/>
          </a:xfrm>
          <a:prstGeom prst="rect">
            <a:avLst/>
          </a:prstGeom>
          <a:noFill/>
        </p:spPr>
        <p:txBody>
          <a:bodyPr wrap="square" rtlCol="0">
            <a:spAutoFit/>
          </a:bodyPr>
          <a:lstStyle/>
          <a:p>
            <a:pPr marL="342900" indent="-342900" algn="l">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Изучение </a:t>
            </a:r>
            <a:r>
              <a:rPr lang="ru-RU" sz="2000" b="0" i="0" dirty="0">
                <a:solidFill>
                  <a:srgbClr val="000000"/>
                </a:solidFill>
                <a:effectLst/>
                <a:latin typeface="Times New Roman" panose="02020603050405020304" pitchFamily="18" charset="0"/>
                <a:cs typeface="Times New Roman" panose="02020603050405020304" pitchFamily="18" charset="0"/>
              </a:rPr>
              <a:t>Положения о проведении конкурса </a:t>
            </a:r>
          </a:p>
          <a:p>
            <a:pPr marL="342900" indent="-342900" algn="l">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Просмотр видеоматериалов конкурсов прошлых лет</a:t>
            </a:r>
          </a:p>
          <a:p>
            <a:pPr marL="285750" indent="-285750">
              <a:buFont typeface="Arial" panose="020B0604020202020204" pitchFamily="34" charset="0"/>
              <a:buChar char="•"/>
            </a:pPr>
            <a:r>
              <a:rPr kumimoji="0" lang="ru-RU" sz="20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Создание команды конкурсанта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9805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A196B5F9-C692-220F-315F-28D47BFEB55F}"/>
              </a:ext>
            </a:extLst>
          </p:cNvPr>
          <p:cNvPicPr>
            <a:picLocks noChangeAspect="1"/>
          </p:cNvPicPr>
          <p:nvPr/>
        </p:nvPicPr>
        <p:blipFill>
          <a:blip r:embed="rId3"/>
          <a:stretch>
            <a:fillRect/>
          </a:stretch>
        </p:blipFill>
        <p:spPr>
          <a:xfrm>
            <a:off x="0" y="0"/>
            <a:ext cx="12192000" cy="6857999"/>
          </a:xfrm>
          <a:prstGeom prst="rect">
            <a:avLst/>
          </a:prstGeom>
        </p:spPr>
      </p:pic>
      <p:sp>
        <p:nvSpPr>
          <p:cNvPr id="2" name="TextBox 1">
            <a:extLst>
              <a:ext uri="{FF2B5EF4-FFF2-40B4-BE49-F238E27FC236}">
                <a16:creationId xmlns:a16="http://schemas.microsoft.com/office/drawing/2014/main" id="{67624995-2BAC-81C1-8793-C705CFA5AE1A}"/>
              </a:ext>
            </a:extLst>
          </p:cNvPr>
          <p:cNvSpPr txBox="1"/>
          <p:nvPr/>
        </p:nvSpPr>
        <p:spPr>
          <a:xfrm>
            <a:off x="1039173" y="1728983"/>
            <a:ext cx="9406466" cy="2310889"/>
          </a:xfrm>
          <a:prstGeom prst="rect">
            <a:avLst/>
          </a:prstGeom>
          <a:noFill/>
        </p:spPr>
        <p:txBody>
          <a:bodyPr wrap="square" rtlCol="0">
            <a:spAutoFit/>
          </a:bodyPr>
          <a:lstStyle/>
          <a:p>
            <a:pPr algn="just">
              <a:lnSpc>
                <a:spcPts val="1920"/>
              </a:lnSpc>
              <a:spcAft>
                <a:spcPts val="800"/>
              </a:spcAft>
            </a:pP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Снятию эмоционального напряжения способствуют несложные психологические приемы.</a:t>
            </a: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ts val="1920"/>
              </a:lnSpc>
              <a:spcAft>
                <a:spcPts val="800"/>
              </a:spcAft>
              <a:buFont typeface="Arial" panose="020B0604020202020204" pitchFamily="34" charset="0"/>
              <a:buChar char="•"/>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Улыбка</a:t>
            </a:r>
          </a:p>
          <a:p>
            <a:pPr marL="285750" indent="-285750" algn="just">
              <a:lnSpc>
                <a:spcPts val="1920"/>
              </a:lnSpc>
              <a:spcAft>
                <a:spcPts val="800"/>
              </a:spcAft>
              <a:buFont typeface="Arial" panose="020B0604020202020204" pitchFamily="34" charset="0"/>
              <a:buChar char="•"/>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Положительные воспоминания</a:t>
            </a:r>
          </a:p>
          <a:p>
            <a:pPr algn="just">
              <a:lnSpc>
                <a:spcPts val="1920"/>
              </a:lnSpc>
              <a:spcAft>
                <a:spcPts val="800"/>
              </a:spcAft>
            </a:pPr>
            <a:r>
              <a:rPr lang="ru-RU" sz="1800" dirty="0">
                <a:effectLst/>
                <a:latin typeface="OpenSans"/>
                <a:ea typeface="Times New Roman" panose="02020603050405020304" pitchFamily="18" charset="0"/>
                <a:cs typeface="Times New Roman" panose="02020603050405020304" pitchFamily="18" charset="0"/>
              </a:rPr>
              <a:t> </a:t>
            </a:r>
          </a:p>
          <a:p>
            <a:pPr algn="just">
              <a:lnSpc>
                <a:spcPts val="1920"/>
              </a:lnSpc>
              <a:spcAft>
                <a:spcPts val="800"/>
              </a:spcAft>
            </a:pPr>
            <a:endParaRPr lang="ru-RU" dirty="0">
              <a:latin typeface="OpenSans"/>
              <a:ea typeface="Calibri" panose="020F0502020204030204" pitchFamily="34" charset="0"/>
              <a:cs typeface="Times New Roman" panose="02020603050405020304" pitchFamily="18" charset="0"/>
            </a:endParaRPr>
          </a:p>
          <a:p>
            <a:pPr algn="just">
              <a:lnSpc>
                <a:spcPts val="1920"/>
              </a:lnSpc>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35F70356-ABE7-4BDB-BA20-1C36BA362EBD}"/>
              </a:ext>
            </a:extLst>
          </p:cNvPr>
          <p:cNvSpPr txBox="1"/>
          <p:nvPr/>
        </p:nvSpPr>
        <p:spPr>
          <a:xfrm>
            <a:off x="1191126" y="589547"/>
            <a:ext cx="9914021" cy="461665"/>
          </a:xfrm>
          <a:prstGeom prst="rect">
            <a:avLst/>
          </a:prstGeom>
          <a:noFill/>
        </p:spPr>
        <p:txBody>
          <a:bodyPr wrap="square" rtlCol="0">
            <a:spAutoFit/>
          </a:bodyPr>
          <a:lstStyle/>
          <a:p>
            <a:pPr algn="ctr"/>
            <a:r>
              <a:rPr lang="ru-RU" sz="2400" b="1" dirty="0">
                <a:latin typeface="Times New Roman" panose="02020603050405020304" pitchFamily="18" charset="0"/>
                <a:cs typeface="Times New Roman" panose="02020603050405020304" pitchFamily="18" charset="0"/>
              </a:rPr>
              <a:t>Стабилизация эмоционального состояния.</a:t>
            </a:r>
          </a:p>
        </p:txBody>
      </p:sp>
      <p:pic>
        <p:nvPicPr>
          <p:cNvPr id="7" name="Рисунок 6">
            <a:extLst>
              <a:ext uri="{FF2B5EF4-FFF2-40B4-BE49-F238E27FC236}">
                <a16:creationId xmlns:a16="http://schemas.microsoft.com/office/drawing/2014/main" id="{EDC9A04A-7B5D-4394-B82A-55300CF8A503}"/>
              </a:ext>
            </a:extLst>
          </p:cNvPr>
          <p:cNvPicPr>
            <a:picLocks noChangeAspect="1"/>
          </p:cNvPicPr>
          <p:nvPr/>
        </p:nvPicPr>
        <p:blipFill>
          <a:blip r:embed="rId4"/>
          <a:stretch>
            <a:fillRect/>
          </a:stretch>
        </p:blipFill>
        <p:spPr>
          <a:xfrm>
            <a:off x="1246585" y="3710494"/>
            <a:ext cx="3478262" cy="2818120"/>
          </a:xfrm>
          <a:prstGeom prst="rect">
            <a:avLst/>
          </a:prstGeom>
          <a:effectLst>
            <a:softEdge rad="127000"/>
          </a:effectLst>
        </p:spPr>
      </p:pic>
      <p:pic>
        <p:nvPicPr>
          <p:cNvPr id="12" name="Рисунок 11">
            <a:extLst>
              <a:ext uri="{FF2B5EF4-FFF2-40B4-BE49-F238E27FC236}">
                <a16:creationId xmlns:a16="http://schemas.microsoft.com/office/drawing/2014/main" id="{429D8851-E388-40DC-A674-66C19C7562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1208" y="3058742"/>
            <a:ext cx="3613484" cy="2710113"/>
          </a:xfrm>
          <a:prstGeom prst="rect">
            <a:avLst/>
          </a:prstGeom>
          <a:effectLst>
            <a:softEdge rad="127000"/>
          </a:effectLst>
        </p:spPr>
      </p:pic>
    </p:spTree>
    <p:extLst>
      <p:ext uri="{BB962C8B-B14F-4D97-AF65-F5344CB8AC3E}">
        <p14:creationId xmlns:p14="http://schemas.microsoft.com/office/powerpoint/2010/main" val="2923019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0233C4-A35C-4F08-9D3A-3156C48A7FA5}"/>
              </a:ext>
            </a:extLst>
          </p:cNvPr>
          <p:cNvSpPr txBox="1"/>
          <p:nvPr/>
        </p:nvSpPr>
        <p:spPr>
          <a:xfrm>
            <a:off x="806116" y="794084"/>
            <a:ext cx="10443410" cy="2081463"/>
          </a:xfrm>
          <a:prstGeom prst="rect">
            <a:avLst/>
          </a:prstGeom>
          <a:noFill/>
        </p:spPr>
        <p:txBody>
          <a:bodyPr wrap="square" rtlCol="0">
            <a:spAutoFit/>
          </a:bodyPr>
          <a:lstStyle/>
          <a:p>
            <a:endParaRPr lang="ru-RU" dirty="0"/>
          </a:p>
        </p:txBody>
      </p:sp>
      <p:pic>
        <p:nvPicPr>
          <p:cNvPr id="4" name="Рисунок 3">
            <a:extLst>
              <a:ext uri="{FF2B5EF4-FFF2-40B4-BE49-F238E27FC236}">
                <a16:creationId xmlns:a16="http://schemas.microsoft.com/office/drawing/2014/main" id="{FCA04F30-E4F5-4026-BC1C-F7DC9B275BAC}"/>
              </a:ext>
            </a:extLst>
          </p:cNvPr>
          <p:cNvPicPr>
            <a:picLocks noChangeAspect="1"/>
          </p:cNvPicPr>
          <p:nvPr/>
        </p:nvPicPr>
        <p:blipFill>
          <a:blip r:embed="rId3"/>
          <a:stretch>
            <a:fillRect/>
          </a:stretch>
        </p:blipFill>
        <p:spPr>
          <a:xfrm>
            <a:off x="0" y="0"/>
            <a:ext cx="12192000" cy="6857999"/>
          </a:xfrm>
          <a:prstGeom prst="rect">
            <a:avLst/>
          </a:prstGeom>
        </p:spPr>
      </p:pic>
      <p:pic>
        <p:nvPicPr>
          <p:cNvPr id="3" name="Рисунок 2">
            <a:extLst>
              <a:ext uri="{FF2B5EF4-FFF2-40B4-BE49-F238E27FC236}">
                <a16:creationId xmlns:a16="http://schemas.microsoft.com/office/drawing/2014/main" id="{D2500992-177C-452D-8503-47F12EBAFFB7}"/>
              </a:ext>
            </a:extLst>
          </p:cNvPr>
          <p:cNvPicPr>
            <a:picLocks noChangeAspect="1"/>
          </p:cNvPicPr>
          <p:nvPr/>
        </p:nvPicPr>
        <p:blipFill>
          <a:blip r:embed="rId4"/>
          <a:stretch>
            <a:fillRect/>
          </a:stretch>
        </p:blipFill>
        <p:spPr>
          <a:xfrm>
            <a:off x="6879002" y="1317304"/>
            <a:ext cx="4773582" cy="3505504"/>
          </a:xfrm>
          <a:prstGeom prst="rect">
            <a:avLst/>
          </a:prstGeom>
        </p:spPr>
      </p:pic>
      <p:sp>
        <p:nvSpPr>
          <p:cNvPr id="5" name="TextBox 4">
            <a:extLst>
              <a:ext uri="{FF2B5EF4-FFF2-40B4-BE49-F238E27FC236}">
                <a16:creationId xmlns:a16="http://schemas.microsoft.com/office/drawing/2014/main" id="{3D0D31D2-EBBD-405D-8504-4D7854D1FABF}"/>
              </a:ext>
            </a:extLst>
          </p:cNvPr>
          <p:cNvSpPr txBox="1"/>
          <p:nvPr/>
        </p:nvSpPr>
        <p:spPr>
          <a:xfrm>
            <a:off x="1143000" y="493295"/>
            <a:ext cx="9625263" cy="523220"/>
          </a:xfrm>
          <a:prstGeom prst="rect">
            <a:avLst/>
          </a:prstGeom>
          <a:noFill/>
        </p:spPr>
        <p:txBody>
          <a:bodyPr wrap="square" rtlCol="0">
            <a:spAutoFit/>
          </a:bodyPr>
          <a:lstStyle/>
          <a:p>
            <a:pPr algn="ctr"/>
            <a:r>
              <a:rPr lang="ru-RU" sz="2800" b="1" dirty="0">
                <a:latin typeface="Times New Roman" panose="02020603050405020304" pitchFamily="18" charset="0"/>
                <a:cs typeface="Times New Roman" panose="02020603050405020304" pitchFamily="18" charset="0"/>
              </a:rPr>
              <a:t>Страх публичного выступления</a:t>
            </a:r>
          </a:p>
        </p:txBody>
      </p:sp>
      <p:sp>
        <p:nvSpPr>
          <p:cNvPr id="6" name="TextBox 5">
            <a:extLst>
              <a:ext uri="{FF2B5EF4-FFF2-40B4-BE49-F238E27FC236}">
                <a16:creationId xmlns:a16="http://schemas.microsoft.com/office/drawing/2014/main" id="{DF3F9BE6-A8B7-4C13-8DFB-F39C92FC21A9}"/>
              </a:ext>
            </a:extLst>
          </p:cNvPr>
          <p:cNvSpPr txBox="1"/>
          <p:nvPr/>
        </p:nvSpPr>
        <p:spPr>
          <a:xfrm>
            <a:off x="1143000" y="1509810"/>
            <a:ext cx="5197642" cy="1569660"/>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Страх публичного выступления находится на втором месте по классификации уровня страха у людей.</a:t>
            </a:r>
          </a:p>
        </p:txBody>
      </p:sp>
    </p:spTree>
    <p:extLst>
      <p:ext uri="{BB962C8B-B14F-4D97-AF65-F5344CB8AC3E}">
        <p14:creationId xmlns:p14="http://schemas.microsoft.com/office/powerpoint/2010/main" val="3262730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51F2DCC-74B8-4621-9B2A-6EFA1307D796}"/>
              </a:ext>
            </a:extLst>
          </p:cNvPr>
          <p:cNvPicPr>
            <a:picLocks noChangeAspect="1"/>
          </p:cNvPicPr>
          <p:nvPr/>
        </p:nvPicPr>
        <p:blipFill>
          <a:blip r:embed="rId3"/>
          <a:stretch>
            <a:fillRect/>
          </a:stretch>
        </p:blipFill>
        <p:spPr>
          <a:xfrm>
            <a:off x="-2" y="0"/>
            <a:ext cx="12192000" cy="6857999"/>
          </a:xfrm>
          <a:prstGeom prst="rect">
            <a:avLst/>
          </a:prstGeom>
        </p:spPr>
      </p:pic>
      <p:sp>
        <p:nvSpPr>
          <p:cNvPr id="4" name="TextBox 3">
            <a:extLst>
              <a:ext uri="{FF2B5EF4-FFF2-40B4-BE49-F238E27FC236}">
                <a16:creationId xmlns:a16="http://schemas.microsoft.com/office/drawing/2014/main" id="{10A21F3D-1097-4113-9066-1BAE60218B76}"/>
              </a:ext>
            </a:extLst>
          </p:cNvPr>
          <p:cNvSpPr txBox="1"/>
          <p:nvPr/>
        </p:nvSpPr>
        <p:spPr>
          <a:xfrm>
            <a:off x="1126957" y="385010"/>
            <a:ext cx="10130589" cy="1938992"/>
          </a:xfrm>
          <a:prstGeom prst="rect">
            <a:avLst/>
          </a:prstGeom>
          <a:noFill/>
        </p:spPr>
        <p:txBody>
          <a:bodyPr wrap="square" rtlCol="0">
            <a:spAutoFit/>
          </a:bodyPr>
          <a:lstStyle/>
          <a:p>
            <a:pPr algn="ctr"/>
            <a:r>
              <a:rPr lang="ru-RU" sz="4000" b="0" i="0" dirty="0">
                <a:solidFill>
                  <a:srgbClr val="000000"/>
                </a:solidFill>
                <a:effectLst/>
                <a:latin typeface="Times New Roman" panose="02020603050405020304" pitchFamily="18" charset="0"/>
                <a:cs typeface="Times New Roman" panose="02020603050405020304" pitchFamily="18" charset="0"/>
              </a:rPr>
              <a:t>Сделай первый шаг, и ты поймешь, что не все так страшно </a:t>
            </a:r>
          </a:p>
          <a:p>
            <a:pPr algn="r"/>
            <a:r>
              <a:rPr lang="ru-RU" sz="4000" b="0" i="0" dirty="0">
                <a:solidFill>
                  <a:srgbClr val="000000"/>
                </a:solidFill>
                <a:effectLst/>
                <a:latin typeface="Times New Roman" panose="02020603050405020304" pitchFamily="18" charset="0"/>
                <a:cs typeface="Times New Roman" panose="02020603050405020304" pitchFamily="18" charset="0"/>
              </a:rPr>
              <a:t>Сенека</a:t>
            </a:r>
            <a:endParaRPr lang="ru-RU" sz="40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A6C9121A-BD02-46B8-ACBC-2F5BB22E6ED3}"/>
              </a:ext>
            </a:extLst>
          </p:cNvPr>
          <p:cNvPicPr>
            <a:picLocks noChangeAspect="1"/>
          </p:cNvPicPr>
          <p:nvPr/>
        </p:nvPicPr>
        <p:blipFill>
          <a:blip r:embed="rId4"/>
          <a:stretch>
            <a:fillRect/>
          </a:stretch>
        </p:blipFill>
        <p:spPr>
          <a:xfrm>
            <a:off x="3483635" y="2494545"/>
            <a:ext cx="5224725" cy="3316511"/>
          </a:xfrm>
          <a:prstGeom prst="rect">
            <a:avLst/>
          </a:prstGeom>
        </p:spPr>
      </p:pic>
    </p:spTree>
    <p:extLst>
      <p:ext uri="{BB962C8B-B14F-4D97-AF65-F5344CB8AC3E}">
        <p14:creationId xmlns:p14="http://schemas.microsoft.com/office/powerpoint/2010/main" val="193119284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TotalTime>
  <Words>904</Words>
  <Application>Microsoft Office PowerPoint</Application>
  <PresentationFormat>Широкоэкранный</PresentationFormat>
  <Paragraphs>59</Paragraphs>
  <Slides>9</Slides>
  <Notes>8</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9</vt:i4>
      </vt:variant>
    </vt:vector>
  </HeadingPairs>
  <TitlesOfParts>
    <vt:vector size="20" baseType="lpstr">
      <vt:lpstr>-apple-system</vt:lpstr>
      <vt:lpstr>Arial</vt:lpstr>
      <vt:lpstr>Calibri</vt:lpstr>
      <vt:lpstr>Calibri Light</vt:lpstr>
      <vt:lpstr>Helvetica</vt:lpstr>
      <vt:lpstr>Open Sans</vt:lpstr>
      <vt:lpstr>OpenSans</vt:lpstr>
      <vt:lpstr>Symbol</vt:lpstr>
      <vt:lpstr>Times New Roman</vt:lpstr>
      <vt:lpstr>Times New Roman, serif</vt:lpstr>
      <vt:lpstr>Тема Office</vt:lpstr>
      <vt:lpstr>Презентация PowerPoint</vt:lpstr>
      <vt:lpstr>Презентация PowerPoint</vt:lpstr>
      <vt:lpstr>Развитие эмоциональной устойчивости, уверенности в себе и своих силах является одной из наиболее важных сторон деятельности по подготовке педагога к конкурсам различного уровня.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эмоциональной устойчивости, уверенности в себе и своих силах является одной из наиболее важных сторон деятельности по подготовке педагога к конкурсам различного уровня. Демонстрировать свои способности, возможности и опыт всегда сложно, а перед членами компетентного жюри, сложнее вдвойне. Такая нагрузка требует от педагога высокого уровня собранности, умения владеть собой, своими эмоциями, уверенности в своих талантах и способностях.</dc:title>
  <dc:creator>Детский сад 152</dc:creator>
  <cp:lastModifiedBy>Детский сад 152</cp:lastModifiedBy>
  <cp:revision>41</cp:revision>
  <dcterms:created xsi:type="dcterms:W3CDTF">2022-10-25T09:22:31Z</dcterms:created>
  <dcterms:modified xsi:type="dcterms:W3CDTF">2022-11-01T08:04:49Z</dcterms:modified>
</cp:coreProperties>
</file>