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1" r:id="rId11"/>
    <p:sldId id="280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0" r:id="rId20"/>
    <p:sldId id="273" r:id="rId21"/>
    <p:sldId id="276" r:id="rId22"/>
    <p:sldId id="275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565F3E9-6A65-485D-94CB-2BC6E205987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81"/>
            <p14:sldId id="280"/>
            <p14:sldId id="265"/>
            <p14:sldId id="266"/>
            <p14:sldId id="267"/>
            <p14:sldId id="268"/>
            <p14:sldId id="269"/>
            <p14:sldId id="271"/>
            <p14:sldId id="272"/>
            <p14:sldId id="270"/>
            <p14:sldId id="273"/>
            <p14:sldId id="276"/>
            <p14:sldId id="275"/>
            <p14:sldId id="277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5" d="100"/>
          <a:sy n="65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E873F-569A-48D5-A4C2-B7A918E7B015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0592F-FCBF-4C9F-AEF4-6DF6A3EB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79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0592F-FCBF-4C9F-AEF4-6DF6A3EB767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886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65387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41772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21119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4631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15300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88395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1529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98508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37318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86656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6688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5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4482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Художественные особенности дружеского послания</a:t>
            </a:r>
            <a:br>
              <a:rPr lang="ru-RU" b="1" dirty="0" smtClean="0"/>
            </a:br>
            <a:r>
              <a:rPr lang="ru-RU" b="1" dirty="0" smtClean="0"/>
              <a:t> А.С. Пушкина </a:t>
            </a:r>
            <a:br>
              <a:rPr lang="ru-RU" b="1" dirty="0" smtClean="0"/>
            </a:br>
            <a:r>
              <a:rPr lang="ru-RU" b="1" dirty="0" smtClean="0"/>
              <a:t>«И.И. Пущину»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001" y="3914536"/>
            <a:ext cx="1826087" cy="2741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22961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340761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3740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250567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r>
              <a:rPr lang="ru-RU" sz="5400" b="1" dirty="0" smtClean="0"/>
              <a:t>ПОСЛАНИЕ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855473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24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1537622"/>
            <a:ext cx="518457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 </a:t>
            </a:r>
            <a:r>
              <a:rPr lang="ru-RU" sz="5400" b="1" dirty="0" smtClean="0"/>
              <a:t>ПОСЛАНИЕ</a:t>
            </a:r>
          </a:p>
          <a:p>
            <a:r>
              <a:rPr lang="ru-RU" sz="4800" b="1" dirty="0" smtClean="0"/>
              <a:t>Письмо</a:t>
            </a:r>
          </a:p>
          <a:p>
            <a:r>
              <a:rPr lang="ru-RU" sz="4800" b="1" dirty="0" smtClean="0"/>
              <a:t>Обращение</a:t>
            </a:r>
          </a:p>
          <a:p>
            <a:r>
              <a:rPr lang="ru-RU" sz="4800" b="1" dirty="0" smtClean="0"/>
              <a:t>Эпистола(лат</a:t>
            </a:r>
            <a:r>
              <a:rPr lang="ru-RU" sz="5400" b="1" dirty="0" smtClean="0"/>
              <a:t>.)</a:t>
            </a:r>
            <a:endParaRPr lang="ru-RU" sz="5400" b="1" dirty="0"/>
          </a:p>
          <a:p>
            <a:endParaRPr lang="ru-RU" sz="5400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662589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91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783700"/>
            <a:ext cx="6408712" cy="308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Эпистолярный </a:t>
            </a:r>
            <a:r>
              <a:rPr lang="ru-RU" sz="3200" b="1" dirty="0"/>
              <a:t>жанр – это один из жанров литературного произведения, который характеризуется формой личных писем</a:t>
            </a:r>
            <a:endParaRPr lang="ru-RU" sz="3200" b="1" dirty="0" smtClean="0"/>
          </a:p>
          <a:p>
            <a:pPr algn="ctr"/>
            <a:endParaRPr lang="ru-RU" sz="1050" b="1" dirty="0"/>
          </a:p>
        </p:txBody>
      </p:sp>
    </p:spTree>
    <p:extLst>
      <p:ext uri="{BB962C8B-B14F-4D97-AF65-F5344CB8AC3E}">
        <p14:creationId xmlns:p14="http://schemas.microsoft.com/office/powerpoint/2010/main" val="2765556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1378798"/>
            <a:ext cx="5184576" cy="5332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/>
              <a:t>АДРЕСА</a:t>
            </a:r>
            <a:r>
              <a:rPr lang="ru-RU" sz="3600" b="1" dirty="0" smtClean="0">
                <a:solidFill>
                  <a:srgbClr val="C00000"/>
                </a:solidFill>
              </a:rPr>
              <a:t>Н</a:t>
            </a:r>
            <a:r>
              <a:rPr lang="ru-RU" sz="3600" b="1" dirty="0" smtClean="0"/>
              <a:t>Т   -    АДРЕСАТ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(от кого)   -   (кому)</a:t>
            </a:r>
          </a:p>
          <a:p>
            <a:pPr algn="ctr">
              <a:lnSpc>
                <a:spcPct val="150000"/>
              </a:lnSpc>
            </a:pPr>
            <a:r>
              <a:rPr lang="ru-RU" sz="3600" b="1" dirty="0" err="1" smtClean="0"/>
              <a:t>А.С.Пушкин</a:t>
            </a:r>
            <a:r>
              <a:rPr lang="ru-RU" sz="3600" b="1" dirty="0" smtClean="0"/>
              <a:t> - </a:t>
            </a:r>
            <a:r>
              <a:rPr lang="ru-RU" sz="3600" b="1" dirty="0" err="1" smtClean="0"/>
              <a:t>И.И.Пущин</a:t>
            </a:r>
            <a:endParaRPr lang="ru-RU" sz="3600" b="1" dirty="0" smtClean="0"/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Поэт           -         читатель</a:t>
            </a:r>
          </a:p>
          <a:p>
            <a:pPr algn="ctr">
              <a:lnSpc>
                <a:spcPct val="150000"/>
              </a:lnSpc>
            </a:pPr>
            <a:endParaRPr lang="ru-RU" sz="3600" b="1" dirty="0"/>
          </a:p>
          <a:p>
            <a:pPr algn="ctr">
              <a:lnSpc>
                <a:spcPct val="150000"/>
              </a:lnSpc>
            </a:pPr>
            <a:endParaRPr lang="ru-RU" sz="3600" b="1" dirty="0" smtClean="0"/>
          </a:p>
          <a:p>
            <a:pPr algn="ctr">
              <a:lnSpc>
                <a:spcPct val="150000"/>
              </a:lnSpc>
            </a:pP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6323495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24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1901438"/>
            <a:ext cx="518457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endParaRPr lang="ru-RU" sz="3600" b="1" dirty="0"/>
          </a:p>
          <a:p>
            <a:pPr algn="ctr"/>
            <a:r>
              <a:rPr lang="ru-RU" sz="3600" b="1" dirty="0" smtClean="0"/>
              <a:t> </a:t>
            </a:r>
            <a:r>
              <a:rPr lang="ru-RU" sz="4400" b="1" dirty="0" smtClean="0"/>
              <a:t>Ценность  и смысл каждого слова в Послании</a:t>
            </a:r>
          </a:p>
          <a:p>
            <a:endParaRPr lang="ru-RU" sz="3600" b="1" dirty="0"/>
          </a:p>
          <a:p>
            <a:endParaRPr lang="ru-RU" sz="3600" b="1" dirty="0" smtClean="0"/>
          </a:p>
          <a:p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2133553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623789"/>
            <a:ext cx="6264695" cy="5670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СРАВНИМ: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«Мой давний друг, мой друг бесценный...»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«Нежданный гость, мой друг бесценный...»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«Мой первый друг, мой друг бесценный...»</a:t>
            </a:r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1050" b="1" dirty="0"/>
          </a:p>
        </p:txBody>
      </p:sp>
    </p:spTree>
    <p:extLst>
      <p:ext uri="{BB962C8B-B14F-4D97-AF65-F5344CB8AC3E}">
        <p14:creationId xmlns:p14="http://schemas.microsoft.com/office/powerpoint/2010/main" val="23835187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620688"/>
            <a:ext cx="6264695" cy="5670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СРАВНИМ: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«Мой </a:t>
            </a:r>
            <a:r>
              <a:rPr lang="ru-RU" sz="3200" b="1" dirty="0" smtClean="0">
                <a:solidFill>
                  <a:srgbClr val="C00000"/>
                </a:solidFill>
              </a:rPr>
              <a:t>давний</a:t>
            </a:r>
            <a:r>
              <a:rPr lang="ru-RU" sz="3200" b="1" dirty="0" smtClean="0"/>
              <a:t> друг, мой друг бесценный...»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«</a:t>
            </a:r>
            <a:r>
              <a:rPr lang="ru-RU" sz="3200" b="1" dirty="0" smtClean="0">
                <a:solidFill>
                  <a:srgbClr val="C00000"/>
                </a:solidFill>
              </a:rPr>
              <a:t>Нежданный гость</a:t>
            </a:r>
            <a:r>
              <a:rPr lang="ru-RU" sz="3200" b="1" dirty="0" smtClean="0"/>
              <a:t>, мой друг бесценный...»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«Мой </a:t>
            </a:r>
            <a:r>
              <a:rPr lang="ru-RU" sz="3200" b="1" dirty="0" smtClean="0">
                <a:solidFill>
                  <a:srgbClr val="C00000"/>
                </a:solidFill>
              </a:rPr>
              <a:t>первый</a:t>
            </a:r>
            <a:r>
              <a:rPr lang="ru-RU" sz="3200" b="1" dirty="0" smtClean="0"/>
              <a:t> друг, мой друг бесценный...»</a:t>
            </a:r>
            <a:endParaRPr lang="ru-RU" sz="3200" b="1" dirty="0"/>
          </a:p>
          <a:p>
            <a:endParaRPr lang="ru-RU" sz="3200" b="1" dirty="0" smtClean="0"/>
          </a:p>
          <a:p>
            <a:endParaRPr lang="ru-RU" sz="1050" b="1" dirty="0"/>
          </a:p>
        </p:txBody>
      </p:sp>
    </p:spTree>
    <p:extLst>
      <p:ext uri="{BB962C8B-B14F-4D97-AF65-F5344CB8AC3E}">
        <p14:creationId xmlns:p14="http://schemas.microsoft.com/office/powerpoint/2010/main" val="36238542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052061"/>
            <a:ext cx="6048672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/>
          </a:p>
          <a:p>
            <a:r>
              <a:rPr lang="ru-RU" sz="3600" b="1" dirty="0"/>
              <a:t> </a:t>
            </a:r>
            <a:r>
              <a:rPr lang="ru-RU" sz="3600" b="1" dirty="0" smtClean="0"/>
              <a:t>                 Вопрос 1:</a:t>
            </a:r>
          </a:p>
          <a:p>
            <a:endParaRPr lang="ru-RU" sz="3600" b="1" dirty="0"/>
          </a:p>
          <a:p>
            <a:pPr algn="ctr"/>
            <a:r>
              <a:rPr lang="ru-RU" sz="3600" b="1" dirty="0" smtClean="0"/>
              <a:t>Для чего А.С. Пушкин меняет  эпитеты  в самом начале послания?</a:t>
            </a:r>
          </a:p>
          <a:p>
            <a:endParaRPr lang="ru-RU" sz="11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2865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702837"/>
            <a:ext cx="5976664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/>
          </a:p>
          <a:p>
            <a:pPr algn="ctr"/>
            <a:r>
              <a:rPr lang="ru-RU" sz="4000" b="1" dirty="0" smtClean="0"/>
              <a:t>СРАВНИМ  </a:t>
            </a:r>
          </a:p>
          <a:p>
            <a:pPr algn="ctr"/>
            <a:r>
              <a:rPr lang="ru-RU" sz="4000" b="1" dirty="0" smtClean="0"/>
              <a:t>две редакции послания «И.И. Пущину»</a:t>
            </a:r>
          </a:p>
          <a:p>
            <a:pPr algn="ctr"/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3747430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7101314403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514420"/>
            <a:ext cx="487362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4363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3" t="25789" r="23680" b="14173"/>
          <a:stretch/>
        </p:blipFill>
        <p:spPr bwMode="auto">
          <a:xfrm>
            <a:off x="107504" y="116632"/>
            <a:ext cx="8964488" cy="65527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623322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1052061"/>
            <a:ext cx="5184576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/>
          </a:p>
          <a:p>
            <a:pPr algn="ctr"/>
            <a:r>
              <a:rPr lang="ru-RU" sz="3600" b="1" dirty="0" smtClean="0"/>
              <a:t> Вопрос  2.</a:t>
            </a:r>
            <a:endParaRPr lang="ru-RU" sz="3600" b="1" dirty="0"/>
          </a:p>
          <a:p>
            <a:pPr algn="ctr"/>
            <a:r>
              <a:rPr lang="ru-RU" sz="3600" b="1" dirty="0" smtClean="0"/>
              <a:t> Почему А.С. Пушкину  пришлось сократить значительную часть своего дружеского послания?</a:t>
            </a:r>
          </a:p>
          <a:p>
            <a:pPr algn="ctr"/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39023901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322778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</a:p>
          <a:p>
            <a:pPr algn="ctr"/>
            <a:r>
              <a:rPr lang="ru-RU" sz="3200" b="1" dirty="0" smtClean="0"/>
              <a:t>ВЫВОДЫ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1.  Страницы биографии и все творчество А.С. Пушкина  свидетельствуют о том, что одной из  главных  ценностей в жизни  человека   является </a:t>
            </a:r>
          </a:p>
          <a:p>
            <a:pPr algn="ctr"/>
            <a:endParaRPr lang="ru-RU" sz="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52065" y="4437112"/>
            <a:ext cx="2367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ДРУЖБА</a:t>
            </a:r>
            <a:endParaRPr lang="ru-RU" sz="40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23901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260648"/>
            <a:ext cx="69127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</a:p>
          <a:p>
            <a:pPr algn="ctr"/>
            <a:r>
              <a:rPr lang="ru-RU" sz="3200" b="1" dirty="0" smtClean="0"/>
              <a:t>ВЫВОДЫ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2. </a:t>
            </a:r>
            <a:r>
              <a:rPr lang="ru-RU" sz="3200" b="1" dirty="0"/>
              <a:t>Александр Сергеевич Пушкин — основоположник русского литературного языка. Именно Пушкин многое сделал для того, чтобы "гордый наш язык" стал языком эпистолярной культуры. </a:t>
            </a:r>
            <a:r>
              <a:rPr lang="ru-RU" sz="3200" b="1" dirty="0" smtClean="0"/>
              <a:t>Из </a:t>
            </a:r>
            <a:r>
              <a:rPr lang="ru-RU" sz="3200" b="1" dirty="0"/>
              <a:t>800 сохранившихся писем Пушкина по-французски </a:t>
            </a:r>
            <a:r>
              <a:rPr lang="ru-RU" sz="3200" b="1" dirty="0" smtClean="0"/>
              <a:t>написано </a:t>
            </a:r>
            <a:r>
              <a:rPr lang="ru-RU" sz="3200" b="1" dirty="0"/>
              <a:t>немногим более 100.</a:t>
            </a:r>
            <a:r>
              <a:rPr lang="ru-RU" sz="2400" b="1" dirty="0" smtClean="0"/>
              <a:t> </a:t>
            </a:r>
            <a:endParaRPr lang="ru-RU" sz="3200" b="1" dirty="0" smtClean="0"/>
          </a:p>
          <a:p>
            <a:pPr algn="ctr"/>
            <a:endParaRPr lang="ru-RU" sz="800" b="1" dirty="0"/>
          </a:p>
        </p:txBody>
      </p:sp>
    </p:spTree>
    <p:extLst>
      <p:ext uri="{BB962C8B-B14F-4D97-AF65-F5344CB8AC3E}">
        <p14:creationId xmlns:p14="http://schemas.microsoft.com/office/powerpoint/2010/main" val="36748485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357619"/>
            <a:ext cx="712879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</a:p>
          <a:p>
            <a:pPr algn="ctr"/>
            <a:r>
              <a:rPr lang="ru-RU" sz="3200" b="1" dirty="0" smtClean="0"/>
              <a:t>ВЫВОДЫ </a:t>
            </a:r>
          </a:p>
          <a:p>
            <a:pPr algn="ctr"/>
            <a:r>
              <a:rPr lang="ru-RU" sz="3200" b="1" dirty="0" smtClean="0"/>
              <a:t>  </a:t>
            </a:r>
          </a:p>
          <a:p>
            <a:pPr algn="ctr"/>
            <a:r>
              <a:rPr lang="ru-RU" sz="3200" b="1" dirty="0" smtClean="0"/>
              <a:t>3. Изучение художественных особенностей дружеского послания </a:t>
            </a:r>
          </a:p>
          <a:p>
            <a:pPr algn="ctr"/>
            <a:r>
              <a:rPr lang="ru-RU" sz="3200" b="1" dirty="0" smtClean="0"/>
              <a:t>«И.И. Пущину» показывает, с какой тщательностью автор подходит к выбору  слов, иногда жертвуя значительной частью  произведения ради интересов друга.</a:t>
            </a:r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800" b="1" dirty="0"/>
          </a:p>
        </p:txBody>
      </p:sp>
    </p:spTree>
    <p:extLst>
      <p:ext uri="{BB962C8B-B14F-4D97-AF65-F5344CB8AC3E}">
        <p14:creationId xmlns:p14="http://schemas.microsoft.com/office/powerpoint/2010/main" val="32748801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24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548680"/>
            <a:ext cx="68407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Домашнее  задание</a:t>
            </a:r>
            <a:endParaRPr lang="ru-RU" sz="4000" b="1" dirty="0"/>
          </a:p>
          <a:p>
            <a:pPr algn="ctr"/>
            <a:endParaRPr lang="ru-RU" sz="2000" b="1" dirty="0"/>
          </a:p>
          <a:p>
            <a:pPr algn="ctr"/>
            <a:endParaRPr lang="ru-RU" sz="2000" b="1" dirty="0" smtClean="0"/>
          </a:p>
          <a:p>
            <a:pPr algn="ctr"/>
            <a:r>
              <a:rPr lang="ru-RU" sz="3600" b="1" dirty="0" smtClean="0"/>
              <a:t>Напишите письмо другу  с уважением к слову,</a:t>
            </a:r>
          </a:p>
          <a:p>
            <a:pPr algn="ctr"/>
            <a:r>
              <a:rPr lang="ru-RU" sz="3600" b="1" dirty="0" smtClean="0"/>
              <a:t> как  учит этому</a:t>
            </a:r>
          </a:p>
          <a:p>
            <a:pPr algn="ctr"/>
            <a:r>
              <a:rPr lang="ru-RU" sz="3600" b="1" dirty="0" smtClean="0"/>
              <a:t> Александр Сергеевич</a:t>
            </a:r>
          </a:p>
          <a:p>
            <a:pPr algn="ctr"/>
            <a:r>
              <a:rPr lang="ru-RU" sz="3600" b="1" dirty="0" smtClean="0"/>
              <a:t>Пушкин.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250443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" y="7374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1196752"/>
            <a:ext cx="8229600" cy="4248472"/>
          </a:xfrm>
        </p:spPr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 smtClean="0"/>
              <a:t> </a:t>
            </a:r>
            <a:r>
              <a:rPr lang="ru-RU" b="1" dirty="0" smtClean="0"/>
              <a:t>урока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b="1" dirty="0" smtClean="0"/>
              <a:t>Изучить особенности дружеского послания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А.С. Пушкина </a:t>
            </a:r>
            <a:br>
              <a:rPr lang="ru-RU" b="1" dirty="0" smtClean="0"/>
            </a:br>
            <a:r>
              <a:rPr lang="ru-RU" b="1" dirty="0" smtClean="0"/>
              <a:t>«И.И. Пущину»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550051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344816" cy="424847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4000" b="1" dirty="0" smtClean="0">
                <a:latin typeface="Arial" charset="0"/>
              </a:rPr>
              <a:t>ЗАДАЧИ</a:t>
            </a:r>
            <a:r>
              <a:rPr lang="ru-RU" sz="4000" b="1" dirty="0" smtClean="0">
                <a:latin typeface="Arial" charset="0"/>
              </a:rPr>
              <a:t>:</a:t>
            </a:r>
            <a:r>
              <a:rPr lang="ru-RU" sz="2800" b="1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1. Повторить сведения о Лицейском  периоде биографии  А.С. Пушкина, определить роль дружбы в жизни поэта.</a:t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/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2. Познакомиться  с понятием «эпистолярный жанр» в литературе.</a:t>
            </a:r>
            <a:r>
              <a:rPr lang="ru-RU" sz="2800" b="1" dirty="0">
                <a:latin typeface="Arial" charset="0"/>
              </a:rPr>
              <a:t/>
            </a:r>
            <a:br>
              <a:rPr lang="ru-RU" sz="2800" b="1" dirty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/>
            </a:r>
            <a:br>
              <a:rPr lang="ru-RU" sz="2800" b="1" dirty="0" smtClean="0"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 3. Изучить художественные особенности   дружеского послания  «И.И. Пущину», сравнить  разные авторские редакции стихотворения.</a:t>
            </a: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3481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</p:spPr>
      </p:pic>
      <p:pic>
        <p:nvPicPr>
          <p:cNvPr id="1026" name="Picture 2" descr="Картинки по запросу лицей пушкина фот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006158" cy="4448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35696" y="548680"/>
            <a:ext cx="5760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Императорский Царскосельский</a:t>
            </a:r>
            <a:r>
              <a:rPr lang="ru-RU" b="1" dirty="0" smtClean="0"/>
              <a:t>  </a:t>
            </a:r>
            <a:r>
              <a:rPr lang="ru-RU" sz="3200" b="1" dirty="0" smtClean="0"/>
              <a:t>лицей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980402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424847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b="1" dirty="0" smtClean="0"/>
              <a:t>Самые близкие  друзья А.С. Пушкина: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И. </a:t>
            </a:r>
            <a:r>
              <a:rPr lang="ru-RU" sz="2800" b="1" dirty="0" err="1"/>
              <a:t>Пущин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А. </a:t>
            </a:r>
            <a:r>
              <a:rPr lang="ru-RU" sz="2800" b="1" dirty="0" err="1"/>
              <a:t>Дельвиг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В. </a:t>
            </a:r>
            <a:r>
              <a:rPr lang="ru-RU" sz="2800" b="1" dirty="0" smtClean="0"/>
              <a:t>Кюхельбекер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П. Вяземский</a:t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27784" y="1628800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КУЛЬТ</a:t>
            </a:r>
            <a:r>
              <a:rPr lang="ru-RU" sz="4000" dirty="0" smtClean="0"/>
              <a:t>  </a:t>
            </a:r>
            <a:r>
              <a:rPr lang="ru-RU" sz="4000" b="1" dirty="0" smtClean="0"/>
              <a:t>ДРУЖБЫ</a:t>
            </a:r>
            <a:r>
              <a:rPr lang="ru-RU" sz="44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1804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416824" cy="424847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3600" b="1" dirty="0"/>
              <a:t>У каждого человека есть друзья. Почему бы поэту не обращаться к друзьям, к естественно близким ему людям?</a:t>
            </a:r>
            <a:br>
              <a:rPr lang="ru-RU" sz="3600" b="1" dirty="0"/>
            </a:br>
            <a:r>
              <a:rPr lang="ru-RU" sz="3600" b="1" dirty="0" smtClean="0">
                <a:latin typeface="Arial" charset="0"/>
              </a:rPr>
              <a:t> </a:t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>                 О. Э. </a:t>
            </a:r>
            <a:r>
              <a:rPr lang="ru-RU" sz="3600" b="1" dirty="0">
                <a:latin typeface="Arial" charset="0"/>
              </a:rPr>
              <a:t>М</a:t>
            </a:r>
            <a:r>
              <a:rPr lang="ru-RU" sz="3600" b="1" dirty="0" smtClean="0">
                <a:latin typeface="Arial" charset="0"/>
              </a:rPr>
              <a:t>андельштам</a:t>
            </a: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2276872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0704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1340768"/>
            <a:ext cx="69759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Мореплаватель в критическую минуту бросает в воды океана запечатанную бутылку с именем своим и описанием  своей судьбы. Спустя долгие годы, скитаясь по дюнам, я нахожу ее в песке, прочитываю письмо, узнаю дату события, последнюю волю погибшего. Я вправе был сделать это. Я не распечатал чужого письма. Письмо, запечатанное в бутылке, адресовано тому, кто найдет ее. Нашел я. Значит, я и есть таинственный 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адресат.</a:t>
            </a:r>
          </a:p>
          <a:p>
            <a:r>
              <a:rPr lang="ru-RU" sz="1200" dirty="0"/>
              <a:t>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62"/>
          <a:stretch/>
        </p:blipFill>
        <p:spPr bwMode="auto">
          <a:xfrm>
            <a:off x="3484590" y="5085183"/>
            <a:ext cx="2093993" cy="1329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012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4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248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>
                <a:latin typeface="Arial" charset="0"/>
              </a:rPr>
              <a:t/>
            </a:r>
            <a:br>
              <a:rPr lang="ru-RU" sz="2800" dirty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/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br>
              <a:rPr lang="ru-RU" sz="2800" dirty="0" smtClean="0">
                <a:latin typeface="Arial" charset="0"/>
              </a:rPr>
            </a:br>
            <a:r>
              <a:rPr lang="ru-RU" sz="280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5562" y="222476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4608512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1880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365</Words>
  <Application>Microsoft Office PowerPoint</Application>
  <PresentationFormat>Экран (4:3)</PresentationFormat>
  <Paragraphs>95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Художественные особенности дружеского послания  А.С. Пушкина  «И.И. Пущину»</vt:lpstr>
      <vt:lpstr>Презентация PowerPoint</vt:lpstr>
      <vt:lpstr>Цель урока:  Изучить особенности дружеского послания   А.С. Пушкина  «И.И. Пущину» </vt:lpstr>
      <vt:lpstr> ЗАДАЧИ: 1. Повторить сведения о Лицейском  периоде биографии  А.С. Пушкина, определить роль дружбы в жизни поэта.  2. Познакомиться  с понятием «эпистолярный жанр» в литературе.   3. Изучить художественные особенности   дружеского послания  «И.И. Пущину», сравнить  разные авторские редакции стихотворения.          </vt:lpstr>
      <vt:lpstr>          </vt:lpstr>
      <vt:lpstr>    Самые близкие  друзья А.С. Пушкина:  И. Пущин А. Дельвиг В. Кюхельбекер П. Вяземский      </vt:lpstr>
      <vt:lpstr> У каждого человека есть друзья. Почему бы поэту не обращаться к друзьям, к естественно близким ему людям?                    О. Э. Мандельштам      </vt:lpstr>
      <vt:lpstr>          </vt:lpstr>
      <vt:lpstr>          </vt:lpstr>
      <vt:lpstr>Презентация PowerPoint</vt:lpstr>
      <vt:lpstr>          </vt:lpstr>
      <vt:lpstr>          </vt:lpstr>
      <vt:lpstr>          </vt:lpstr>
      <vt:lpstr>          </vt:lpstr>
      <vt:lpstr>          </vt:lpstr>
      <vt:lpstr>          </vt:lpstr>
      <vt:lpstr>          </vt:lpstr>
      <vt:lpstr>          </vt:lpstr>
      <vt:lpstr>          </vt:lpstr>
      <vt:lpstr>Презентация PowerPoint</vt:lpstr>
      <vt:lpstr>          </vt:lpstr>
      <vt:lpstr>          </vt:lpstr>
      <vt:lpstr>          </vt:lpstr>
      <vt:lpstr>          </vt:lpstr>
      <vt:lpstr>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Художественные особенности дружеского послания  А.С. Пушкина  «И.И. Пущину»</dc:title>
  <dc:creator>Наира</dc:creator>
  <cp:lastModifiedBy>Наира</cp:lastModifiedBy>
  <cp:revision>29</cp:revision>
  <dcterms:created xsi:type="dcterms:W3CDTF">2016-10-02T11:25:14Z</dcterms:created>
  <dcterms:modified xsi:type="dcterms:W3CDTF">2016-10-02T18:43:46Z</dcterms:modified>
</cp:coreProperties>
</file>