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7" r:id="rId3"/>
    <p:sldId id="259" r:id="rId4"/>
    <p:sldId id="281" r:id="rId5"/>
    <p:sldId id="282" r:id="rId6"/>
    <p:sldId id="271" r:id="rId7"/>
    <p:sldId id="278" r:id="rId8"/>
    <p:sldId id="279" r:id="rId9"/>
    <p:sldId id="280" r:id="rId10"/>
    <p:sldId id="283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1236" y="4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30.06.2022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30.06.2022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30.06.2022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30.06.2022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30.06.2022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30.06.2022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30.06.2022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fgosreestr.ru/" TargetMode="External"/><Relationship Id="rId7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edsoo.ru/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youtu.be/O8YmtcFEOYM" TargetMode="Externa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hyperlink" Target="https://fincult.info/" TargetMode="External"/><Relationship Id="rId3" Type="http://schemas.openxmlformats.org/officeDocument/2006/relationships/hyperlink" Target="https://resh.edu.ru/" TargetMode="External"/><Relationship Id="rId7" Type="http://schemas.openxmlformats.org/officeDocument/2006/relationships/hyperlink" Target="http://www.algodoo.com/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powdertoy.co.uk/" TargetMode="External"/><Relationship Id="rId5" Type="http://schemas.openxmlformats.org/officeDocument/2006/relationships/hyperlink" Target="https://znaika.ru/" TargetMode="External"/><Relationship Id="rId10" Type="http://schemas.openxmlformats.org/officeDocument/2006/relationships/hyperlink" Target="https://uchi.ru/main" TargetMode="External"/><Relationship Id="rId4" Type="http://schemas.openxmlformats.org/officeDocument/2006/relationships/hyperlink" Target="https://iu.ru/video-lessons" TargetMode="External"/><Relationship Id="rId9" Type="http://schemas.openxmlformats.org/officeDocument/2006/relationships/hyperlink" Target="https://ru.khanacademy.org/" TargetMode="Externa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&#1056;&#1072;&#1073;&#1086;&#1095;&#1072;&#1103;%20&#1087;&#1088;&#1086;&#1075;&#1088;&#1072;&#1084;&#1084;&#1072;%20ID670066.docx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krot.info/uploads/posts/2021-01/thumbs/1611848224_43-p-fon-v-vide-bloknota-dlya-prezentatsii-51.pn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890" t="3455" r="5069" b="4223"/>
          <a:stretch/>
        </p:blipFill>
        <p:spPr bwMode="auto">
          <a:xfrm>
            <a:off x="0" y="55840"/>
            <a:ext cx="9252520" cy="66362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047727" y="1484784"/>
            <a:ext cx="807310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0215" algn="ctr">
              <a:spcAft>
                <a:spcPts val="0"/>
              </a:spcAft>
            </a:pPr>
            <a:r>
              <a:rPr lang="ru-RU" sz="3200" b="1" kern="50" dirty="0" smtClean="0">
                <a:solidFill>
                  <a:srgbClr val="000099"/>
                </a:solidFill>
                <a:effectLst/>
                <a:ea typeface="Times New Roman"/>
              </a:rPr>
              <a:t>Проектирование рабочих программ</a:t>
            </a:r>
          </a:p>
          <a:p>
            <a:pPr indent="450215" algn="ctr">
              <a:spcAft>
                <a:spcPts val="0"/>
              </a:spcAft>
            </a:pPr>
            <a:r>
              <a:rPr lang="ru-RU" sz="3200" b="1" kern="50" dirty="0" smtClean="0">
                <a:solidFill>
                  <a:srgbClr val="000099"/>
                </a:solidFill>
                <a:effectLst/>
                <a:ea typeface="Times New Roman"/>
              </a:rPr>
              <a:t>с использованием онлайн – сервиса </a:t>
            </a:r>
            <a:r>
              <a:rPr lang="ru-RU" sz="3200" b="1" kern="50" dirty="0" smtClean="0">
                <a:solidFill>
                  <a:srgbClr val="C00000"/>
                </a:solidFill>
                <a:effectLst/>
                <a:ea typeface="Times New Roman"/>
              </a:rPr>
              <a:t>«Конструктор рабочих программ</a:t>
            </a:r>
            <a:r>
              <a:rPr lang="ru-RU" sz="3200" b="1" dirty="0" smtClean="0">
                <a:solidFill>
                  <a:srgbClr val="C00000"/>
                </a:solidFill>
                <a:effectLst/>
                <a:ea typeface="Times New Roman"/>
              </a:rPr>
              <a:t>»</a:t>
            </a:r>
            <a:endParaRPr lang="ru-RU" sz="3200" dirty="0">
              <a:solidFill>
                <a:srgbClr val="C00000"/>
              </a:solidFill>
              <a:effectLst/>
              <a:ea typeface="Times New Roman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779912" y="3933056"/>
            <a:ext cx="345638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Составила: Матвеева Светлана Анатольевна</a:t>
            </a:r>
            <a:r>
              <a:rPr lang="ru-RU" smtClean="0"/>
              <a:t>, </a:t>
            </a:r>
          </a:p>
          <a:p>
            <a:r>
              <a:rPr lang="ru-RU" smtClean="0"/>
              <a:t>учитель высшей категории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05472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s://krot.info/uploads/posts/2021-01/thumbs/1611848224_43-p-fon-v-vide-bloknota-dlya-prezentatsii-51.pn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890" t="3455" r="5069" b="4223"/>
          <a:stretch/>
        </p:blipFill>
        <p:spPr bwMode="auto">
          <a:xfrm>
            <a:off x="0" y="85060"/>
            <a:ext cx="9144000" cy="66362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506" name="Заголовок 1"/>
          <p:cNvSpPr>
            <a:spLocks noGrp="1" noChangeArrowheads="1"/>
          </p:cNvSpPr>
          <p:nvPr>
            <p:ph type="title"/>
          </p:nvPr>
        </p:nvSpPr>
        <p:spPr>
          <a:xfrm>
            <a:off x="457200" y="85060"/>
            <a:ext cx="8229600" cy="1143000"/>
          </a:xfrm>
        </p:spPr>
        <p:txBody>
          <a:bodyPr>
            <a:normAutofit/>
          </a:bodyPr>
          <a:lstStyle/>
          <a:p>
            <a:pPr indent="449263" algn="ctr">
              <a:lnSpc>
                <a:spcPct val="100000"/>
              </a:lnSpc>
              <a:tabLst>
                <a:tab pos="225425" algn="l"/>
                <a:tab pos="5702300" algn="l"/>
              </a:tabLst>
            </a:pPr>
            <a:r>
              <a:rPr lang="ru-RU" altLang="ru-RU" sz="3200" b="1" dirty="0" smtClean="0">
                <a:solidFill>
                  <a:schemeClr val="accent1">
                    <a:lumMod val="75000"/>
                  </a:schemeClr>
                </a:solidFill>
                <a:latin typeface="+mn-lt"/>
                <a:cs typeface="Times New Roman" pitchFamily="18" charset="0"/>
              </a:rPr>
              <a:t>Благодарю за внимание!</a:t>
            </a:r>
            <a:endParaRPr lang="ru-RU" altLang="ru-RU" sz="2800" b="1" dirty="0" smtClean="0">
              <a:solidFill>
                <a:schemeClr val="accent1">
                  <a:lumMod val="75000"/>
                </a:schemeClr>
              </a:solidFill>
              <a:latin typeface="+mn-lt"/>
              <a:cs typeface="Times New Roman" pitchFamily="18" charset="0"/>
            </a:endParaRPr>
          </a:p>
        </p:txBody>
      </p:sp>
      <p:pic>
        <p:nvPicPr>
          <p:cNvPr id="1026" name="Picture 2" descr="Минпросвещения обновило федеральный перечень учебников.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1484784"/>
            <a:ext cx="4229100" cy="304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53274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krot.info/uploads/posts/2021-01/thumbs/1611848224_43-p-fon-v-vide-bloknota-dlya-prezentatsii-51.pn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890" t="3455" r="5069" b="4223"/>
          <a:stretch/>
        </p:blipFill>
        <p:spPr bwMode="auto">
          <a:xfrm>
            <a:off x="0" y="85060"/>
            <a:ext cx="9144000" cy="66362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3"/>
          <p:cNvSpPr>
            <a:spLocks noChangeArrowheads="1"/>
          </p:cNvSpPr>
          <p:nvPr/>
        </p:nvSpPr>
        <p:spPr bwMode="auto">
          <a:xfrm rot="10800000" flipV="1">
            <a:off x="1475656" y="-6478"/>
            <a:ext cx="7308304" cy="649408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600" b="1" dirty="0" smtClean="0">
                <a:cs typeface="Arial" pitchFamily="34" charset="0"/>
              </a:rPr>
              <a:t>Пояснительная записка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cs typeface="Arial" pitchFamily="34" charset="0"/>
              </a:rPr>
              <a:t>Конструктор рабочих программ по обновленным ФГОС 2021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itchFamily="34" charset="0"/>
              </a:rPr>
              <a:t/>
            </a:r>
            <a:b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itchFamily="34" charset="0"/>
              </a:rPr>
            </a:b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600" b="1" dirty="0" smtClean="0">
                <a:cs typeface="Arial" pitchFamily="34" charset="0"/>
              </a:rPr>
              <a:t>Обновленный ФГОС  в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водится в 1 и 5 классе.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itchFamily="34" charset="0"/>
              </a:rPr>
              <a:t/>
            </a:r>
            <a:b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itchFamily="34" charset="0"/>
              </a:rPr>
            </a:b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Примерны рабочие программы (одобрены решением федерального учебно-методического объединения по общему образованию, протокол 3/21 от 27.09.2021 г.)по всем предметам расположены на сайте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US" sz="1600" b="1" dirty="0">
                <a:solidFill>
                  <a:srgbClr val="000000"/>
                </a:solidFill>
                <a:cs typeface="Arial" pitchFamily="34" charset="0"/>
                <a:hlinkClick r:id="rId3"/>
              </a:rPr>
              <a:t>https://fgosreestr.ru</a:t>
            </a:r>
            <a:r>
              <a:rPr lang="en-US" sz="1600" b="1" dirty="0" smtClean="0">
                <a:solidFill>
                  <a:srgbClr val="000000"/>
                </a:solidFill>
                <a:cs typeface="Arial" pitchFamily="34" charset="0"/>
                <a:hlinkClick r:id="rId3"/>
              </a:rPr>
              <a:t>/</a:t>
            </a:r>
            <a:endParaRPr lang="ru-RU" sz="1600" b="1" dirty="0" smtClean="0">
              <a:solidFill>
                <a:srgbClr val="000000"/>
              </a:solidFill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itchFamily="34" charset="0"/>
              </a:rPr>
              <a:t/>
            </a:r>
            <a:b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itchFamily="34" charset="0"/>
              </a:rPr>
            </a:b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cs typeface="Arial" pitchFamily="34" charset="0"/>
              </a:rPr>
              <a:t>НО ЛУЧШЕ ПОЛЬЗОВАТЬСЯ КОНСТРУКТОРОМ РАБОЧИХ ПРОГРАММ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itchFamily="34" charset="0"/>
              </a:rPr>
              <a:t/>
            </a:r>
            <a:b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itchFamily="34" charset="0"/>
              </a:rPr>
            </a:b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cs typeface="Arial" pitchFamily="34" charset="0"/>
              </a:rPr>
              <a:t>  Важно!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Учебники разные, а рабочая программа теперь будет одна для всех!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itchFamily="34" charset="0"/>
              </a:rPr>
              <a:t/>
            </a:r>
            <a:b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itchFamily="34" charset="0"/>
              </a:rPr>
            </a:b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Темы между классами переставлять нельзя.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itchFamily="34" charset="0"/>
              </a:rPr>
              <a:t/>
            </a:r>
            <a:b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itchFamily="34" charset="0"/>
              </a:rPr>
            </a:b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Внутри одного класса можно.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itchFamily="34" charset="0"/>
              </a:rPr>
              <a:t/>
            </a:r>
            <a:b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itchFamily="34" charset="0"/>
              </a:rPr>
            </a:b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Новых учебников 1 сентября 2022 г пока не будет.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cs typeface="Arial" pitchFamily="34" charset="0"/>
              </a:rPr>
              <a:t>Что делать в переходный период 22-23 г?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cs typeface="Arial" pitchFamily="34" charset="0"/>
              </a:rPr>
              <a:t/>
            </a:r>
            <a:b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cs typeface="Arial" pitchFamily="34" charset="0"/>
              </a:rPr>
            </a:b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Использовать любой учебник из действующего федерального перечня.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itchFamily="34" charset="0"/>
              </a:rPr>
              <a:t/>
            </a:r>
            <a:b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itchFamily="34" charset="0"/>
              </a:rPr>
            </a:b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Отсутствующие темы брать из учебников других авторов (если они есть в школе), использовать конспекты занятий , электронные ресурсы, учебники в формате </a:t>
            </a:r>
            <a:r>
              <a:rPr kumimoji="0" lang="ru-RU" sz="16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pdf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, делать распечатки электронных версий рабочих тетрадей , можно организовать проектно-исследовательскую деятельность по изучению нового материала по разным источникам и т. д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pic>
        <p:nvPicPr>
          <p:cNvPr id="2052" name="Picture 4" descr="❗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5575" y="-1644650"/>
            <a:ext cx="152400" cy="152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❗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5575" y="-1233488"/>
            <a:ext cx="152400" cy="152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📗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5575" y="-958850"/>
            <a:ext cx="152400" cy="152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5" name="Picture 7" descr="‼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5575" y="-273050"/>
            <a:ext cx="152400" cy="152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💹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5575" y="411163"/>
            <a:ext cx="152400" cy="152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7" name="Picture 9" descr="💹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5575" y="958850"/>
            <a:ext cx="152400" cy="152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97258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krot.info/uploads/posts/2021-01/thumbs/1611848224_43-p-fon-v-vide-bloknota-dlya-prezentatsii-51.pn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890" t="3455" r="5069" b="4223"/>
          <a:stretch/>
        </p:blipFill>
        <p:spPr bwMode="auto">
          <a:xfrm>
            <a:off x="8288" y="70578"/>
            <a:ext cx="9144000" cy="66362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907704" y="404664"/>
            <a:ext cx="6696744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</a:rPr>
              <a:t>КОНСТРУКТОР РАБОЧИХ ПРОГРАММ - </a:t>
            </a:r>
            <a:r>
              <a:rPr lang="ru-RU" sz="2800" b="1" dirty="0" smtClean="0"/>
              <a:t>это</a:t>
            </a:r>
            <a:r>
              <a:rPr lang="ru-RU" sz="2800" b="1" dirty="0"/>
              <a:t> инновационная интерактивная среда проектирования рабочих программ, предназначенная педагогам общеобразовательных школ, гимназий и </a:t>
            </a:r>
            <a:r>
              <a:rPr lang="ru-RU" sz="2800" b="1" dirty="0" smtClean="0"/>
              <a:t>лицеев.</a:t>
            </a:r>
          </a:p>
          <a:p>
            <a:pPr algn="ctr"/>
            <a:r>
              <a:rPr lang="ru-RU" sz="2800" b="1" dirty="0" smtClean="0"/>
              <a:t>Данная </a:t>
            </a:r>
            <a:r>
              <a:rPr lang="ru-RU" sz="2800" b="1" dirty="0"/>
              <a:t>среда позволяет создавать рабочие программы для всех классов, по любым предметам.</a:t>
            </a:r>
          </a:p>
        </p:txBody>
      </p:sp>
      <p:pic>
        <p:nvPicPr>
          <p:cNvPr id="10241" name="Picture 1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170199" y="4374982"/>
            <a:ext cx="3339005" cy="2241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05472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https://krot.info/uploads/posts/2021-01/thumbs/1611848224_43-p-fon-v-vide-bloknota-dlya-prezentatsii-51.pn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890" t="3455" r="5069" b="4223"/>
          <a:stretch/>
        </p:blipFill>
        <p:spPr bwMode="auto">
          <a:xfrm>
            <a:off x="0" y="85060"/>
            <a:ext cx="9144000" cy="66362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547636" y="716503"/>
            <a:ext cx="835292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  <a:ea typeface="Times New Roman"/>
              </a:rPr>
              <a:t>О</a:t>
            </a:r>
            <a:r>
              <a:rPr lang="ru-RU" sz="3600" b="1" dirty="0" smtClean="0">
                <a:solidFill>
                  <a:srgbClr val="C00000"/>
                </a:solidFill>
                <a:effectLst/>
                <a:ea typeface="Times New Roman"/>
              </a:rPr>
              <a:t>нлайн-сервис</a:t>
            </a:r>
          </a:p>
          <a:p>
            <a:pPr algn="ctr"/>
            <a:r>
              <a:rPr lang="ru-RU" sz="3600" b="1" dirty="0" smtClean="0">
                <a:solidFill>
                  <a:srgbClr val="C00000"/>
                </a:solidFill>
                <a:effectLst/>
                <a:ea typeface="Times New Roman"/>
              </a:rPr>
              <a:t> «Конструктор рабочих программ»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571121" y="1891805"/>
            <a:ext cx="25058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u="sng" dirty="0" smtClean="0">
                <a:solidFill>
                  <a:srgbClr val="0000FF"/>
                </a:solidFill>
                <a:effectLst/>
                <a:latin typeface="Times New Roman"/>
                <a:ea typeface="Times New Roman"/>
                <a:hlinkClick r:id="rId3"/>
              </a:rPr>
              <a:t>https://edsoo.ru/</a:t>
            </a:r>
            <a:endParaRPr lang="ru-RU" sz="28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520778" y="285920"/>
            <a:ext cx="708367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effectLst/>
                <a:ea typeface="Times New Roman"/>
              </a:rPr>
              <a:t>«Единое содержание общего образования»</a:t>
            </a:r>
            <a:endParaRPr lang="ru-RU" sz="2800" b="1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553" t="8804" r="2548" b="20244"/>
          <a:stretch/>
        </p:blipFill>
        <p:spPr bwMode="auto">
          <a:xfrm>
            <a:off x="1520778" y="2564904"/>
            <a:ext cx="7133340" cy="30963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64176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https://krot.info/uploads/posts/2021-01/thumbs/1611848224_43-p-fon-v-vide-bloknota-dlya-prezentatsii-51.pn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890" t="3455" r="5069" b="4223"/>
          <a:stretch/>
        </p:blipFill>
        <p:spPr bwMode="auto">
          <a:xfrm>
            <a:off x="0" y="85060"/>
            <a:ext cx="9144000" cy="66362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547636" y="716503"/>
            <a:ext cx="835292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  <a:ea typeface="Times New Roman"/>
              </a:rPr>
              <a:t>О</a:t>
            </a:r>
            <a:r>
              <a:rPr lang="ru-RU" sz="3600" b="1" dirty="0" smtClean="0">
                <a:solidFill>
                  <a:srgbClr val="C00000"/>
                </a:solidFill>
                <a:effectLst/>
                <a:ea typeface="Times New Roman"/>
              </a:rPr>
              <a:t>нлайн-сервис</a:t>
            </a:r>
          </a:p>
          <a:p>
            <a:pPr algn="ctr"/>
            <a:r>
              <a:rPr lang="ru-RU" sz="3600" b="1" dirty="0" smtClean="0">
                <a:solidFill>
                  <a:srgbClr val="C00000"/>
                </a:solidFill>
                <a:effectLst/>
                <a:ea typeface="Times New Roman"/>
              </a:rPr>
              <a:t> «Конструктор рабочих программ»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520778" y="285920"/>
            <a:ext cx="708367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effectLst/>
                <a:ea typeface="Times New Roman"/>
              </a:rPr>
              <a:t>«Единое содержание общего образования»</a:t>
            </a:r>
            <a:endParaRPr lang="ru-RU" sz="2800" b="1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553" t="8804" r="2548" b="20244"/>
          <a:stretch/>
        </p:blipFill>
        <p:spPr bwMode="auto">
          <a:xfrm>
            <a:off x="1520778" y="2564904"/>
            <a:ext cx="7133340" cy="30963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2627785" y="2153415"/>
            <a:ext cx="355975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hlinkClick r:id="rId4"/>
              </a:rPr>
              <a:t>https://youtu.be/O8YmtcFEOYM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37821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s://krot.info/uploads/posts/2021-01/thumbs/1611848224_43-p-fon-v-vide-bloknota-dlya-prezentatsii-51.pn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890" t="3455" r="5069" b="4223"/>
          <a:stretch/>
        </p:blipFill>
        <p:spPr bwMode="auto">
          <a:xfrm>
            <a:off x="0" y="85060"/>
            <a:ext cx="9144000" cy="66362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290" name="Заголовок 1"/>
          <p:cNvSpPr>
            <a:spLocks noGrp="1" noChangeArrowheads="1"/>
          </p:cNvSpPr>
          <p:nvPr>
            <p:ph type="title"/>
          </p:nvPr>
        </p:nvSpPr>
        <p:spPr>
          <a:xfrm>
            <a:off x="1764277" y="273051"/>
            <a:ext cx="5345210" cy="923701"/>
          </a:xfrm>
        </p:spPr>
        <p:txBody>
          <a:bodyPr>
            <a:normAutofit fontScale="90000"/>
          </a:bodyPr>
          <a:lstStyle/>
          <a:p>
            <a:r>
              <a:rPr lang="ru-RU" alt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ЭОР (ЦОР</a:t>
            </a:r>
            <a:r>
              <a:rPr lang="ru-RU" alt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br>
              <a:rPr lang="ru-RU" alt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altLang="ru-RU" sz="2800" dirty="0" smtClean="0">
              <a:solidFill>
                <a:srgbClr val="262699"/>
              </a:solidFill>
              <a:latin typeface="+mn-lt"/>
              <a:cs typeface="Times New Roman" pitchFamily="18" charset="0"/>
            </a:endParaRPr>
          </a:p>
        </p:txBody>
      </p:sp>
      <p:sp>
        <p:nvSpPr>
          <p:cNvPr id="7171" name="Объект 4"/>
          <p:cNvSpPr>
            <a:spLocks noGrp="1" noChangeArrowheads="1"/>
          </p:cNvSpPr>
          <p:nvPr>
            <p:ph idx="1"/>
          </p:nvPr>
        </p:nvSpPr>
        <p:spPr>
          <a:xfrm>
            <a:off x="1619672" y="1484784"/>
            <a:ext cx="6965997" cy="4752528"/>
          </a:xfrm>
        </p:spPr>
        <p:txBody>
          <a:bodyPr>
            <a:normAutofit fontScale="47500" lnSpcReduction="20000"/>
          </a:bodyPr>
          <a:lstStyle/>
          <a:p>
            <a:pPr indent="450215" algn="just">
              <a:spcAft>
                <a:spcPts val="0"/>
              </a:spcAft>
              <a:defRPr/>
            </a:pP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defRPr/>
            </a:pPr>
            <a:r>
              <a:rPr lang="ru-RU" alt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ФГОС НОО и ООО. В рабочих программах (в разделе тематическое планирование) необходимо указывать наличие ЭОР (ЦОР) по каждой теме. </a:t>
            </a:r>
          </a:p>
          <a:p>
            <a:pPr marL="0" indent="0" algn="just">
              <a:buNone/>
              <a:defRPr/>
            </a:pPr>
            <a:r>
              <a:rPr lang="ru-RU" alt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Российская </a:t>
            </a:r>
            <a:r>
              <a:rPr lang="ru-RU" alt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электронная школа </a:t>
            </a:r>
            <a:r>
              <a:rPr lang="ru-RU" alt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https://resh.edu.ru</a:t>
            </a:r>
            <a:r>
              <a:rPr lang="ru-RU" alt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/</a:t>
            </a:r>
            <a:endParaRPr lang="ru-RU" altLang="ru-RU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  <a:defRPr/>
            </a:pPr>
            <a:r>
              <a:rPr lang="ru-RU" alt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Образовательный </a:t>
            </a:r>
            <a:r>
              <a:rPr lang="ru-RU" alt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сайт «Дистанционное и электронное обучение». </a:t>
            </a:r>
          </a:p>
          <a:p>
            <a:pPr marL="0" indent="0" algn="just">
              <a:buNone/>
              <a:defRPr/>
            </a:pPr>
            <a:r>
              <a:rPr lang="ru-RU" alt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https://mosmetod.ru/sh404sef-custom-content/materi</a:t>
            </a:r>
            <a:r>
              <a:rPr lang="ru-RU" alt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</a:p>
          <a:p>
            <a:pPr marL="0" indent="0" algn="just">
              <a:buNone/>
              <a:defRPr/>
            </a:pPr>
            <a:r>
              <a:rPr lang="ru-RU" alt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Библиотека </a:t>
            </a:r>
            <a:r>
              <a:rPr lang="ru-RU" alt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Московской электронной школы https://uchebnik.mos.ru/catalogue </a:t>
            </a:r>
            <a:endParaRPr lang="ru-RU" altLang="ru-RU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  <a:defRPr/>
            </a:pPr>
            <a:r>
              <a:rPr lang="ru-RU" altLang="ru-RU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Видеоуроки</a:t>
            </a:r>
            <a:r>
              <a:rPr lang="ru-RU" alt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сайте "</a:t>
            </a:r>
            <a:r>
              <a:rPr lang="ru-RU" altLang="ru-RU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Инфоурок</a:t>
            </a:r>
            <a:r>
              <a:rPr lang="ru-RU" alt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" </a:t>
            </a:r>
            <a:r>
              <a:rPr lang="ru-RU" alt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https://</a:t>
            </a:r>
            <a:r>
              <a:rPr lang="ru-RU" alt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iu.ru/video-lessons</a:t>
            </a:r>
            <a:endParaRPr lang="ru-RU" altLang="ru-RU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  <a:defRPr/>
            </a:pPr>
            <a:r>
              <a:rPr lang="ru-RU" alt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Библиотека </a:t>
            </a:r>
            <a:r>
              <a:rPr lang="ru-RU" altLang="ru-RU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видеоуроков</a:t>
            </a:r>
            <a:r>
              <a:rPr lang="ru-RU" alt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по школьной программе на сайте "</a:t>
            </a:r>
            <a:r>
              <a:rPr lang="ru-RU" altLang="ru-RU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Internetурок</a:t>
            </a:r>
            <a:r>
              <a:rPr lang="ru-RU" alt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" https://interneturok.ru/ </a:t>
            </a:r>
          </a:p>
          <a:p>
            <a:pPr marL="0" indent="0" algn="just">
              <a:buNone/>
              <a:defRPr/>
            </a:pPr>
            <a:r>
              <a:rPr lang="ru-RU" alt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Онлайн-школа </a:t>
            </a:r>
            <a:r>
              <a:rPr lang="ru-RU" alt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"</a:t>
            </a:r>
            <a:r>
              <a:rPr lang="ru-RU" altLang="ru-RU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Знайка</a:t>
            </a:r>
            <a:r>
              <a:rPr lang="ru-RU" alt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" </a:t>
            </a:r>
            <a:r>
              <a:rPr lang="ru-RU" alt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https://znaika.ru</a:t>
            </a:r>
            <a:r>
              <a:rPr lang="ru-RU" alt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/</a:t>
            </a:r>
            <a:endParaRPr lang="ru-RU" altLang="ru-RU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  <a:defRPr/>
            </a:pPr>
            <a:r>
              <a:rPr lang="ru-RU" alt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Музей </a:t>
            </a:r>
            <a:r>
              <a:rPr lang="ru-RU" alt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изобразительных искусств в виртуальной </a:t>
            </a:r>
            <a:r>
              <a:rPr lang="ru-RU" alt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реальности</a:t>
            </a:r>
          </a:p>
          <a:p>
            <a:pPr marL="0" indent="0" algn="just">
              <a:buNone/>
              <a:defRPr/>
            </a:pPr>
            <a:r>
              <a:rPr lang="ru-RU" alt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https</a:t>
            </a:r>
            <a:r>
              <a:rPr lang="ru-RU" alt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://store.steampowered.com/app/515020/The_VR</a:t>
            </a:r>
            <a:r>
              <a:rPr lang="ru-RU" alt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_…</a:t>
            </a:r>
          </a:p>
          <a:p>
            <a:pPr marL="0" indent="0" algn="just">
              <a:buNone/>
              <a:defRPr/>
            </a:pPr>
            <a:r>
              <a:rPr lang="ru-RU" alt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Цифровая </a:t>
            </a:r>
            <a:r>
              <a:rPr lang="ru-RU" alt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лаборатория для моделирования физических и химических явлений. </a:t>
            </a:r>
            <a:r>
              <a:rPr lang="ru-RU" alt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6"/>
              </a:rPr>
              <a:t>https://powdertoy.co.uk</a:t>
            </a:r>
            <a:r>
              <a:rPr lang="ru-RU" alt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6"/>
              </a:rPr>
              <a:t>/</a:t>
            </a:r>
            <a:endParaRPr lang="ru-RU" altLang="ru-RU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  <a:defRPr/>
            </a:pPr>
            <a:r>
              <a:rPr lang="ru-RU" alt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Виртуальная </a:t>
            </a:r>
            <a:r>
              <a:rPr lang="ru-RU" alt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физическая лаборатория с простым интерфейсом и с широким функционалом.  </a:t>
            </a:r>
            <a:r>
              <a:rPr lang="ru-RU" alt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7"/>
              </a:rPr>
              <a:t>http://www.algodoo.com</a:t>
            </a:r>
            <a:r>
              <a:rPr lang="ru-RU" alt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7"/>
              </a:rPr>
              <a:t>/</a:t>
            </a:r>
            <a:endParaRPr lang="ru-RU" altLang="ru-RU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  <a:defRPr/>
            </a:pPr>
            <a:r>
              <a:rPr lang="ru-RU" alt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Финансовая </a:t>
            </a:r>
            <a:r>
              <a:rPr lang="ru-RU" alt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культура  </a:t>
            </a:r>
            <a:r>
              <a:rPr lang="ru-RU" alt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8"/>
              </a:rPr>
              <a:t>https://fincult.info</a:t>
            </a:r>
            <a:r>
              <a:rPr lang="ru-RU" alt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8"/>
              </a:rPr>
              <a:t>/</a:t>
            </a:r>
            <a:endParaRPr lang="ru-RU" altLang="ru-RU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  <a:defRPr/>
            </a:pPr>
            <a:r>
              <a:rPr lang="ru-RU" alt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Академия </a:t>
            </a:r>
            <a:r>
              <a:rPr lang="ru-RU" alt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Хана. </a:t>
            </a:r>
            <a:r>
              <a:rPr lang="ru-RU" alt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9"/>
              </a:rPr>
              <a:t>https://ru.khanacademy.org</a:t>
            </a:r>
            <a:r>
              <a:rPr lang="ru-RU" alt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9"/>
              </a:rPr>
              <a:t>/</a:t>
            </a:r>
            <a:endParaRPr lang="ru-RU" altLang="ru-RU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  <a:defRPr/>
            </a:pPr>
            <a:r>
              <a:rPr lang="ru-RU" alt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УЧИ.РУ </a:t>
            </a:r>
            <a:r>
              <a:rPr lang="en-US" alt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10"/>
              </a:rPr>
              <a:t>https</a:t>
            </a:r>
            <a:r>
              <a:rPr lang="en-US" alt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10"/>
              </a:rPr>
              <a:t>://</a:t>
            </a:r>
            <a:r>
              <a:rPr lang="en-US" alt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10"/>
              </a:rPr>
              <a:t>uchi.ru/main</a:t>
            </a:r>
            <a:endParaRPr lang="ru-RU" altLang="ru-RU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  <a:defRPr/>
            </a:pPr>
            <a:r>
              <a:rPr lang="ru-RU" alt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др.</a:t>
            </a:r>
          </a:p>
          <a:p>
            <a:pPr marL="0" indent="0" algn="just">
              <a:defRPr/>
            </a:pPr>
            <a:endParaRPr lang="ru-RU" altLang="ru-RU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defRPr/>
            </a:pPr>
            <a:endParaRPr lang="ru-RU" altLang="ru-RU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2486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krot.info/uploads/posts/2021-01/thumbs/1611848224_43-p-fon-v-vide-bloknota-dlya-prezentatsii-51.pn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890" t="3455" r="5069" b="4223"/>
          <a:stretch/>
        </p:blipFill>
        <p:spPr bwMode="auto">
          <a:xfrm>
            <a:off x="0" y="85060"/>
            <a:ext cx="9144000" cy="66362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458" name="Заголовок 1"/>
          <p:cNvSpPr>
            <a:spLocks noGrp="1" noChangeArrowheads="1"/>
          </p:cNvSpPr>
          <p:nvPr>
            <p:ph type="title"/>
          </p:nvPr>
        </p:nvSpPr>
        <p:spPr>
          <a:xfrm>
            <a:off x="1547664" y="188640"/>
            <a:ext cx="6803846" cy="866775"/>
          </a:xfrm>
        </p:spPr>
        <p:txBody>
          <a:bodyPr>
            <a:normAutofit/>
          </a:bodyPr>
          <a:lstStyle/>
          <a:p>
            <a:r>
              <a:rPr lang="ru-RU" altLang="ru-RU" sz="3200" b="1" dirty="0">
                <a:solidFill>
                  <a:srgbClr val="262699"/>
                </a:solidFill>
                <a:cs typeface="Times New Roman" pitchFamily="18" charset="0"/>
              </a:rPr>
              <a:t>Алгоритм работы с конструктором</a:t>
            </a:r>
            <a:endParaRPr lang="ru-RU" altLang="ru-RU" sz="3200" b="1" dirty="0" smtClean="0">
              <a:solidFill>
                <a:srgbClr val="2626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171" name="Объект 4"/>
          <p:cNvSpPr>
            <a:spLocks noGrp="1" noChangeArrowheads="1"/>
          </p:cNvSpPr>
          <p:nvPr>
            <p:ph idx="1"/>
          </p:nvPr>
        </p:nvSpPr>
        <p:spPr>
          <a:xfrm>
            <a:off x="1475656" y="980728"/>
            <a:ext cx="7200800" cy="4522788"/>
          </a:xfrm>
        </p:spPr>
        <p:txBody>
          <a:bodyPr>
            <a:normAutofit fontScale="77500" lnSpcReduction="20000"/>
          </a:bodyPr>
          <a:lstStyle/>
          <a:p>
            <a:pPr indent="450215" algn="just">
              <a:spcAft>
                <a:spcPts val="0"/>
              </a:spcAft>
              <a:defRPr/>
            </a:pPr>
            <a:endParaRPr lang="ru-RU" b="1" dirty="0">
              <a:cs typeface="Times New Roman" panose="02020603050405020304" pitchFamily="18" charset="0"/>
            </a:endParaRPr>
          </a:p>
          <a:p>
            <a:pPr marL="0" indent="0">
              <a:buNone/>
              <a:defRPr/>
            </a:pPr>
            <a:r>
              <a:rPr lang="ru-RU" sz="3200" b="1" dirty="0">
                <a:cs typeface="Times New Roman" panose="02020603050405020304" pitchFamily="18" charset="0"/>
              </a:rPr>
              <a:t>1. Регистрация (Ф. И. О., регион, муниципалитет, образовательная организация, должность, электронная почта, пароль).</a:t>
            </a:r>
          </a:p>
          <a:p>
            <a:pPr marL="0" indent="0">
              <a:buNone/>
              <a:defRPr/>
            </a:pPr>
            <a:r>
              <a:rPr lang="ru-RU" sz="3200" b="1" dirty="0">
                <a:cs typeface="Times New Roman" panose="02020603050405020304" pitchFamily="18" charset="0"/>
              </a:rPr>
              <a:t>2. Выбрать  предмет и класс, нажать активную кнопку «Создать рабочую программу».</a:t>
            </a:r>
          </a:p>
          <a:p>
            <a:pPr marL="0" indent="0">
              <a:buNone/>
              <a:defRPr/>
            </a:pPr>
            <a:r>
              <a:rPr lang="ru-RU" sz="3200" b="1" dirty="0">
                <a:cs typeface="Times New Roman" panose="02020603050405020304" pitchFamily="18" charset="0"/>
              </a:rPr>
              <a:t>3. Заполнить раздел «Тематическое планирование», в котором обязательными для заполнения являются разделы: «Наименование разделов  и тем программы», «Количество часов всего», «Электронные (цифровые) образовательные ресурсы».</a:t>
            </a:r>
            <a:endParaRPr lang="ru-RU" b="1" dirty="0">
              <a:cs typeface="Times New Roman" panose="02020603050405020304" pitchFamily="18" charset="0"/>
            </a:endParaRPr>
          </a:p>
          <a:p>
            <a:pPr>
              <a:defRPr/>
            </a:pPr>
            <a:endParaRPr lang="ru-RU" dirty="0"/>
          </a:p>
          <a:p>
            <a:pPr marL="0" indent="0" algn="just">
              <a:defRPr/>
            </a:pPr>
            <a:endParaRPr lang="ru-RU" altLang="ru-RU" b="1" dirty="0">
              <a:solidFill>
                <a:srgbClr val="00206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05840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krot.info/uploads/posts/2021-01/thumbs/1611848224_43-p-fon-v-vide-bloknota-dlya-prezentatsii-51.pn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890" t="3455" r="5069" b="4223"/>
          <a:stretch/>
        </p:blipFill>
        <p:spPr bwMode="auto">
          <a:xfrm>
            <a:off x="0" y="85060"/>
            <a:ext cx="9144000" cy="66362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482" name="Заголовок 1"/>
          <p:cNvSpPr>
            <a:spLocks noGrp="1" noChangeArrowheads="1"/>
          </p:cNvSpPr>
          <p:nvPr>
            <p:ph type="title"/>
          </p:nvPr>
        </p:nvSpPr>
        <p:spPr>
          <a:xfrm>
            <a:off x="1259632" y="116632"/>
            <a:ext cx="7182106" cy="1139825"/>
          </a:xfrm>
        </p:spPr>
        <p:txBody>
          <a:bodyPr/>
          <a:lstStyle/>
          <a:p>
            <a:r>
              <a:rPr lang="ru-RU" altLang="ru-RU" sz="3200" b="1" dirty="0">
                <a:solidFill>
                  <a:srgbClr val="262699"/>
                </a:solidFill>
                <a:cs typeface="Times New Roman" pitchFamily="18" charset="0"/>
              </a:rPr>
              <a:t>Алгоритм работы с конструктором</a:t>
            </a:r>
            <a:endParaRPr lang="ru-RU" altLang="ru-RU" sz="2800" dirty="0" smtClean="0">
              <a:solidFill>
                <a:srgbClr val="2626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483" name="Объект 4"/>
          <p:cNvSpPr>
            <a:spLocks noGrp="1" noChangeArrowheads="1"/>
          </p:cNvSpPr>
          <p:nvPr>
            <p:ph idx="1"/>
          </p:nvPr>
        </p:nvSpPr>
        <p:spPr>
          <a:xfrm>
            <a:off x="1331640" y="1141791"/>
            <a:ext cx="7254547" cy="4522788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altLang="ru-RU" sz="3200" b="1" dirty="0" smtClean="0">
                <a:cs typeface="Times New Roman" pitchFamily="18" charset="0"/>
              </a:rPr>
              <a:t>4</a:t>
            </a:r>
            <a:r>
              <a:rPr lang="ru-RU" altLang="ru-RU" b="1" dirty="0" smtClean="0">
                <a:cs typeface="Times New Roman" pitchFamily="18" charset="0"/>
              </a:rPr>
              <a:t>. </a:t>
            </a:r>
            <a:r>
              <a:rPr lang="ru-RU" altLang="ru-RU" b="1" dirty="0">
                <a:cs typeface="Times New Roman" pitchFamily="18" charset="0"/>
              </a:rPr>
              <a:t>Д</a:t>
            </a:r>
            <a:r>
              <a:rPr lang="ru-RU" altLang="ru-RU" sz="3200" b="1" dirty="0" smtClean="0">
                <a:cs typeface="Times New Roman" pitchFamily="18" charset="0"/>
              </a:rPr>
              <a:t>алее педагог заполняет остальные разделы: «Поурочное планирование», «Учебно-методическое обеспечение образовательного процесса».</a:t>
            </a:r>
          </a:p>
          <a:p>
            <a:pPr marL="0" indent="0">
              <a:buNone/>
            </a:pPr>
            <a:r>
              <a:rPr lang="ru-RU" altLang="ru-RU" sz="3200" b="1" dirty="0" smtClean="0">
                <a:cs typeface="Times New Roman" pitchFamily="18" charset="0"/>
              </a:rPr>
              <a:t>5. По завершению работы над программой необходимо нажать вкладку «Создать файлы».</a:t>
            </a:r>
          </a:p>
          <a:p>
            <a:pPr marL="0" indent="0">
              <a:buNone/>
            </a:pPr>
            <a:r>
              <a:rPr lang="ru-RU" altLang="ru-RU" sz="3200" b="1" dirty="0" smtClean="0">
                <a:cs typeface="Times New Roman" pitchFamily="18" charset="0"/>
              </a:rPr>
              <a:t>6. Готовая рабочая программа будет доступна для скачивания в «Личном кабинете» в разделе «Завершенные рабочие программы».</a:t>
            </a:r>
          </a:p>
        </p:txBody>
      </p:sp>
    </p:spTree>
    <p:extLst>
      <p:ext uri="{BB962C8B-B14F-4D97-AF65-F5344CB8AC3E}">
        <p14:creationId xmlns:p14="http://schemas.microsoft.com/office/powerpoint/2010/main" val="438508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s://krot.info/uploads/posts/2021-01/thumbs/1611848224_43-p-fon-v-vide-bloknota-dlya-prezentatsii-51.pn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890" t="3455" r="5069" b="4223"/>
          <a:stretch/>
        </p:blipFill>
        <p:spPr bwMode="auto">
          <a:xfrm>
            <a:off x="0" y="85060"/>
            <a:ext cx="9144000" cy="66362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506" name="Заголовок 1"/>
          <p:cNvSpPr>
            <a:spLocks noGrp="1" noChangeArrowheads="1"/>
          </p:cNvSpPr>
          <p:nvPr>
            <p:ph type="title"/>
          </p:nvPr>
        </p:nvSpPr>
        <p:spPr>
          <a:xfrm>
            <a:off x="457200" y="85060"/>
            <a:ext cx="8229600" cy="1143000"/>
          </a:xfrm>
        </p:spPr>
        <p:txBody>
          <a:bodyPr>
            <a:normAutofit/>
          </a:bodyPr>
          <a:lstStyle/>
          <a:p>
            <a:pPr indent="449263" algn="ctr">
              <a:lnSpc>
                <a:spcPct val="100000"/>
              </a:lnSpc>
              <a:tabLst>
                <a:tab pos="225425" algn="l"/>
                <a:tab pos="5702300" algn="l"/>
              </a:tabLst>
            </a:pPr>
            <a:r>
              <a:rPr lang="ru-RU" altLang="ru-RU" sz="3200" b="1" dirty="0" smtClean="0">
                <a:latin typeface="+mn-lt"/>
                <a:cs typeface="Times New Roman" pitchFamily="18" charset="0"/>
                <a:hlinkClick r:id="rId3" action="ppaction://hlinkfile"/>
              </a:rPr>
              <a:t>Готовая программа</a:t>
            </a:r>
            <a:endParaRPr lang="ru-RU" altLang="ru-RU" sz="2800" b="1" dirty="0" smtClean="0">
              <a:latin typeface="+mn-lt"/>
              <a:cs typeface="Times New Roman" pitchFamily="18" charset="0"/>
            </a:endParaRPr>
          </a:p>
        </p:txBody>
      </p:sp>
      <p:pic>
        <p:nvPicPr>
          <p:cNvPr id="21507" name="Объект 5"/>
          <p:cNvPicPr>
            <a:picLocks noGrp="1" noChangeAspect="1" noChangeArrowheads="1"/>
          </p:cNvPicPr>
          <p:nvPr>
            <p:ph sz="half" idx="1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23528" y="1052736"/>
            <a:ext cx="2483320" cy="3312368"/>
          </a:xfrm>
        </p:spPr>
      </p:pic>
      <p:pic>
        <p:nvPicPr>
          <p:cNvPr id="21508" name="Объект 7"/>
          <p:cNvPicPr>
            <a:picLocks noGrp="1" noChangeAspect="1" noChangeArrowheads="1"/>
          </p:cNvPicPr>
          <p:nvPr>
            <p:ph sz="half" idx="2"/>
          </p:nvPr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059832" y="2204864"/>
            <a:ext cx="5576938" cy="4032026"/>
          </a:xfrm>
        </p:spPr>
      </p:pic>
    </p:spTree>
    <p:extLst>
      <p:ext uri="{BB962C8B-B14F-4D97-AF65-F5344CB8AC3E}">
        <p14:creationId xmlns:p14="http://schemas.microsoft.com/office/powerpoint/2010/main" val="3407113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109</TotalTime>
  <Words>356</Words>
  <Application>Microsoft Office PowerPoint</Application>
  <PresentationFormat>Экран (4:3)</PresentationFormat>
  <Paragraphs>53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ЭОР (ЦОР) </vt:lpstr>
      <vt:lpstr>Алгоритм работы с конструктором</vt:lpstr>
      <vt:lpstr>Алгоритм работы с конструктором</vt:lpstr>
      <vt:lpstr>Готовая программа</vt:lpstr>
      <vt:lpstr>Благодарю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qwert</dc:creator>
  <cp:lastModifiedBy>User</cp:lastModifiedBy>
  <cp:revision>14</cp:revision>
  <dcterms:created xsi:type="dcterms:W3CDTF">2022-05-04T14:19:01Z</dcterms:created>
  <dcterms:modified xsi:type="dcterms:W3CDTF">2022-06-30T11:42:20Z</dcterms:modified>
</cp:coreProperties>
</file>