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3"/>
  </p:handoutMasterIdLst>
  <p:sldIdLst>
    <p:sldId id="256" r:id="rId2"/>
    <p:sldId id="261" r:id="rId3"/>
    <p:sldId id="264" r:id="rId4"/>
    <p:sldId id="262" r:id="rId5"/>
    <p:sldId id="263" r:id="rId6"/>
    <p:sldId id="265" r:id="rId7"/>
    <p:sldId id="273" r:id="rId8"/>
    <p:sldId id="266" r:id="rId9"/>
    <p:sldId id="267" r:id="rId10"/>
    <p:sldId id="268" r:id="rId11"/>
    <p:sldId id="269" r:id="rId12"/>
    <p:sldId id="279" r:id="rId13"/>
    <p:sldId id="274" r:id="rId14"/>
    <p:sldId id="270" r:id="rId15"/>
    <p:sldId id="271" r:id="rId16"/>
    <p:sldId id="281" r:id="rId17"/>
    <p:sldId id="282" r:id="rId18"/>
    <p:sldId id="283" r:id="rId19"/>
    <p:sldId id="285" r:id="rId20"/>
    <p:sldId id="287" r:id="rId21"/>
    <p:sldId id="284" r:id="rId22"/>
    <p:sldId id="286" r:id="rId23"/>
    <p:sldId id="289" r:id="rId24"/>
    <p:sldId id="288" r:id="rId25"/>
    <p:sldId id="290" r:id="rId26"/>
    <p:sldId id="275" r:id="rId27"/>
    <p:sldId id="278" r:id="rId28"/>
    <p:sldId id="272" r:id="rId29"/>
    <p:sldId id="280" r:id="rId30"/>
    <p:sldId id="276" r:id="rId31"/>
    <p:sldId id="27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8D"/>
    <a:srgbClr val="003374"/>
    <a:srgbClr val="E5D196"/>
    <a:srgbClr val="372718"/>
    <a:srgbClr val="C9A093"/>
    <a:srgbClr val="332319"/>
    <a:srgbClr val="F1F1F1"/>
    <a:srgbClr val="385592"/>
    <a:srgbClr val="3A5896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2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1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29752"/>
            <a:ext cx="6067313" cy="412824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0" y="2729752"/>
            <a:ext cx="6067313" cy="309282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 userDrawn="1"/>
        </p:nvSpPr>
        <p:spPr>
          <a:xfrm rot="5400000">
            <a:off x="2456776" y="3247466"/>
            <a:ext cx="4128250" cy="309282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pupils.ru/proksi132197/index.php?q=aHR0cDovL3BpY3MubGl2ZWpvdXJuYWwuY29tL3l1bGlhX20vcGljLzAwMWZnYmtyLw==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pupils.ru/proksi132197/index.php?q=aHR0cDovL3BpY3MubGl2ZWpvdXJuYWwuY29tL3l1bGlhX20vcGljLzAwMWZmemcxLw==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upils.ru/proksi132197/index.php?q=aHR0cDovL3BpY3MubGl2ZWpvdXJuYWwuY29tL3l1bGlhX20vcGljLzAwMWZoeWFyLw==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pupils.ru/proksi132197/index.php?q=aHR0cDovL3BpY3MubGl2ZWpvdXJuYWwuY29tL3l1bGlhX20vcGljLzAwMWZrNXJnLw==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pupils.ru/proksi132197/index.php?q=aHR0cDovL3BpY3MubGl2ZWpvdXJuYWwuY29tL3l1bGlhX20vcGljLzAwMWZkejcwLw==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pupils.ru/proksi132197/index.php?q=aHR0cDovL3BpY3MubGl2ZWpvdXJuYWwuY29tL3l1bGlhX20vcGljLzAwMWZlZHB5Lw==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pupils.ru/proksi132197/index.php?q=aHR0cDovL3BpY3MubGl2ZWpvdXJuYWwuY29tL3l1bGlhX20vcGljLzAwMWZwZnllLw==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pupils.ru/proksi132197/index.php?q=aHR0cDovL3BpY3MubGl2ZWpvdXJuYWwuY29tL3l1bGlhX20vcGljLzAwMWZ4aGNyLw==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pupils.ru/proksi132197/index.php?q=aHR0cDovL3BpY3MubGl2ZWpvdXJuYWwuY29tL3l1bGlhX20vcGljLzAwMWZzcmtmLw==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-news.su/uploads/posts/2019-04/1556167670_e-news.su_pompee_triomp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742765" y="0"/>
            <a:ext cx="5256507" cy="261707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РАБСТВО В ДРЕВНЕМ РИМЕ.</a:t>
            </a:r>
            <a:endParaRPr lang="en-US" b="1" cap="all" dirty="0">
              <a:ln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15615"/>
            <a:ext cx="7839635" cy="1222118"/>
          </a:xfrm>
        </p:spPr>
        <p:txBody>
          <a:bodyPr>
            <a:noAutofit/>
          </a:bodyPr>
          <a:lstStyle/>
          <a:p>
            <a:r>
              <a:rPr lang="ru-RU" alt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иметь ни одного раба считалось признаком крайней нищеты. </a:t>
            </a:r>
            <a:br>
              <a:rPr lang="ru-RU" alt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домах богатых людей рабов было очень много. </a:t>
            </a:r>
            <a:r>
              <a:rPr lang="ru-RU" altLang="ru-RU" sz="2400" dirty="0">
                <a:solidFill>
                  <a:srgbClr val="222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400" dirty="0">
                <a:solidFill>
                  <a:srgbClr val="22228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906" y="1219200"/>
            <a:ext cx="7856444" cy="38572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ru-RU" b="1" dirty="0" smtClean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Подумайте чем могли заниматься рабы в доме?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Убирали помещение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Готовили пищу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Прислуживали за столом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Пели, танцевали, развлекали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Раб-врач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Раб-библиотекарь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rgbClr val="00337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Раб-секретарь</a:t>
            </a:r>
          </a:p>
          <a:p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Picture 11" descr="Рисунок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604" y="4645571"/>
            <a:ext cx="8814293" cy="206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80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220717"/>
            <a:ext cx="8411522" cy="1597573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Принудить рабов к тяжелому  труду можно было лишь с помощью наказаний.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02979"/>
            <a:ext cx="8996855" cy="5223642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За малейшую провинность надсмотрщики применяли телесные наказания-рабов били и пороли.</a:t>
            </a:r>
          </a:p>
          <a:p>
            <a:r>
              <a:rPr lang="ru-RU" b="1" dirty="0" smtClean="0">
                <a:latin typeface="Book Antiqua" panose="02040602050305030304" pitchFamily="18" charset="0"/>
              </a:rPr>
              <a:t>Наиболее непокорных заковывали в кандалы.</a:t>
            </a:r>
          </a:p>
          <a:p>
            <a:r>
              <a:rPr lang="ru-RU" altLang="ru-RU" b="1" dirty="0" smtClean="0">
                <a:solidFill>
                  <a:srgbClr val="0D0D0D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Самых непослушных отправляли в каменоломни и на рудники.</a:t>
            </a:r>
            <a:endParaRPr lang="ru-RU" b="1" dirty="0">
              <a:latin typeface="Book Antiqua" panose="02040602050305030304" pitchFamily="18" charset="0"/>
            </a:endParaRPr>
          </a:p>
        </p:txBody>
      </p:sp>
      <p:pic>
        <p:nvPicPr>
          <p:cNvPr id="4" name="Рисунок 6" descr="t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24" y="4100263"/>
            <a:ext cx="4175235" cy="262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676" y="4170116"/>
            <a:ext cx="4109546" cy="2482932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7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76854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Труд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рабов в рудниках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465729"/>
            <a:ext cx="7869891" cy="3936588"/>
          </a:xfrm>
        </p:spPr>
        <p:txBody>
          <a:bodyPr/>
          <a:lstStyle/>
          <a:p>
            <a:pPr marL="0" lv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При свете факелов стены галереи казались изъеденными жуком – точильщиком. В каждом углублении копошились обтянутые кожей скелеты: один, лежа на спине, бил над собой скалу; другой, занося молоток вбок, откалывал куски породы; женщины, стоя на коленях, долбили стену острыми молотками. Движения их были монотонны. Они казались призраками, обреченными на веки веков производить один и тот же взмах. </a:t>
            </a:r>
            <a:endParaRPr lang="ru-RU" sz="1800" dirty="0">
              <a:solidFill>
                <a:srgbClr val="173A8D"/>
              </a:solidFill>
              <a:latin typeface="Garamond"/>
              <a:ea typeface="Corbel" pitchFamily="34" charset="0"/>
              <a:cs typeface="Times New Roman" pitchFamily="18" charset="0"/>
            </a:endParaRPr>
          </a:p>
          <a:p>
            <a:pPr marL="0" lv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Ни на ком – ни клочка одежды.  Только цепи на ногах, звеневшие, когда работник менял положение. Все выглядели одинаково старыми, даже заморыши – дети, сновавшие туда и сюда, подбирая отколотую породу и складывая её в ручные тележки. </a:t>
            </a:r>
            <a:endParaRPr lang="ru-RU" sz="1800" dirty="0">
              <a:solidFill>
                <a:srgbClr val="173A8D"/>
              </a:solidFill>
              <a:latin typeface="Garamond"/>
              <a:ea typeface="Corbel" pitchFamily="34" charset="0"/>
              <a:cs typeface="Times New Roman" pitchFamily="18" charset="0"/>
            </a:endParaRPr>
          </a:p>
          <a:p>
            <a:pPr marL="0" lv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 - И это живые люди! </a:t>
            </a:r>
            <a:endParaRPr lang="ru-RU" sz="1800" dirty="0">
              <a:solidFill>
                <a:srgbClr val="173A8D"/>
              </a:solidFill>
              <a:latin typeface="Garamond"/>
              <a:ea typeface="Corbel" pitchFamily="34" charset="0"/>
              <a:cs typeface="Times New Roman" pitchFamily="18" charset="0"/>
            </a:endParaRPr>
          </a:p>
          <a:p>
            <a:pPr marL="0" lvl="0" indent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 err="1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Остроменская</a:t>
            </a:r>
            <a:r>
              <a:rPr lang="ru-RU" sz="1600" b="1" dirty="0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  Н. Ф. </a:t>
            </a:r>
            <a:endParaRPr lang="ru-RU" sz="1600" dirty="0">
              <a:solidFill>
                <a:srgbClr val="173A8D"/>
              </a:solidFill>
              <a:latin typeface="Garamond"/>
              <a:ea typeface="Corbel" pitchFamily="34" charset="0"/>
              <a:cs typeface="Times New Roman" pitchFamily="18" charset="0"/>
            </a:endParaRPr>
          </a:p>
          <a:p>
            <a:pPr marL="0" lvl="0" indent="0" algn="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>
                <a:solidFill>
                  <a:srgbClr val="173A8D"/>
                </a:solidFill>
                <a:latin typeface="Garamond"/>
                <a:ea typeface="Corbel" pitchFamily="34" charset="0"/>
                <a:cs typeface="Times New Roman" pitchFamily="18" charset="0"/>
              </a:rPr>
              <a:t>Ветеран Цезаря. М.,1969, с. 79- 80</a:t>
            </a:r>
            <a:endParaRPr lang="ru-RU" sz="1600" dirty="0">
              <a:solidFill>
                <a:srgbClr val="173A8D"/>
              </a:solidFill>
              <a:latin typeface="Garamond"/>
              <a:ea typeface="Corbel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252248" y="5690421"/>
            <a:ext cx="86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Докажите, что труд рабов на рудниках  был тяжелым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</a:p>
          <a:p>
            <a:pPr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 кем и с чем автор сравнивает рабов?</a:t>
            </a:r>
          </a:p>
        </p:txBody>
      </p:sp>
    </p:spTree>
    <p:extLst>
      <p:ext uri="{BB962C8B-B14F-4D97-AF65-F5344CB8AC3E}">
        <p14:creationId xmlns:p14="http://schemas.microsoft.com/office/powerpoint/2010/main" val="136603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Положение рабов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60" y="1857375"/>
            <a:ext cx="5008366" cy="43195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Содержание  рабов обходилось очень дёшево: </a:t>
            </a:r>
            <a:endParaRPr lang="ru-RU" b="1" dirty="0" smtClean="0">
              <a:solidFill>
                <a:srgbClr val="173A8D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раз в год рабам выдавали рубаху</a:t>
            </a:r>
            <a:b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- раз в два года плащ и деревянные сандалии</a:t>
            </a:r>
            <a:r>
              <a:rPr lang="ru-RU" b="1" dirty="0" smtClean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173A8D"/>
              </a:solidFill>
            </a:endParaRPr>
          </a:p>
          <a:p>
            <a:pPr lvl="0"/>
            <a: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Безнадёжно больных рабов отвозили на остров на реке Тибр, оставляя их там умирать.</a:t>
            </a:r>
            <a:endParaRPr lang="ru-RU" sz="2400" b="1" dirty="0">
              <a:solidFill>
                <a:srgbClr val="173A8D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7" descr="144987-i_4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372" y="1857375"/>
            <a:ext cx="3116687" cy="468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60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220717"/>
            <a:ext cx="7839635" cy="1051035"/>
          </a:xfrm>
        </p:spPr>
        <p:txBody>
          <a:bodyPr>
            <a:normAutofit fontScale="90000"/>
          </a:bodyPr>
          <a:lstStyle/>
          <a:p>
            <a:pPr lvl="0" algn="ctr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</a:pPr>
            <a:r>
              <a:rPr lang="ru-RU" altLang="ru-RU" sz="3600" b="1" kern="0" dirty="0">
                <a:solidFill>
                  <a:srgbClr val="00B05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БОИ  </a:t>
            </a:r>
            <a:r>
              <a:rPr lang="ru-RU" altLang="ru-RU" sz="3600" b="1" kern="0" dirty="0" smtClean="0">
                <a:solidFill>
                  <a:srgbClr val="00B05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ГЛАДИАТОРОВ - </a:t>
            </a:r>
            <a:r>
              <a:rPr lang="ru-RU" altLang="ru-RU" sz="36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/>
            </a:r>
            <a:br>
              <a:rPr lang="ru-RU" altLang="ru-RU" sz="36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450" y="4761186"/>
            <a:ext cx="87719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73A8D"/>
                </a:solidFill>
              </a:rPr>
              <a:t>— </a:t>
            </a:r>
            <a:r>
              <a:rPr lang="ru-RU" dirty="0" smtClean="0">
                <a:solidFill>
                  <a:srgbClr val="173A8D"/>
                </a:solidFill>
                <a:latin typeface="Georgia" pitchFamily="18" charset="0"/>
              </a:rPr>
              <a:t>бойцов </a:t>
            </a:r>
            <a:r>
              <a:rPr lang="ru-RU" dirty="0">
                <a:solidFill>
                  <a:srgbClr val="173A8D"/>
                </a:solidFill>
                <a:latin typeface="Georgia" pitchFamily="18" charset="0"/>
              </a:rPr>
              <a:t>в Древнем Риме, которые сражались между собой или с животными на забаву публике на специальных аренах. В Древнем Риме - военнопленные, осужденные преступники и рабы, специально обученные для вооруженной борьбы между собой на аренах амфитеатров. Гладиаторы Древнего Рима обычно сражались на публике до смерти. Бои гладиаторов практически всегда проходили под музыку. </a:t>
            </a:r>
          </a:p>
        </p:txBody>
      </p:sp>
      <p:pic>
        <p:nvPicPr>
          <p:cNvPr id="4098" name="Picture 2" descr="https://history-doc.ru/wp-content/uploads/2019/07/1-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53" y="1271752"/>
            <a:ext cx="4643112" cy="346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legvmac.ru/photos/376/_UoJ4cpJiB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422" y="1311882"/>
            <a:ext cx="4251578" cy="33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48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title"/>
          </p:nvPr>
        </p:nvSpPr>
        <p:spPr>
          <a:xfrm>
            <a:off x="1127223" y="183877"/>
            <a:ext cx="7168479" cy="1337732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Амфитеатр</a:t>
            </a:r>
          </a:p>
          <a:p>
            <a:r>
              <a:rPr lang="ru-RU" altLang="ru-RU" sz="2800" b="1" dirty="0" smtClean="0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  специальное сооружение для зрелищ, гладиаторских игр, в котором места располагались вокруг арены</a:t>
            </a:r>
          </a:p>
        </p:txBody>
      </p:sp>
      <p:pic>
        <p:nvPicPr>
          <p:cNvPr id="5128" name="Picture 8" descr="https://geekometr.ru/images/gladiator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4562"/>
            <a:ext cx="9206816" cy="518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6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553791"/>
            <a:ext cx="7839635" cy="78394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Название «гладиаторы» произошло от слова </a:t>
            </a:r>
            <a:r>
              <a:rPr lang="ru-RU" b="1" dirty="0"/>
              <a:t>«</a:t>
            </a:r>
            <a:r>
              <a:rPr lang="ru-RU" b="1" dirty="0" err="1"/>
              <a:t>gladius</a:t>
            </a:r>
            <a:r>
              <a:rPr lang="ru-RU" b="1" dirty="0"/>
              <a:t>»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(меч) или тот, кто используют мечи, меч.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52" y="2202286"/>
            <a:ext cx="4494728" cy="4430333"/>
          </a:xfrm>
        </p:spPr>
        <p:txBody>
          <a:bodyPr>
            <a:normAutofit fontScale="92500"/>
          </a:bodyPr>
          <a:lstStyle/>
          <a:p>
            <a:pPr marL="365760" lvl="0" indent="-256032">
              <a:lnSpc>
                <a:spcPct val="100000"/>
              </a:lnSpc>
              <a:spcBef>
                <a:spcPts val="400"/>
              </a:spcBef>
              <a:buClr>
                <a:srgbClr val="B83D68"/>
              </a:buClr>
              <a:buSzPct val="68000"/>
              <a:buNone/>
            </a:pPr>
            <a:r>
              <a:rPr lang="ru-RU" sz="3200" b="1" dirty="0" err="1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Мирмиллион</a:t>
            </a:r>
            <a:r>
              <a:rPr lang="ru-RU" sz="3200" b="1" dirty="0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мирмиллион</a:t>
            </a:r>
            <a:r>
              <a:rPr lang="ru-RU" sz="32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- обладатель </a:t>
            </a:r>
            <a:r>
              <a:rPr lang="ru-RU" sz="24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большого щита. Что означает его название - точно не известно. Помимо щита он носил шлем с полями и забралом и своеобразным петушиным гребнем, короткий защитный наголенник поверх толстой прокладки на левой ноге и короткий меч с прямым лезвием.</a:t>
            </a:r>
          </a:p>
          <a:p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9622" y="1337732"/>
            <a:ext cx="3913661" cy="5423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8647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1"/>
            <a:ext cx="8937938" cy="1337732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2034862"/>
            <a:ext cx="3488659" cy="4567908"/>
          </a:xfrm>
        </p:spPr>
        <p:txBody>
          <a:bodyPr/>
          <a:lstStyle/>
          <a:p>
            <a:pPr marL="365760" lvl="0" indent="-256032">
              <a:lnSpc>
                <a:spcPct val="100000"/>
              </a:lnSpc>
              <a:spcBef>
                <a:spcPts val="400"/>
              </a:spcBef>
              <a:buClr>
                <a:srgbClr val="B83D68"/>
              </a:buClr>
              <a:buSzPct val="68000"/>
              <a:buNone/>
            </a:pPr>
            <a:r>
              <a:rPr lang="ru-RU" b="1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Гопломах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. Щит был не квадратным а круглым и выпуклым, и в качестве оружия использовал копье и прямой меч.</a:t>
            </a:r>
          </a:p>
          <a:p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034" y="1337733"/>
            <a:ext cx="3695101" cy="526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6843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336" y="1"/>
            <a:ext cx="8590208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06" y="1337733"/>
            <a:ext cx="3924300" cy="5294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893972" y="1337734"/>
            <a:ext cx="42500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Ретиарий</a:t>
            </a:r>
            <a:r>
              <a:rPr lang="ru-RU" dirty="0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самый легковооруженный боец. Кроме бинтовой повязки на левой руке и металлической пластины на левом плече у него было никакого защитного снаряжения. Для нападения он использовал сеть, трезубец и кинжал. Трезубец держался двумя руками и был на самом деле ужасным орудием, из всех видов оружия он обладал наибольшей силой удара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870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4" y="1"/>
            <a:ext cx="8086417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9273" y="1465728"/>
            <a:ext cx="4224271" cy="5089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err="1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Секутор</a:t>
            </a:r>
            <a:r>
              <a:rPr lang="ru-RU" sz="3600" b="1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Вооружение </a:t>
            </a:r>
            <a:r>
              <a:rPr lang="ru-RU" dirty="0" err="1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Секутора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сходно во многом с вооружением </a:t>
            </a:r>
            <a:r>
              <a:rPr lang="ru-RU" dirty="0" err="1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Мирмиллиона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. за исключением шлема. Он был закрытый яйцевидной формы, с маленькими отверстиями для зрения и закругленным гребнем. панциря.</a:t>
            </a:r>
          </a:p>
          <a:p>
            <a:endParaRPr lang="ru-RU" dirty="0"/>
          </a:p>
        </p:txBody>
      </p:sp>
      <p:pic>
        <p:nvPicPr>
          <p:cNvPr id="5" name="Picture 2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33" y="1337733"/>
            <a:ext cx="3966694" cy="5390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83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ЗАДАНИЕ НА УРОК</a:t>
            </a:r>
            <a:endParaRPr lang="ru-RU" b="1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4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Что собой представляло рабство в Древнем Риме</a:t>
            </a:r>
            <a:r>
              <a:rPr lang="ru-RU" altLang="ru-RU" sz="4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?</a:t>
            </a:r>
          </a:p>
          <a:p>
            <a:r>
              <a:rPr lang="ru-RU" sz="4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Можно ли было вернуть себе свободу будучи рабом?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61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688" y="1"/>
            <a:ext cx="8012853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9882" y="1790163"/>
            <a:ext cx="3505468" cy="438680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Провокаторы</a:t>
            </a:r>
            <a:r>
              <a:rPr lang="ru-RU" sz="36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Носили шлем с забралом без полей, металлический нагрудник, средний прямоугольный щит и наголенник на левой ноге и меч, разумеется.</a:t>
            </a:r>
          </a:p>
          <a:p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688" y="1337733"/>
            <a:ext cx="3906008" cy="5266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334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76" y="1"/>
            <a:ext cx="8187365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76" y="1803042"/>
            <a:ext cx="4860555" cy="4690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171731" y="1337733"/>
            <a:ext cx="3843479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just">
              <a:spcBef>
                <a:spcPts val="400"/>
              </a:spcBef>
              <a:buClr>
                <a:srgbClr val="B83D68"/>
              </a:buClr>
              <a:buSzPct val="68000"/>
            </a:pPr>
            <a:r>
              <a:rPr lang="ru-RU" sz="3500" b="1" dirty="0" err="1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Трэкс</a:t>
            </a:r>
            <a:r>
              <a:rPr lang="ru-RU" sz="27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носил шлем с полями и забралом и загнутым гребнем в виде грифона, малый выгнутый квадратный щит, трико из толстых бинтов, и два высоких наголенника. В начале он сражался с круглым кривым мечом, а с </a:t>
            </a:r>
            <a:r>
              <a:rPr lang="en-US" sz="26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 в н. э. лезвия изогнулось под углом.</a:t>
            </a:r>
          </a:p>
        </p:txBody>
      </p:sp>
    </p:spTree>
    <p:extLst>
      <p:ext uri="{BB962C8B-B14F-4D97-AF65-F5344CB8AC3E}">
        <p14:creationId xmlns:p14="http://schemas.microsoft.com/office/powerpoint/2010/main" val="110494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1"/>
            <a:ext cx="8628845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307" y="1766933"/>
            <a:ext cx="4429125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56090" y="1522235"/>
            <a:ext cx="4288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just">
              <a:spcBef>
                <a:spcPts val="400"/>
              </a:spcBef>
              <a:buClr>
                <a:srgbClr val="B83D68"/>
              </a:buClr>
              <a:buSzPct val="68000"/>
            </a:pPr>
            <a:r>
              <a:rPr lang="ru-RU" sz="2700" dirty="0">
                <a:solidFill>
                  <a:prstClr val="black"/>
                </a:solidFill>
                <a:latin typeface="Lucida Sans Unicode"/>
              </a:rPr>
              <a:t>	</a:t>
            </a:r>
            <a:r>
              <a:rPr lang="ru-RU" sz="2800" b="1" dirty="0" err="1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Сциссор</a:t>
            </a:r>
            <a:r>
              <a:rPr lang="ru-RU" sz="28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. Он носил панцирь, два коротких наголенника, и вместо щита у него был металлическая манжета с серповидным лезвием.</a:t>
            </a:r>
          </a:p>
        </p:txBody>
      </p:sp>
    </p:spTree>
    <p:extLst>
      <p:ext uri="{BB962C8B-B14F-4D97-AF65-F5344CB8AC3E}">
        <p14:creationId xmlns:p14="http://schemas.microsoft.com/office/powerpoint/2010/main" val="395994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246" y="1"/>
            <a:ext cx="8358388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460" y="1465729"/>
            <a:ext cx="7869890" cy="5217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550115" y="5641453"/>
            <a:ext cx="4396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prstClr val="black"/>
              </a:solidFill>
              <a:latin typeface="Arial Black" panose="020B0A04020102020204" pitchFamily="34" charset="0"/>
            </a:endParaRPr>
          </a:p>
          <a:p>
            <a:pPr lvl="0"/>
            <a:r>
              <a:rPr lang="ru-RU" b="1" dirty="0" err="1" smtClean="0">
                <a:solidFill>
                  <a:prstClr val="black"/>
                </a:solidFill>
                <a:latin typeface="Arial Black" panose="020B0A04020102020204" pitchFamily="34" charset="0"/>
              </a:rPr>
              <a:t>экиты</a:t>
            </a:r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( </a:t>
            </a: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</a:rPr>
              <a:t>наездники)</a:t>
            </a:r>
          </a:p>
        </p:txBody>
      </p:sp>
    </p:spTree>
    <p:extLst>
      <p:ext uri="{BB962C8B-B14F-4D97-AF65-F5344CB8AC3E}">
        <p14:creationId xmlns:p14="http://schemas.microsoft.com/office/powerpoint/2010/main" val="9032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4" y="1"/>
            <a:ext cx="8202327" cy="1337732"/>
          </a:xfrm>
        </p:spPr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ffectLst>
                  <a:glow rad="228600">
                    <a:srgbClr val="5B9BD5">
                      <a:satMod val="175000"/>
                      <a:alpha val="40000"/>
                    </a:srgbClr>
                  </a:glow>
                </a:effectLst>
                <a:latin typeface="Arial Black" panose="020B0A04020102020204" pitchFamily="34" charset="0"/>
              </a:rPr>
              <a:t>РАЗНОВИДНОСТИ ГЛАДИАТОРОВ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inde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906" y="1465729"/>
            <a:ext cx="7596452" cy="5253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10800000" flipH="1" flipV="1">
            <a:off x="5241701" y="3303001"/>
            <a:ext cx="3256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Lucida Sans Unicode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Lucida Sans Unicode"/>
            </a:endParaRP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Lucida Sans Unicode"/>
              </a:rPr>
              <a:t>ретиарий </a:t>
            </a:r>
            <a:r>
              <a:rPr lang="ru-RU" b="1" dirty="0">
                <a:solidFill>
                  <a:prstClr val="black"/>
                </a:solidFill>
                <a:latin typeface="Lucida Sans Unicode"/>
              </a:rPr>
              <a:t>- </a:t>
            </a:r>
            <a:r>
              <a:rPr lang="ru-RU" b="1" dirty="0" err="1">
                <a:solidFill>
                  <a:prstClr val="black"/>
                </a:solidFill>
                <a:latin typeface="Lucida Sans Unicode"/>
              </a:rPr>
              <a:t>сциссор</a:t>
            </a:r>
            <a:r>
              <a:rPr lang="ru-RU" b="1" dirty="0">
                <a:solidFill>
                  <a:prstClr val="black"/>
                </a:solidFill>
                <a:latin typeface="Lucida Sans Unicod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28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3A8D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РУДИС</a:t>
            </a:r>
            <a:endParaRPr lang="ru-RU" b="1" dirty="0">
              <a:solidFill>
                <a:srgbClr val="173A8D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Рудис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876" y="1635617"/>
            <a:ext cx="4507606" cy="4832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80303" y="1337733"/>
            <a:ext cx="3644721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B83D68"/>
              </a:buClr>
              <a:buSzPct val="68000"/>
            </a:pPr>
            <a:r>
              <a:rPr lang="ru-RU" sz="3500" b="1" dirty="0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Рудис-</a:t>
            </a:r>
            <a:r>
              <a:rPr lang="ru-RU" sz="3100" dirty="0" smtClean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деревянный </a:t>
            </a:r>
            <a:r>
              <a:rPr lang="ru-RU" sz="3100" dirty="0">
                <a:solidFill>
                  <a:srgbClr val="173A8D"/>
                </a:solidFill>
                <a:latin typeface="Times New Roman" pitchFamily="18" charset="0"/>
                <a:cs typeface="Times New Roman" pitchFamily="18" charset="0"/>
              </a:rPr>
              <a:t>меч, служивший символом освобождения и, вместе с тем, подтверждения высокого гладиаторского мастерства. </a:t>
            </a:r>
          </a:p>
        </p:txBody>
      </p:sp>
    </p:spTree>
    <p:extLst>
      <p:ext uri="{BB962C8B-B14F-4D97-AF65-F5344CB8AC3E}">
        <p14:creationId xmlns:p14="http://schemas.microsoft.com/office/powerpoint/2010/main" val="29796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137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Путь к свободе</a:t>
            </a:r>
          </a:p>
        </p:txBody>
      </p:sp>
      <p:sp>
        <p:nvSpPr>
          <p:cNvPr id="3" name="Стрелка вниз 2"/>
          <p:cNvSpPr>
            <a:spLocks noChangeArrowheads="1"/>
          </p:cNvSpPr>
          <p:nvPr/>
        </p:nvSpPr>
        <p:spPr bwMode="auto">
          <a:xfrm rot="1375960">
            <a:off x="1177925" y="974725"/>
            <a:ext cx="476250" cy="1417638"/>
          </a:xfrm>
          <a:prstGeom prst="downArrow">
            <a:avLst>
              <a:gd name="adj1" fmla="val 50000"/>
              <a:gd name="adj2" fmla="val 61132"/>
            </a:avLst>
          </a:prstGeom>
          <a:gradFill rotWithShape="1">
            <a:gsLst>
              <a:gs pos="0">
                <a:srgbClr val="FFFFFF"/>
              </a:gs>
              <a:gs pos="100000">
                <a:srgbClr val="00FF99"/>
              </a:gs>
            </a:gsLst>
            <a:path path="rect">
              <a:fillToRect l="50000" t="50000" r="50000" b="50000"/>
            </a:path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Стрелка вниз 3"/>
          <p:cNvSpPr>
            <a:spLocks noChangeArrowheads="1"/>
          </p:cNvSpPr>
          <p:nvPr/>
        </p:nvSpPr>
        <p:spPr bwMode="auto">
          <a:xfrm rot="328840">
            <a:off x="2744788" y="1216025"/>
            <a:ext cx="714375" cy="1576388"/>
          </a:xfrm>
          <a:prstGeom prst="down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FFFFFF"/>
              </a:gs>
              <a:gs pos="100000">
                <a:srgbClr val="00FF99"/>
              </a:gs>
            </a:gsLst>
            <a:path path="rect">
              <a:fillToRect l="50000" t="50000" r="50000" b="50000"/>
            </a:path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Стрелка вниз 4"/>
          <p:cNvSpPr>
            <a:spLocks noChangeArrowheads="1"/>
          </p:cNvSpPr>
          <p:nvPr/>
        </p:nvSpPr>
        <p:spPr bwMode="auto">
          <a:xfrm rot="-477167">
            <a:off x="4395788" y="1216025"/>
            <a:ext cx="642937" cy="1592263"/>
          </a:xfrm>
          <a:prstGeom prst="downArrow">
            <a:avLst>
              <a:gd name="adj1" fmla="val 50000"/>
              <a:gd name="adj2" fmla="val 50001"/>
            </a:avLst>
          </a:prstGeom>
          <a:gradFill rotWithShape="1">
            <a:gsLst>
              <a:gs pos="0">
                <a:srgbClr val="FFFFFF"/>
              </a:gs>
              <a:gs pos="100000">
                <a:srgbClr val="00FF99"/>
              </a:gs>
            </a:gsLst>
            <a:path path="rect">
              <a:fillToRect l="50000" t="50000" r="50000" b="50000"/>
            </a:path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Стрелка вниз 5"/>
          <p:cNvSpPr>
            <a:spLocks noChangeArrowheads="1"/>
          </p:cNvSpPr>
          <p:nvPr/>
        </p:nvSpPr>
        <p:spPr bwMode="auto">
          <a:xfrm rot="-1597881">
            <a:off x="6823075" y="858838"/>
            <a:ext cx="571500" cy="1431925"/>
          </a:xfrm>
          <a:prstGeom prst="downArrow">
            <a:avLst>
              <a:gd name="adj1" fmla="val 50000"/>
              <a:gd name="adj2" fmla="val 49995"/>
            </a:avLst>
          </a:prstGeom>
          <a:gradFill rotWithShape="1">
            <a:gsLst>
              <a:gs pos="0">
                <a:srgbClr val="FFFFFF"/>
              </a:gs>
              <a:gs pos="100000">
                <a:srgbClr val="00FF99"/>
              </a:gs>
            </a:gsLst>
            <a:path path="rect">
              <a:fillToRect l="50000" t="50000" r="50000" b="50000"/>
            </a:path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23850" y="2492375"/>
            <a:ext cx="1655763" cy="2143125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50000">
                <a:srgbClr val="FFFFFF"/>
              </a:gs>
              <a:gs pos="100000">
                <a:srgbClr val="00FF99"/>
              </a:gs>
            </a:gsLst>
            <a:lin ang="5400000" scaled="1"/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/>
              <a:t>Свободу давали за послушание, покорность, хорошую работу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339975" y="2857500"/>
            <a:ext cx="1660525" cy="1939925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50000">
                <a:srgbClr val="FFFFFF"/>
              </a:gs>
              <a:gs pos="100000">
                <a:srgbClr val="00FF99"/>
              </a:gs>
            </a:gsLst>
            <a:lin ang="5400000" scaled="1"/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/>
              <a:t>За огромную сумму денег рабовладелец мог отпустить раба на волю 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86250" y="2857500"/>
            <a:ext cx="1357313" cy="1866900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50000">
                <a:srgbClr val="FFFFFF"/>
              </a:gs>
              <a:gs pos="100000">
                <a:srgbClr val="00FF99"/>
              </a:gs>
            </a:gsLst>
            <a:lin ang="5400000" scaled="1"/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/>
              <a:t>Бегство от своего хозяина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358063" y="2286000"/>
            <a:ext cx="1428750" cy="2006600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50000">
                <a:srgbClr val="FFFFFF"/>
              </a:gs>
              <a:gs pos="100000">
                <a:srgbClr val="00FF99"/>
              </a:gs>
            </a:gsLst>
            <a:lin ang="5400000" scaled="1"/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/>
              <a:t>Восстания рабов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-1059956">
            <a:off x="5707063" y="1039813"/>
            <a:ext cx="609600" cy="1697037"/>
          </a:xfrm>
          <a:prstGeom prst="down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FFFFFF"/>
              </a:gs>
              <a:gs pos="100000">
                <a:srgbClr val="00FF99"/>
              </a:gs>
            </a:gsLst>
            <a:path path="rect">
              <a:fillToRect l="50000" t="50000" r="50000" b="50000"/>
            </a:path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857875" y="2786063"/>
            <a:ext cx="1214438" cy="2011362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50000">
                <a:srgbClr val="FFFFFF"/>
              </a:gs>
              <a:gs pos="100000">
                <a:srgbClr val="00FF99"/>
              </a:gs>
            </a:gsLst>
            <a:lin ang="5400000" scaled="1"/>
          </a:gradFill>
          <a:ln w="25400" algn="ctr">
            <a:solidFill>
              <a:srgbClr val="006F95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/>
              <a:t>Убийство хозяина</a:t>
            </a:r>
          </a:p>
        </p:txBody>
      </p:sp>
      <p:sp>
        <p:nvSpPr>
          <p:cNvPr id="22541" name="TextBox 15"/>
          <p:cNvSpPr txBox="1">
            <a:spLocks noChangeArrowheads="1"/>
          </p:cNvSpPr>
          <p:nvPr/>
        </p:nvSpPr>
        <p:spPr bwMode="auto">
          <a:xfrm>
            <a:off x="785813" y="5143500"/>
            <a:ext cx="7858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rgbClr val="173A8D"/>
                </a:solidFill>
              </a:rPr>
              <a:t>Докажите, что между римским гражданином и вольноотпущенником существовало различие. </a:t>
            </a:r>
          </a:p>
        </p:txBody>
      </p:sp>
    </p:spTree>
    <p:extLst>
      <p:ext uri="{BB962C8B-B14F-4D97-AF65-F5344CB8AC3E}">
        <p14:creationId xmlns:p14="http://schemas.microsoft.com/office/powerpoint/2010/main" val="103281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  <a:latin typeface="Arial Black" panose="020B0A04020102020204" pitchFamily="34" charset="0"/>
              </a:rPr>
              <a:t>Ребята, так как же мы ответим на вопросы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76518" y="1465729"/>
            <a:ext cx="8022023" cy="4587341"/>
          </a:xfrm>
        </p:spPr>
        <p:txBody>
          <a:bodyPr/>
          <a:lstStyle/>
          <a:p>
            <a:pPr lvl="0"/>
            <a:r>
              <a:rPr lang="ru-RU" altLang="ru-RU" sz="44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Что собой представляло рабство в Древнем Риме</a:t>
            </a:r>
            <a:r>
              <a:rPr lang="ru-RU" altLang="ru-RU" sz="4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buNone/>
            </a:pPr>
            <a:endParaRPr lang="ru-RU" altLang="ru-RU" sz="4400" b="1" kern="0" dirty="0">
              <a:solidFill>
                <a:srgbClr val="002060"/>
              </a:solidFill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  <a:p>
            <a:pPr lvl="0"/>
            <a:r>
              <a:rPr lang="ru-RU" sz="44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Можно ли было вернуть себе свободу будучи рабом?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1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РЕФЛЕКСИЯ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1. </a:t>
            </a:r>
            <a:r>
              <a:rPr lang="ru-RU" altLang="ru-RU" sz="2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DejaVu Sans"/>
                <a:cs typeface="Times New Roman" panose="02020603050405020304" pitchFamily="18" charset="0"/>
              </a:rPr>
              <a:t>Имение</a:t>
            </a: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 – это: 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а) земельное владение богатого человека 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б)  земельный участок  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в) территории присоединенные в результате военного похода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2. Как назывались завоеванные Римом области?</a:t>
            </a:r>
            <a:endParaRPr lang="ru-RU" altLang="ru-RU" sz="2200" kern="0" dirty="0">
              <a:solidFill>
                <a:srgbClr val="000000"/>
              </a:solidFill>
              <a:latin typeface="Times New Roman"/>
              <a:ea typeface="DejaVu Sans"/>
              <a:cs typeface="Times New Roman" panose="02020603050405020304" pitchFamily="18" charset="0"/>
            </a:endParaRP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а) «наше море» б) провинции в) царство варваров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3. Что такое «триумф»?</a:t>
            </a:r>
            <a:endParaRPr lang="ru-RU" altLang="ru-RU" sz="2200" kern="0" dirty="0">
              <a:solidFill>
                <a:srgbClr val="000000"/>
              </a:solidFill>
              <a:latin typeface="Times New Roman"/>
              <a:ea typeface="DejaVu Sans"/>
              <a:cs typeface="Times New Roman" panose="02020603050405020304" pitchFamily="18" charset="0"/>
            </a:endParaRP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а) строительство триумфальной арки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б) торжественный въезд в Рим полководца-победителя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в) торжественное богослужение в Риме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4. Как назывался самый большой амфитеатр в Древнем Риме?</a:t>
            </a:r>
            <a:endParaRPr lang="ru-RU" altLang="ru-RU" sz="2200" kern="0" dirty="0">
              <a:solidFill>
                <a:srgbClr val="000000"/>
              </a:solidFill>
              <a:latin typeface="Times New Roman"/>
              <a:ea typeface="DejaVu Sans"/>
              <a:cs typeface="Times New Roman" panose="02020603050405020304" pitchFamily="18" charset="0"/>
            </a:endParaRP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5. Главный источник рабства в Риме:</a:t>
            </a:r>
            <a:endParaRPr lang="ru-RU" altLang="ru-RU" sz="2200" kern="0" dirty="0">
              <a:solidFill>
                <a:srgbClr val="000000"/>
              </a:solidFill>
              <a:latin typeface="Times New Roman"/>
              <a:ea typeface="DejaVu Sans"/>
              <a:cs typeface="Times New Roman" panose="02020603050405020304" pitchFamily="18" charset="0"/>
            </a:endParaRP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а) завоевания б) торговля в) долговая кабала.</a:t>
            </a: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b="1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6. В Римской империи свободных было больше, чем рабов: </a:t>
            </a:r>
            <a:endParaRPr lang="ru-RU" altLang="ru-RU" sz="2200" kern="0" dirty="0">
              <a:solidFill>
                <a:srgbClr val="000000"/>
              </a:solidFill>
              <a:latin typeface="Times New Roman"/>
              <a:ea typeface="DejaVu Sans"/>
              <a:cs typeface="Times New Roman" panose="02020603050405020304" pitchFamily="18" charset="0"/>
            </a:endParaRPr>
          </a:p>
          <a:p>
            <a:pPr marL="0" lvl="0" indent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200" kern="0" dirty="0">
                <a:solidFill>
                  <a:srgbClr val="000000"/>
                </a:solidFill>
                <a:latin typeface="Times New Roman"/>
                <a:ea typeface="DejaVu Sans"/>
                <a:cs typeface="Times New Roman" panose="02020603050405020304" pitchFamily="18" charset="0"/>
              </a:rPr>
              <a:t>а) да     б) нет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1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442" y="478157"/>
            <a:ext cx="8240964" cy="5901685"/>
          </a:xfrm>
        </p:spPr>
        <p:txBody>
          <a:bodyPr>
            <a:normAutofit fontScale="55000" lnSpcReduction="20000"/>
          </a:bodyPr>
          <a:lstStyle/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Имение</a:t>
            </a:r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это: </a:t>
            </a:r>
          </a:p>
          <a:p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земельное владение богатого человека 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 земельный участок  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территории присоединенные в результате военного похода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назывались завоеванные Римом области?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«наше море» </a:t>
            </a:r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провинции </a:t>
            </a:r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царство варваров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такое «триумф»?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строительство триумфальной арки</a:t>
            </a:r>
          </a:p>
          <a:p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торжественный въезд в Рим полководца-победителя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торжественное богослужение в Риме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 назывался самый большой амфитеатр в Древнем Риме?  </a:t>
            </a:r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Колизей</a:t>
            </a:r>
            <a:endParaRPr lang="ru-RU" alt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Главный источник рабства в Риме:</a:t>
            </a:r>
          </a:p>
          <a:p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завоевания </a:t>
            </a:r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торговля в) долговая кабала.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 Римской империи свободных было больше, чем рабов: </a:t>
            </a:r>
          </a:p>
          <a:p>
            <a:r>
              <a:rPr lang="ru-RU" alt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да     </a:t>
            </a:r>
            <a:r>
              <a:rPr lang="ru-RU" altLang="ru-RU" sz="4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6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kern="0" dirty="0">
                <a:solidFill>
                  <a:schemeClr val="accent6"/>
                </a:solid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План  урока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3600" b="1" dirty="0">
                <a:solidFill>
                  <a:srgbClr val="173A8D"/>
                </a:solidFill>
                <a:latin typeface="Arial" panose="020B0604020202020204" pitchFamily="34" charset="0"/>
              </a:rPr>
              <a:t>Источники рабства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3600" b="1" dirty="0">
                <a:solidFill>
                  <a:srgbClr val="173A8D"/>
                </a:solidFill>
                <a:latin typeface="Arial" panose="020B0604020202020204" pitchFamily="34" charset="0"/>
              </a:rPr>
              <a:t>Рабы в имении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3600" b="1" dirty="0">
                <a:solidFill>
                  <a:srgbClr val="173A8D"/>
                </a:solidFill>
                <a:latin typeface="Arial" panose="020B0604020202020204" pitchFamily="34" charset="0"/>
              </a:rPr>
              <a:t>Рабы в богатом доме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 sz="3600" b="1" dirty="0">
                <a:solidFill>
                  <a:srgbClr val="173A8D"/>
                </a:solidFill>
                <a:latin typeface="Arial" panose="020B0604020202020204" pitchFamily="34" charset="0"/>
              </a:rPr>
              <a:t>Гладиаторские игры – любимое зрелище  римлян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5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669" y="334851"/>
            <a:ext cx="7997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4400" b="1" kern="0" dirty="0">
                <a:solidFill>
                  <a:srgbClr val="002060"/>
                </a:solidFill>
                <a:latin typeface="Times New Roman"/>
                <a:ea typeface="DejaVu Sans"/>
                <a:cs typeface="DejaVu Sans" panose="020B0603030804020204" pitchFamily="34" charset="0"/>
              </a:rPr>
              <a:t>Оцени результат товарища: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0006" y="1815922"/>
            <a:ext cx="7289442" cy="2713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kern="0" dirty="0">
                <a:solidFill>
                  <a:srgbClr val="002060"/>
                </a:solidFill>
                <a:latin typeface="Arial Black" panose="020B0A04020102020204" pitchFamily="34" charset="0"/>
                <a:ea typeface="DejaVu Sans"/>
                <a:cs typeface="DejaVu Sans" panose="020B0603030804020204" pitchFamily="34" charset="0"/>
              </a:rPr>
              <a:t>0 – 1 ошибка – «5»</a:t>
            </a:r>
          </a:p>
          <a:p>
            <a:pPr lvl="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kern="0" dirty="0">
                <a:solidFill>
                  <a:srgbClr val="002060"/>
                </a:solidFill>
                <a:latin typeface="Arial Black" panose="020B0A04020102020204" pitchFamily="34" charset="0"/>
                <a:ea typeface="DejaVu Sans"/>
                <a:cs typeface="DejaVu Sans" panose="020B0603030804020204" pitchFamily="34" charset="0"/>
              </a:rPr>
              <a:t>2 ошибки – «4» </a:t>
            </a:r>
          </a:p>
          <a:p>
            <a:pPr lvl="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kern="0" dirty="0">
                <a:solidFill>
                  <a:srgbClr val="002060"/>
                </a:solidFill>
                <a:latin typeface="Arial Black" panose="020B0A04020102020204" pitchFamily="34" charset="0"/>
                <a:ea typeface="DejaVu Sans"/>
                <a:cs typeface="DejaVu Sans" panose="020B0603030804020204" pitchFamily="34" charset="0"/>
              </a:rPr>
              <a:t>3 ошибки – «3»</a:t>
            </a:r>
          </a:p>
        </p:txBody>
      </p:sp>
    </p:spTree>
    <p:extLst>
      <p:ext uri="{BB962C8B-B14F-4D97-AF65-F5344CB8AC3E}">
        <p14:creationId xmlns:p14="http://schemas.microsoft.com/office/powerpoint/2010/main" val="99451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29" y="474345"/>
            <a:ext cx="844854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Домашнее задание: </a:t>
            </a:r>
            <a:endParaRPr lang="en-US" sz="36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1)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§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47;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стр.193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– 194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2)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Творческое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задание по выбору: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напишите сочинение на тему «Один день из жизни раба»;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alt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DejaVu Sans" panose="020B0603030804020204" pitchFamily="34" charset="0"/>
              </a:rPr>
              <a:t>3</a:t>
            </a:r>
            <a:r>
              <a:rPr lang="ru-RU" alt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DejaVu Sans" panose="020B0603030804020204" pitchFamily="34" charset="0"/>
              </a:rPr>
              <a:t>) Вопрос: </a:t>
            </a:r>
          </a:p>
          <a:p>
            <a:pPr>
              <a:buSzPct val="150000"/>
            </a:pPr>
            <a:r>
              <a:rPr lang="ru-RU" altLang="ru-RU" sz="3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DejaVu Sans" panose="020B0603030804020204" pitchFamily="34" charset="0"/>
              </a:rPr>
              <a:t>Как вы думаете, почему ноги у некоторых рабов были намазаны мелом?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3078050"/>
          </a:xfrm>
        </p:spPr>
        <p:txBody>
          <a:bodyPr>
            <a:normAutofit/>
          </a:bodyPr>
          <a:lstStyle/>
          <a:p>
            <a:pPr lvl="0" defTabSz="449263" eaLnBrk="0" fontAlgn="base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altLang="ru-RU" sz="3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Рабство</a:t>
            </a:r>
            <a:r>
              <a:rPr lang="ru-RU" alt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Times New Roman" pitchFamily="18" charset="0"/>
              </a:rPr>
              <a:t>-  это система общественного устройства, при которой один человек является собственностью другого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906" y="3348507"/>
            <a:ext cx="7653502" cy="299974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600" b="1" u="sng" kern="0" dirty="0">
                <a:solidFill>
                  <a:srgbClr val="C00000"/>
                </a:solidFill>
                <a:ea typeface="DejaVu Sans"/>
                <a:cs typeface="DejaVu Sans"/>
              </a:rPr>
              <a:t>Раб</a:t>
            </a:r>
            <a:r>
              <a:rPr lang="ru-RU" altLang="ru-RU" sz="3600" b="1" kern="0" dirty="0">
                <a:solidFill>
                  <a:srgbClr val="C00000"/>
                </a:solidFill>
                <a:ea typeface="DejaVu Sans"/>
                <a:cs typeface="DejaVu Sans"/>
              </a:rPr>
              <a:t> </a:t>
            </a:r>
            <a:r>
              <a:rPr lang="ru-RU" altLang="ru-RU" sz="3600" b="1" kern="0" dirty="0" smtClean="0">
                <a:solidFill>
                  <a:schemeClr val="accent6">
                    <a:lumMod val="75000"/>
                  </a:schemeClr>
                </a:solidFill>
                <a:ea typeface="DejaVu Sans"/>
                <a:cs typeface="DejaVu Sans"/>
              </a:rPr>
              <a:t>– это </a:t>
            </a:r>
            <a:r>
              <a:rPr lang="ru-RU" altLang="ru-RU" sz="3600" b="1" kern="0" dirty="0">
                <a:solidFill>
                  <a:schemeClr val="accent6">
                    <a:lumMod val="75000"/>
                  </a:schemeClr>
                </a:solidFill>
                <a:ea typeface="DejaVu Sans"/>
                <a:cs typeface="DejaVu Sans"/>
              </a:rPr>
              <a:t>человек, лишенный всех прав и являющийся полной собственностью </a:t>
            </a:r>
            <a:r>
              <a:rPr lang="ru-RU" altLang="ru-RU" sz="3600" b="1" kern="0" dirty="0" smtClean="0">
                <a:solidFill>
                  <a:schemeClr val="accent6">
                    <a:lumMod val="75000"/>
                  </a:schemeClr>
                </a:solidFill>
                <a:ea typeface="DejaVu Sans"/>
                <a:cs typeface="DejaVu Sans"/>
              </a:rPr>
              <a:t>владельца.</a:t>
            </a:r>
          </a:p>
          <a:p>
            <a:endParaRPr lang="ru-RU" altLang="ru-RU" sz="3600" b="1" kern="0" dirty="0" smtClean="0">
              <a:solidFill>
                <a:schemeClr val="accent6">
                  <a:lumMod val="75000"/>
                </a:schemeClr>
              </a:solidFill>
              <a:ea typeface="DejaVu Sans"/>
              <a:cs typeface="DejaVu Sans"/>
            </a:endParaRPr>
          </a:p>
          <a:p>
            <a:pPr marL="0" indent="0">
              <a:buNone/>
            </a:pPr>
            <a:r>
              <a:rPr lang="ru-RU" altLang="ru-RU" sz="3600" b="1" u="sng" kern="0" dirty="0" smtClean="0">
                <a:solidFill>
                  <a:srgbClr val="C00000"/>
                </a:solidFill>
                <a:ea typeface="DejaVu Sans"/>
                <a:cs typeface="DejaVu Sans"/>
              </a:rPr>
              <a:t>Рабовладелец</a:t>
            </a:r>
            <a:r>
              <a:rPr lang="ru-RU" altLang="ru-RU" sz="3600" b="1" kern="0" dirty="0" smtClean="0">
                <a:solidFill>
                  <a:srgbClr val="C00000"/>
                </a:solidFill>
                <a:ea typeface="DejaVu Sans"/>
                <a:cs typeface="DejaVu Sans"/>
              </a:rPr>
              <a:t> </a:t>
            </a:r>
            <a:r>
              <a:rPr lang="ru-RU" altLang="ru-RU" sz="3600" b="1" kern="0" dirty="0">
                <a:solidFill>
                  <a:schemeClr val="accent6">
                    <a:lumMod val="75000"/>
                  </a:schemeClr>
                </a:solidFill>
                <a:ea typeface="DejaVu Sans"/>
                <a:cs typeface="DejaVu Sans"/>
              </a:rPr>
              <a:t>– это хозяин рабов.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1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906" y="5801709"/>
            <a:ext cx="7856444" cy="935421"/>
          </a:xfrm>
        </p:spPr>
        <p:txBody>
          <a:bodyPr/>
          <a:lstStyle/>
          <a:p>
            <a:r>
              <a:rPr lang="ru-RU" altLang="ru-RU" dirty="0">
                <a:solidFill>
                  <a:srgbClr val="C00000"/>
                </a:solidFill>
                <a:cs typeface="DejaVu Sans" panose="020B0603030804020204" pitchFamily="34" charset="0"/>
              </a:rPr>
              <a:t>Какой источник рабства был главным в Древнем Риме? Почему?</a:t>
            </a:r>
          </a:p>
          <a:p>
            <a:endParaRPr lang="ru-RU" dirty="0"/>
          </a:p>
        </p:txBody>
      </p:sp>
      <p:pic>
        <p:nvPicPr>
          <p:cNvPr id="4" name="Picture 2" descr="Рабство в Древнем мире - Клуб руководителей методических объединени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862" y="252248"/>
            <a:ext cx="8429297" cy="54023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992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882868"/>
            <a:ext cx="7869891" cy="5696607"/>
          </a:xfrm>
        </p:spPr>
        <p:txBody>
          <a:bodyPr/>
          <a:lstStyle/>
          <a:p>
            <a:r>
              <a:rPr lang="ru-RU" b="1" u="sng" dirty="0">
                <a:solidFill>
                  <a:srgbClr val="173A8D"/>
                </a:solidFill>
              </a:rPr>
              <a:t>В истории римского рабства можно выделить три этапа:</a:t>
            </a:r>
          </a:p>
          <a:p>
            <a:pPr lvl="0"/>
            <a:r>
              <a:rPr lang="ru-RU" b="1" dirty="0">
                <a:solidFill>
                  <a:srgbClr val="173A8D"/>
                </a:solidFill>
              </a:rPr>
              <a:t>1)Патриархальное рабство ранней республики 5-2 век до н. э.- когда использование рабов было незначительным,</a:t>
            </a:r>
          </a:p>
          <a:p>
            <a:pPr lvl="0"/>
            <a:r>
              <a:rPr lang="ru-RU" b="1" dirty="0">
                <a:solidFill>
                  <a:srgbClr val="173A8D"/>
                </a:solidFill>
              </a:rPr>
              <a:t>2)«расцвет» рабства - произошёл в период грандиозных римских завоеваний поздней республики (2 век до н. э .-1 век нашей эры)</a:t>
            </a:r>
          </a:p>
          <a:p>
            <a:pPr lvl="0"/>
            <a:r>
              <a:rPr lang="ru-RU" b="1" dirty="0">
                <a:solidFill>
                  <a:srgbClr val="173A8D"/>
                </a:solidFill>
              </a:rPr>
              <a:t>3)со 2 века н. э. - когда уменьшился приток военнопленных, число рабов начало быстро сокращаться </a:t>
            </a:r>
          </a:p>
        </p:txBody>
      </p:sp>
    </p:spTree>
    <p:extLst>
      <p:ext uri="{BB962C8B-B14F-4D97-AF65-F5344CB8AC3E}">
        <p14:creationId xmlns:p14="http://schemas.microsoft.com/office/powerpoint/2010/main" val="37837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904" y="231228"/>
            <a:ext cx="8418786" cy="10405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Отношение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к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рабам в обществе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594" y="3657601"/>
            <a:ext cx="376270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 smtClean="0">
                <a:latin typeface="Arial" panose="020B0604020202020204" pitchFamily="34" charset="0"/>
              </a:rPr>
              <a:t> Римский </a:t>
            </a:r>
            <a:r>
              <a:rPr lang="ru-RU" altLang="ru-RU" dirty="0">
                <a:latin typeface="Arial" panose="020B0604020202020204" pitchFamily="34" charset="0"/>
              </a:rPr>
              <a:t>ученый </a:t>
            </a:r>
            <a:r>
              <a:rPr lang="ru-RU" altLang="ru-RU" dirty="0" err="1">
                <a:latin typeface="Arial" panose="020B0604020202020204" pitchFamily="34" charset="0"/>
              </a:rPr>
              <a:t>Варрон</a:t>
            </a:r>
            <a:endParaRPr lang="ru-RU" altLang="ru-RU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6" name="AutoShape 8" descr="Папирус"/>
          <p:cNvSpPr>
            <a:spLocks noChangeArrowheads="1"/>
          </p:cNvSpPr>
          <p:nvPr/>
        </p:nvSpPr>
        <p:spPr bwMode="auto">
          <a:xfrm rot="10800000">
            <a:off x="2974426" y="837127"/>
            <a:ext cx="6169571" cy="3020170"/>
          </a:xfrm>
          <a:prstGeom prst="verticalScroll">
            <a:avLst>
              <a:gd name="adj" fmla="val 7838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«Теперь я буду говорить, какими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орудиями труда обрабатываются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поля. Эти орудия бывают трех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видов: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говорящие – рабы,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мычащие – быки,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немые – повозки, лопаты, плуги»</a:t>
            </a:r>
            <a:endParaRPr lang="ru-RU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9" name="AutoShape 3" descr="Папирус"/>
          <p:cNvSpPr>
            <a:spLocks noChangeArrowheads="1"/>
          </p:cNvSpPr>
          <p:nvPr/>
        </p:nvSpPr>
        <p:spPr bwMode="auto">
          <a:xfrm rot="10800000" flipH="1">
            <a:off x="3004146" y="3857293"/>
            <a:ext cx="6139853" cy="3000703"/>
          </a:xfrm>
          <a:prstGeom prst="verticalScroll">
            <a:avLst>
              <a:gd name="adj" fmla="val 7838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«Одни орудия являются</a:t>
            </a:r>
          </a:p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одушевленными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другие </a:t>
            </a: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– неодушевленными.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Раб есть одушевленная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собственность </a:t>
            </a: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наиболее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совершенное из всех орудий.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Одни люди созданы</a:t>
            </a:r>
          </a:p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природой быть свободными,</a:t>
            </a:r>
          </a:p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другие – рабами. Тем людям, </a:t>
            </a:r>
          </a:p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которые по природе своей</a:t>
            </a:r>
          </a:p>
          <a:p>
            <a:pPr algn="ctr">
              <a:defRPr/>
            </a:pPr>
            <a:r>
              <a:rPr lang="ru-RU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рабы, быть рабами справедливо.»</a:t>
            </a:r>
          </a:p>
          <a:p>
            <a:pPr algn="ctr">
              <a:defRPr/>
            </a:pPr>
            <a:endParaRPr lang="ru-RU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3080" name="Picture 8" descr="https://en.numista.com/catalogue/photos/roman_republic_ancient/5eebc76e839cd2.24261118-3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390" y="1011019"/>
            <a:ext cx="2675959" cy="254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cf2.ppt-online.org/files2/slide/x/xPdywpeBCMOfakRmHQXi1tKZ7oUDh3Fs5rbIqEN8S/slide-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205" y="4032173"/>
            <a:ext cx="2249414" cy="267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7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675" y="1"/>
            <a:ext cx="8818179" cy="9879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ГДЕ ИСПОЛЬЗОВАЛСЯ ТРУД РАБОВ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66" y="1166648"/>
            <a:ext cx="8445989" cy="5108673"/>
          </a:xfrm>
        </p:spPr>
        <p:txBody>
          <a:bodyPr/>
          <a:lstStyle/>
          <a:p>
            <a:r>
              <a:rPr lang="ru-RU" b="1" i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Имение</a:t>
            </a:r>
            <a:r>
              <a:rPr lang="ru-RU" b="1" dirty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 – земельное владение богатого </a:t>
            </a:r>
            <a:r>
              <a:rPr lang="ru-RU" b="1" dirty="0" smtClean="0">
                <a:solidFill>
                  <a:srgbClr val="173A8D"/>
                </a:solidFill>
                <a:latin typeface="Arial" pitchFamily="34" charset="0"/>
                <a:cs typeface="Arial" pitchFamily="34" charset="0"/>
              </a:rPr>
              <a:t>человека.</a:t>
            </a:r>
          </a:p>
          <a:p>
            <a:pPr marL="0" indent="0">
              <a:buNone/>
            </a:pPr>
            <a:endParaRPr lang="ru-RU" dirty="0">
              <a:solidFill>
                <a:srgbClr val="173A8D"/>
              </a:solidFill>
            </a:endParaRPr>
          </a:p>
        </p:txBody>
      </p:sp>
      <p:pic>
        <p:nvPicPr>
          <p:cNvPr id="5" name="Рисунок 4" descr="11739985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5" y="1972780"/>
            <a:ext cx="5383369" cy="340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MGP164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860" y="4014737"/>
            <a:ext cx="3775853" cy="286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5" descr="1_____Morocc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0262" y="1747815"/>
            <a:ext cx="3781847" cy="249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216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946" y="0"/>
            <a:ext cx="8523888" cy="1337733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Где </a:t>
            </a:r>
            <a:r>
              <a:rPr lang="ru-RU" altLang="ru-RU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применялся труд рабов  в поместье в выходные и праздничные дни?</a:t>
            </a:r>
            <a:r>
              <a:rPr lang="ru-RU" altLang="ru-RU" b="1" dirty="0">
                <a:solidFill>
                  <a:srgbClr val="00B050"/>
                </a:solidFill>
              </a:rPr>
              <a:t/>
            </a:r>
            <a:br>
              <a:rPr lang="ru-RU" altLang="ru-RU" b="1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457200" eaLnBrk="0" hangingPunct="0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Марк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Порций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Катон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 (234 – 149 гг. до н.э.) – видный государственный деятель, оратор и историк. В трактате «Земледелие» он дал описание поместья, типичного для центральной Италии.</a:t>
            </a:r>
          </a:p>
          <a:p>
            <a:pPr indent="0" eaLnBrk="0" hangingPunct="0"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Если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стояла дождливая погода, то вот работы, которые можно делать и в ливень: мыть доли (сосуды для вина) и осмаливать их, прибирать усадьбу, переносить хлеб, выносить навоз наружу, устраивать навозную кучу, очищать зерно, починять веревки, плести новые; рабам надлежало в это же время заняться починкой своих одеял и плащей. По праздникам можно было чистить старые канавы, прокладывать общественную дорогу, вырезать колючие кусты, вскапывать огород, обкашивать луга, резать веники, вырывать колючую траву, наводить чистоту…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2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1481</Words>
  <Application>Microsoft Office PowerPoint</Application>
  <PresentationFormat>Экран (4:3)</PresentationFormat>
  <Paragraphs>155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4" baseType="lpstr">
      <vt:lpstr>Arial</vt:lpstr>
      <vt:lpstr>Arial Black</vt:lpstr>
      <vt:lpstr>Book Antiqua</vt:lpstr>
      <vt:lpstr>Calibri</vt:lpstr>
      <vt:lpstr>Calibri Light</vt:lpstr>
      <vt:lpstr>Corbel</vt:lpstr>
      <vt:lpstr>DejaVu Sans</vt:lpstr>
      <vt:lpstr>Garamond</vt:lpstr>
      <vt:lpstr>Georgia</vt:lpstr>
      <vt:lpstr>Lucida Sans Unicode</vt:lpstr>
      <vt:lpstr>Times New Roman</vt:lpstr>
      <vt:lpstr>Wingdings</vt:lpstr>
      <vt:lpstr>Office Theme</vt:lpstr>
      <vt:lpstr>РАБСТВО В ДРЕВНЕМ РИМЕ.</vt:lpstr>
      <vt:lpstr>ЗАДАНИЕ НА УРОК</vt:lpstr>
      <vt:lpstr>План  урока</vt:lpstr>
      <vt:lpstr> Рабство -  это система общественного устройства, при которой один человек является собственностью другого</vt:lpstr>
      <vt:lpstr>Презентация PowerPoint</vt:lpstr>
      <vt:lpstr>Презентация PowerPoint</vt:lpstr>
      <vt:lpstr>Отношение к рабам в обществе </vt:lpstr>
      <vt:lpstr>ГДЕ ИСПОЛЬЗОВАЛСЯ ТРУД РАБОВ</vt:lpstr>
      <vt:lpstr> Где применялся труд рабов  в поместье в выходные и праздничные дни? </vt:lpstr>
      <vt:lpstr>Не иметь ни одного раба считалось признаком крайней нищеты.  В домах богатых людей рабов было очень много.  </vt:lpstr>
      <vt:lpstr>Принудить рабов к тяжелому  труду можно было лишь с помощью наказаний. </vt:lpstr>
      <vt:lpstr>Труд рабов в рудниках</vt:lpstr>
      <vt:lpstr>Положение рабов</vt:lpstr>
      <vt:lpstr>БОИ  ГЛАДИАТОРОВ -  </vt:lpstr>
      <vt:lpstr> Амфитеатр -  специальное сооружение для зрелищ, гладиаторских игр, в котором места располагались вокруг арены</vt:lpstr>
      <vt:lpstr>Название «гладиаторы» произошло от слова «gladius» (меч) или тот, кто используют мечи, меч.</vt:lpstr>
      <vt:lpstr>РАЗНОВИДНОСТИ ГЛАДИАТОРОВ</vt:lpstr>
      <vt:lpstr>РАЗНОВИДНОСТИ ГЛАДИАТОРОВ</vt:lpstr>
      <vt:lpstr>РАЗНОВИДНОСТИ ГЛАДИАТОРОВ</vt:lpstr>
      <vt:lpstr>РАЗНОВИДНОСТИ ГЛАДИАТОРОВ</vt:lpstr>
      <vt:lpstr>РАЗНОВИДНОСТИ ГЛАДИАТОРОВ</vt:lpstr>
      <vt:lpstr>РАЗНОВИДНОСТИ ГЛАДИАТОРОВ</vt:lpstr>
      <vt:lpstr>РАЗНОВИДНОСТИ ГЛАДИАТОРОВ</vt:lpstr>
      <vt:lpstr>РАЗНОВИДНОСТИ ГЛАДИАТОРОВ</vt:lpstr>
      <vt:lpstr>РУДИС</vt:lpstr>
      <vt:lpstr>Презентация PowerPoint</vt:lpstr>
      <vt:lpstr>Ребята, так как же мы ответим на вопросы</vt:lpstr>
      <vt:lpstr>РЕФЛЕКСИЯ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RePack by Diakov</cp:lastModifiedBy>
  <cp:revision>62</cp:revision>
  <dcterms:created xsi:type="dcterms:W3CDTF">2016-11-18T14:12:19Z</dcterms:created>
  <dcterms:modified xsi:type="dcterms:W3CDTF">2022-11-22T09:09:56Z</dcterms:modified>
</cp:coreProperties>
</file>