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89" r:id="rId4"/>
    <p:sldId id="286" r:id="rId5"/>
    <p:sldId id="290" r:id="rId6"/>
    <p:sldId id="297" r:id="rId7"/>
    <p:sldId id="291" r:id="rId8"/>
    <p:sldId id="300" r:id="rId9"/>
    <p:sldId id="292" r:id="rId10"/>
    <p:sldId id="296" r:id="rId11"/>
    <p:sldId id="293" r:id="rId12"/>
    <p:sldId id="263" r:id="rId13"/>
    <p:sldId id="257" r:id="rId14"/>
    <p:sldId id="259" r:id="rId15"/>
    <p:sldId id="261" r:id="rId16"/>
    <p:sldId id="264" r:id="rId17"/>
    <p:sldId id="262" r:id="rId18"/>
    <p:sldId id="265" r:id="rId19"/>
    <p:sldId id="267" r:id="rId20"/>
    <p:sldId id="268" r:id="rId21"/>
    <p:sldId id="266" r:id="rId22"/>
    <p:sldId id="269" r:id="rId23"/>
    <p:sldId id="270" r:id="rId24"/>
    <p:sldId id="271" r:id="rId25"/>
    <p:sldId id="275" r:id="rId26"/>
    <p:sldId id="272" r:id="rId27"/>
    <p:sldId id="273" r:id="rId28"/>
    <p:sldId id="276" r:id="rId29"/>
    <p:sldId id="277" r:id="rId30"/>
    <p:sldId id="274" r:id="rId31"/>
    <p:sldId id="278" r:id="rId32"/>
    <p:sldId id="279" r:id="rId33"/>
    <p:sldId id="280" r:id="rId34"/>
    <p:sldId id="281" r:id="rId35"/>
    <p:sldId id="282" r:id="rId36"/>
    <p:sldId id="288" r:id="rId37"/>
    <p:sldId id="285" r:id="rId38"/>
    <p:sldId id="301" r:id="rId39"/>
    <p:sldId id="298" r:id="rId40"/>
    <p:sldId id="299" r:id="rId41"/>
    <p:sldId id="283" r:id="rId42"/>
    <p:sldId id="287" r:id="rId43"/>
    <p:sldId id="295" r:id="rId4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3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ED9A7-478B-48A7-8917-85053BF82B03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6C0AD-305C-4F79-A8F1-FF635A48E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445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ED9A7-478B-48A7-8917-85053BF82B03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6C0AD-305C-4F79-A8F1-FF635A48E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175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ED9A7-478B-48A7-8917-85053BF82B03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6C0AD-305C-4F79-A8F1-FF635A48E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707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ED9A7-478B-48A7-8917-85053BF82B03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6C0AD-305C-4F79-A8F1-FF635A48E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398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ED9A7-478B-48A7-8917-85053BF82B03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6C0AD-305C-4F79-A8F1-FF635A48E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772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ED9A7-478B-48A7-8917-85053BF82B03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6C0AD-305C-4F79-A8F1-FF635A48E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438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ED9A7-478B-48A7-8917-85053BF82B03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6C0AD-305C-4F79-A8F1-FF635A48E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886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ED9A7-478B-48A7-8917-85053BF82B03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6C0AD-305C-4F79-A8F1-FF635A48E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455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ED9A7-478B-48A7-8917-85053BF82B03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6C0AD-305C-4F79-A8F1-FF635A48E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415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ED9A7-478B-48A7-8917-85053BF82B03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6C0AD-305C-4F79-A8F1-FF635A48E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715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ED9A7-478B-48A7-8917-85053BF82B03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6C0AD-305C-4F79-A8F1-FF635A48E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072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ED9A7-478B-48A7-8917-85053BF82B03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6C0AD-305C-4F79-A8F1-FF635A48E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215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43426" y="2945285"/>
            <a:ext cx="8423075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Зимние подвижные игры на улице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Исполнитель: Мартынова Яна Александровна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93554" y="79010"/>
            <a:ext cx="9122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Государственное бюджетное дошкольное образовательное учреждение, детский сад №68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                                       Приморского района, город Санкт-Петербург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5908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26908" y="1521601"/>
            <a:ext cx="8206477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Старшая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</a:t>
            </a:r>
            <a:b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более сложных движений</a:t>
            </a:r>
            <a:b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 детьми ставится задача реагировать на сигнал</a:t>
            </a:r>
            <a:b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игр с элементами соревнования, вводятся соревнования </a:t>
            </a:r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0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звеньям.Под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руководством педагога выбирают водящего в игре</a:t>
            </a:r>
            <a:b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Подготовительная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школе группа</a:t>
            </a:r>
            <a:b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обращает внимание на качество движений</a:t>
            </a:r>
            <a:b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Ставятся задачи для самостоятельного решения</a:t>
            </a:r>
            <a:b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примере одной игры, педагог предлагает детям придумать варианты </a:t>
            </a:r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усложнения </a:t>
            </a:r>
            <a:r>
              <a:rPr lang="ru-RU" sz="20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правил.Самостоятельно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выбирают водящего считалочкой</a:t>
            </a:r>
            <a:b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спортивных игр, эстафет</a:t>
            </a:r>
          </a:p>
        </p:txBody>
      </p:sp>
    </p:spTree>
    <p:extLst>
      <p:ext uri="{BB962C8B-B14F-4D97-AF65-F5344CB8AC3E}">
        <p14:creationId xmlns:p14="http://schemas.microsoft.com/office/powerpoint/2010/main" val="29325081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56834" y="1584102"/>
            <a:ext cx="65993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Структура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подвижных игр</a:t>
            </a:r>
            <a:b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*Сбор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на игру</a:t>
            </a: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*Создание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интереса к игре</a:t>
            </a: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*Организация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играющих, объяснение игры</a:t>
            </a: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*Определение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ведущего</a:t>
            </a: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*Проведение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*Окончание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и подведение итогов</a:t>
            </a:r>
          </a:p>
        </p:txBody>
      </p:sp>
    </p:spTree>
    <p:extLst>
      <p:ext uri="{BB962C8B-B14F-4D97-AF65-F5344CB8AC3E}">
        <p14:creationId xmlns:p14="http://schemas.microsoft.com/office/powerpoint/2010/main" val="6270294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43426" y="2945285"/>
            <a:ext cx="842307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Зимние подвижные игры на улице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р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аннего возраста и младшая группа.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6658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05318" y="1506828"/>
            <a:ext cx="7611414" cy="3814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Зимняя </a:t>
            </a:r>
            <a:r>
              <a:rPr lang="ru-RU" sz="20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</a:t>
            </a:r>
            <a:endParaRPr lang="ru-RU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идут по глубокому снегу, высоко поднимая колени.</a:t>
            </a:r>
          </a:p>
          <a:p>
            <a:pPr lvl="0"/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Ходьба по узкой тропинке гуськом друг за другом.</a:t>
            </a:r>
          </a:p>
          <a:p>
            <a:pPr lvl="0"/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Идут гурьбой, изображая следы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животных.</a:t>
            </a:r>
          </a:p>
          <a:p>
            <a:pPr lvl="0"/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Танцы и кружение - снежинки.</a:t>
            </a:r>
          </a:p>
          <a:p>
            <a:pPr lvl="0"/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Бег по площадке змейкой - имитация речки.</a:t>
            </a:r>
          </a:p>
          <a:p>
            <a:pPr lvl="0"/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Чистка дорожки - снег лопаткой вправо- влево.</a:t>
            </a:r>
          </a:p>
          <a:p>
            <a:pPr lvl="0"/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Броски снежками в цель.</a:t>
            </a:r>
          </a:p>
          <a:p>
            <a:pPr lvl="0"/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Подпрыгивание - </a:t>
            </a:r>
            <a:r>
              <a:rPr lang="ru-RU" sz="20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отряхивание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снега с веток.</a:t>
            </a:r>
          </a:p>
          <a:p>
            <a:pPr lvl="0"/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Прыжки на месте с хлопками.</a:t>
            </a:r>
          </a:p>
          <a:p>
            <a:pPr lvl="0"/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Скользящий шаг - имитация лыжной ходьбы.</a:t>
            </a:r>
          </a:p>
          <a:p>
            <a:pPr lvl="0"/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Махи руками - метелица веет.</a:t>
            </a:r>
          </a:p>
        </p:txBody>
      </p:sp>
    </p:spTree>
    <p:extLst>
      <p:ext uri="{BB962C8B-B14F-4D97-AF65-F5344CB8AC3E}">
        <p14:creationId xmlns:p14="http://schemas.microsoft.com/office/powerpoint/2010/main" val="10408777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21036" y="1476146"/>
            <a:ext cx="8217506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                                  Зимняя </a:t>
            </a:r>
            <a:r>
              <a:rPr lang="ru-RU" sz="2000" dirty="0">
                <a:solidFill>
                  <a:srgbClr val="0070C0"/>
                </a:solidFill>
              </a:rPr>
              <a:t>физкультминутка «Снеговик»  </a:t>
            </a:r>
          </a:p>
          <a:p>
            <a:r>
              <a:rPr lang="ru-RU" sz="2000" dirty="0">
                <a:solidFill>
                  <a:srgbClr val="0070C0"/>
                </a:solidFill>
              </a:rPr>
              <a:t>Раз и два, раз и два - 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Лепим мы снеговика. - (Дети имитируют лепку снежков)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Мы покатим снежный ком 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Кувырком, кувырком. - </a:t>
            </a:r>
            <a:r>
              <a:rPr lang="ru-RU" sz="2000" dirty="0" smtClean="0">
                <a:solidFill>
                  <a:srgbClr val="0070C0"/>
                </a:solidFill>
              </a:rPr>
              <a:t>(круговые вращения руками) </a:t>
            </a:r>
            <a:r>
              <a:rPr lang="ru-RU" sz="2000" dirty="0">
                <a:solidFill>
                  <a:srgbClr val="0070C0"/>
                </a:solidFill>
              </a:rPr>
              <a:t/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Мы его слепили ловко. - </a:t>
            </a:r>
            <a:r>
              <a:rPr lang="ru-RU" sz="2000" dirty="0" smtClean="0">
                <a:solidFill>
                  <a:srgbClr val="0070C0"/>
                </a:solidFill>
              </a:rPr>
              <a:t>(Имитируем лепку снежков)</a:t>
            </a:r>
            <a:r>
              <a:rPr lang="ru-RU" sz="2000" dirty="0">
                <a:solidFill>
                  <a:srgbClr val="0070C0"/>
                </a:solidFill>
              </a:rPr>
              <a:t/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Вместо носа есть морковка</a:t>
            </a:r>
            <a:r>
              <a:rPr lang="ru-RU" sz="2000" dirty="0" smtClean="0">
                <a:solidFill>
                  <a:srgbClr val="0070C0"/>
                </a:solidFill>
              </a:rPr>
              <a:t>, - </a:t>
            </a:r>
            <a:r>
              <a:rPr lang="ru-RU" sz="2000" dirty="0">
                <a:solidFill>
                  <a:srgbClr val="0070C0"/>
                </a:solidFill>
              </a:rPr>
              <a:t>(Растирают указательным пальцем </a:t>
            </a:r>
            <a:endParaRPr lang="ru-RU" sz="2000" dirty="0" smtClean="0">
              <a:solidFill>
                <a:srgbClr val="0070C0"/>
              </a:solidFill>
            </a:endParaRPr>
          </a:p>
          <a:p>
            <a:r>
              <a:rPr lang="ru-RU" sz="2000" dirty="0" smtClean="0">
                <a:solidFill>
                  <a:srgbClr val="0070C0"/>
                </a:solidFill>
              </a:rPr>
              <a:t>крылья </a:t>
            </a:r>
            <a:r>
              <a:rPr lang="ru-RU" sz="2000" dirty="0">
                <a:solidFill>
                  <a:srgbClr val="0070C0"/>
                </a:solidFill>
              </a:rPr>
              <a:t>носа)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Вместо глазок — угольки, - (Прикладывают ладони ко лбу козырьком и </a:t>
            </a:r>
            <a:endParaRPr lang="ru-RU" sz="2000" dirty="0" smtClean="0">
              <a:solidFill>
                <a:srgbClr val="0070C0"/>
              </a:solidFill>
            </a:endParaRPr>
          </a:p>
          <a:p>
            <a:r>
              <a:rPr lang="ru-RU" sz="2000" dirty="0" smtClean="0">
                <a:solidFill>
                  <a:srgbClr val="0070C0"/>
                </a:solidFill>
              </a:rPr>
              <a:t>энергично </a:t>
            </a:r>
            <a:r>
              <a:rPr lang="ru-RU" sz="2000" dirty="0">
                <a:solidFill>
                  <a:srgbClr val="0070C0"/>
                </a:solidFill>
              </a:rPr>
              <a:t>растирают лоб)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Ручки - веточки нашли. - (Энергично растирают ладонь о ладонь)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А на голову — ведро. - </a:t>
            </a:r>
            <a:r>
              <a:rPr lang="ru-RU" sz="2000" dirty="0" smtClean="0">
                <a:solidFill>
                  <a:srgbClr val="0070C0"/>
                </a:solidFill>
              </a:rPr>
              <a:t>(Кладем ладошки на голову поочередно)</a:t>
            </a:r>
            <a:r>
              <a:rPr lang="ru-RU" sz="2000" dirty="0">
                <a:solidFill>
                  <a:srgbClr val="0070C0"/>
                </a:solidFill>
              </a:rPr>
              <a:t/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Посмотрите, вот оно! - (Кладут обе ладони на макушку и качают головой)</a:t>
            </a:r>
          </a:p>
        </p:txBody>
      </p:sp>
    </p:spTree>
    <p:extLst>
      <p:ext uri="{BB962C8B-B14F-4D97-AF65-F5344CB8AC3E}">
        <p14:creationId xmlns:p14="http://schemas.microsoft.com/office/powerpoint/2010/main" val="37333083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10430" y="1386184"/>
            <a:ext cx="8143320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Подвижная </a:t>
            </a:r>
            <a:r>
              <a:rPr lang="ru-RU" sz="20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«Снег — метель - вьюга»</a:t>
            </a:r>
            <a:endParaRPr lang="ru-RU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учатся выполнять движения в соответствии с командой сразу </a:t>
            </a:r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 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взрослого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ориентироваться в пространстве, не сталкиваться </a:t>
            </a:r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сверстниками 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движении.</a:t>
            </a:r>
            <a:b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</a:t>
            </a:r>
            <a:r>
              <a:rPr lang="ru-RU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</a:t>
            </a:r>
            <a:r>
              <a:rPr lang="ru-RU" sz="20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игры.</a:t>
            </a:r>
            <a:endParaRPr lang="ru-RU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команде «Снег» дети, плавно кружась, приседая, легко на носочках </a:t>
            </a:r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передвигаются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всему пространству.</a:t>
            </a:r>
          </a:p>
          <a:p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команде «Метель» — быстро бегут в направлении, указанном </a:t>
            </a:r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взрослым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собираются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большую кучу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команде «Снежинки» Встают в круг и берутся за руки.</a:t>
            </a:r>
            <a:endParaRPr lang="ru-RU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команде «Вьюга» — встают в круг, берутся за руки и 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быстрым </a:t>
            </a: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шагом идут по кругу.</a:t>
            </a:r>
          </a:p>
        </p:txBody>
      </p:sp>
    </p:spTree>
    <p:extLst>
      <p:ext uri="{BB962C8B-B14F-4D97-AF65-F5344CB8AC3E}">
        <p14:creationId xmlns:p14="http://schemas.microsoft.com/office/powerpoint/2010/main" val="32960185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43426" y="2945285"/>
            <a:ext cx="842307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Зимние подвижные игры на улице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группа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85754" y="79010"/>
            <a:ext cx="7420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Государственное бюджетное дошкольное учреждение, детский сад №68 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                            Приморского района, город Санкт-Петербург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8204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05506" y="1447168"/>
            <a:ext cx="8307787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Разминка  "Зимние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забавы".</a:t>
            </a: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- развить координацию речи с движением, общие речевые навыки.</a:t>
            </a:r>
            <a:b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бежим с тобой на лыжах, </a:t>
            </a:r>
            <a:r>
              <a:rPr lang="ru-RU" sz="20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(Дети изображают ходьбу на лыжах.)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Снег холодный лыжи лижет. </a:t>
            </a:r>
            <a:b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потом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мы 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коньках, </a:t>
            </a:r>
            <a:r>
              <a:rPr lang="ru-RU" sz="20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(Дети изображают бег на </a:t>
            </a:r>
            <a:r>
              <a:rPr lang="ru-RU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коньках-на носочках)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упали мы. Ах! </a:t>
            </a:r>
            <a:r>
              <a:rPr lang="ru-RU" sz="20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ru-RU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Падают"  сесть на корточки)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потом снежки лепили, </a:t>
            </a:r>
            <a:r>
              <a:rPr lang="ru-RU" sz="20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(Стоят, сжимают воображаемый </a:t>
            </a:r>
            <a:endParaRPr lang="ru-RU" sz="2000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снежок </a:t>
            </a:r>
            <a:r>
              <a:rPr lang="ru-RU" sz="20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ладонями.)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потом снежки катали, </a:t>
            </a:r>
            <a:r>
              <a:rPr lang="ru-RU" sz="20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(Катят воображаемый комок.)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потом без сил упали. </a:t>
            </a:r>
            <a:r>
              <a:rPr lang="ru-RU" sz="20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ru-RU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Падают"  сесть на корточки)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домой мы побежали. </a:t>
            </a:r>
            <a:r>
              <a:rPr lang="ru-RU" sz="20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(Бегут по кругу.)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0101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70089" y="1448116"/>
            <a:ext cx="8173071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Подвижная игра «Зима пришла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!»</a:t>
            </a:r>
          </a:p>
          <a:p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Цель. Развитие ловкости, находчивости, умения действовать по команде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игры. Дети разбегаются по площадке и прячутся, присаживаясь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корточки за снежными валами, горкой,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снеговиком.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Взрослый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говорит: «Сегодня тепло, солнышко светит, идите гулять!»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выбегают из укрытий и разбегаются по площадке.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сигнал: «Зима пришла, холодно! Скорее домой!» - все бегут на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 места и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снова прячутся.</a:t>
            </a:r>
          </a:p>
        </p:txBody>
      </p:sp>
    </p:spTree>
    <p:extLst>
      <p:ext uri="{BB962C8B-B14F-4D97-AF65-F5344CB8AC3E}">
        <p14:creationId xmlns:p14="http://schemas.microsoft.com/office/powerpoint/2010/main" val="4721704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70848" y="1584290"/>
            <a:ext cx="7528728" cy="3908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2</a:t>
            </a:r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Подвижная игра «Снежинки и ветер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Цель. Развитие координации движений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игры: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собираются в кружок и берутся за руки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сигналу взрослого: «Ветер подул сильный, сильный.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Разлетайтесь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снежинки!» - разбегаются в разных направлениях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площадке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расправляют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разных направлениях по площадке,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расправляют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руки в стороны,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покачиваются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кружатся.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Взрослый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говорит: «Ветер стих! Возвращайтесь,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снежинки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кружок!2 Дети сбегаются в кружок и берутся за руки.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повторяется 3-4 раза.</a:t>
            </a:r>
          </a:p>
        </p:txBody>
      </p:sp>
    </p:spTree>
    <p:extLst>
      <p:ext uri="{BB962C8B-B14F-4D97-AF65-F5344CB8AC3E}">
        <p14:creationId xmlns:p14="http://schemas.microsoft.com/office/powerpoint/2010/main" val="2726959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58601" y="1450797"/>
            <a:ext cx="707479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Зимние подвижные игры на прогулке полезны для развития двигательной активности, координации движений, внимания, быстроты, ловкости, меткости, действовать согласованно.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631" y="3586665"/>
            <a:ext cx="3086100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4083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1871" y="1640541"/>
            <a:ext cx="7782772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3.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Подвижная игра «Снайперы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Формирование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точных движений, обучение метанию,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мышц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рук.</a:t>
            </a: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Материал. Снежный вал, яркая игрушка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игры. На верхний край снежного вала или стенки кладут яркий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кубик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кеглю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другой предмет. Можно поставить для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сбивания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 одинаковых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разных предметов.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сбить предметы снежками.</a:t>
            </a:r>
          </a:p>
        </p:txBody>
      </p:sp>
    </p:spTree>
    <p:extLst>
      <p:ext uri="{BB962C8B-B14F-4D97-AF65-F5344CB8AC3E}">
        <p14:creationId xmlns:p14="http://schemas.microsoft.com/office/powerpoint/2010/main" val="1786810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39409" y="1643761"/>
            <a:ext cx="7753854" cy="29854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4. «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быстрее залепит круг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игровой площадке  кладут два обруча или чертят два небольших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круга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–цели для попадания. Для детей готовят снежки. Участников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делят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две группы. Каждая группа становится возле своего круга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 от него до каждого участника должно быть 1,5 м).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сигналу дети начинают бросать снежки в круг, стараясь залепить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всю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площадь. Побеждает группа, которая сделала это первая.</a:t>
            </a:r>
          </a:p>
        </p:txBody>
      </p:sp>
    </p:spTree>
    <p:extLst>
      <p:ext uri="{BB962C8B-B14F-4D97-AF65-F5344CB8AC3E}">
        <p14:creationId xmlns:p14="http://schemas.microsoft.com/office/powerpoint/2010/main" val="29782343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1491" y="1367055"/>
            <a:ext cx="8245462" cy="42165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 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5. 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Снежная баба» (русская народная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развивать двигательную активность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игры: выбирается «Снежная баба». Она садится на корточки в конце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площадки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идут к ней,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притоптывая: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Баба Снежная стоит,</a:t>
            </a: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Утром дремлет, днями спит.</a:t>
            </a: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Вечерами тихо ждет,</a:t>
            </a: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Ночью всех пугать идет.</a:t>
            </a: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эти слова «Снежная баба» просыпается и ловит детей.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Кого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поймает, тот становится «Снежной бабой».</a:t>
            </a:r>
          </a:p>
        </p:txBody>
      </p:sp>
    </p:spTree>
    <p:extLst>
      <p:ext uri="{BB962C8B-B14F-4D97-AF65-F5344CB8AC3E}">
        <p14:creationId xmlns:p14="http://schemas.microsoft.com/office/powerpoint/2010/main" val="6593982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5512" y="1382286"/>
            <a:ext cx="7915500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6.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 Мороза»</a:t>
            </a: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 учить детей играть по правилам, развивать быстроту, ловкость,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выносливость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Ход: на противоположной стороне площадки обозначены два дома,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играющие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располагаются</a:t>
            </a: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одном из домов. Водящие – Мороз Красный нос и Мороз синий нос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встают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посередине площадки лицом к играющим и произносит:</a:t>
            </a: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морозы молодые</a:t>
            </a: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два брата удалые</a:t>
            </a: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Мороз Красный нос!</a:t>
            </a: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Мороз Синий нос!</a:t>
            </a: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из вас решится</a:t>
            </a: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путь – дороженьку пуститься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0987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9825" y="1559751"/>
            <a:ext cx="8307274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Играющие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отвечают хором:</a:t>
            </a: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боимся мы угроз,</a:t>
            </a: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не страшен нам мороз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 «мороз» дети перебегают через площадку в другой дом, </a:t>
            </a: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водящие догоняют их и старается коснуться рукой, «заморозить». </a:t>
            </a: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«Замороженные» останавливаются на том месте, где до них дотронулись,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окончания перебежки </a:t>
            </a: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стоят не двигаясь.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«Морозами» подсчитывают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«замороженных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Выигрывает тот мороз, который больше «заморозил»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2353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69143" y="1382286"/>
            <a:ext cx="1646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lang="ru-RU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05507" y="1613118"/>
            <a:ext cx="759342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7.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«Возьми снежок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встают в круг. Снежки лежат в середине круга на </a:t>
            </a:r>
            <a:endParaRPr lang="ru-RU" sz="2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два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снежка меньше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чем детей. </a:t>
            </a:r>
            <a:endParaRPr lang="ru-RU" sz="2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музыку дети шагают по кругу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выключается, дети берут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снежки.</a:t>
            </a:r>
          </a:p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 не достался снежок выбывает из игры.</a:t>
            </a:r>
          </a:p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Остальные дети кладут снежки, взрослый убирает один.</a:t>
            </a:r>
          </a:p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продолжается.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2886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69143" y="1382286"/>
            <a:ext cx="12545999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Игра- эстафета «Передай снежок»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</a:t>
            </a:r>
            <a:r>
              <a:rPr lang="ru-RU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игры: Дети становятся в 2 шеренги напротив друг друга. </a:t>
            </a:r>
            <a:endParaRPr lang="ru-RU" sz="2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</a:t>
            </a:r>
            <a:r>
              <a:rPr lang="ru-RU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игроки получают по «снежку». По </a:t>
            </a:r>
            <a:r>
              <a:rPr lang="ru-RU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сигналу </a:t>
            </a:r>
            <a:r>
              <a:rPr lang="ru-RU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передают </a:t>
            </a:r>
            <a:endParaRPr lang="ru-RU" sz="2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снежок </a:t>
            </a:r>
            <a:r>
              <a:rPr lang="ru-RU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рук в руки вдоль шеренги. Последний ребенок в шеренге, </a:t>
            </a:r>
            <a:endParaRPr lang="ru-RU" sz="2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«снежок» окажется у него в руках, поднимает его вверх. </a:t>
            </a:r>
            <a:endParaRPr lang="ru-RU" sz="2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повторяется, только «снежок» передают в обратную сторону.                                                              </a:t>
            </a:r>
          </a:p>
          <a:p>
            <a:r>
              <a:rPr lang="ru-RU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Указание</a:t>
            </a:r>
            <a:r>
              <a:rPr lang="ru-RU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действовать </a:t>
            </a:r>
            <a:r>
              <a:rPr lang="ru-RU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только по сигналу, </a:t>
            </a:r>
            <a:r>
              <a:rPr lang="ru-RU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последний  </a:t>
            </a:r>
          </a:p>
          <a:p>
            <a:r>
              <a:rPr lang="ru-RU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в </a:t>
            </a:r>
            <a:r>
              <a:rPr lang="ru-RU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шеренге поднимает руку со «снежком» вверх.</a:t>
            </a:r>
          </a:p>
          <a:p>
            <a:r>
              <a:rPr lang="ru-RU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 Усложнение</a:t>
            </a:r>
            <a:r>
              <a:rPr lang="ru-RU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передавать </a:t>
            </a:r>
            <a:r>
              <a:rPr lang="ru-RU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«снежок» туда и сразу обратно</a:t>
            </a:r>
            <a:r>
              <a:rPr lang="ru-RU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Снежок </a:t>
            </a:r>
            <a:r>
              <a:rPr lang="ru-RU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оказаться </a:t>
            </a:r>
            <a:r>
              <a:rPr lang="ru-RU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целым.</a:t>
            </a:r>
            <a:endParaRPr lang="ru-RU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93224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69143" y="1382286"/>
            <a:ext cx="1646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lang="ru-RU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69143" y="1443841"/>
            <a:ext cx="7973978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Дед мороз- не морозь</a:t>
            </a:r>
          </a:p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Из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числа играющих при помощи считалки  выбирается Дед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Мороз.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игроки вместе могут  произносить такие слова:</a:t>
            </a:r>
          </a:p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«Добрый Дедушка Мороз,</a:t>
            </a:r>
          </a:p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ребяток не морозь.</a:t>
            </a:r>
          </a:p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ленись, не зевай,</a:t>
            </a:r>
          </a:p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скорей нас догоняй!</a:t>
            </a:r>
          </a:p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Раз-два-три – беги!»</a:t>
            </a:r>
          </a:p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этих слов дети разбегаются по игровой площадке, </a:t>
            </a:r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Дед Мороз старается осалить кого-либо из игроков. </a:t>
            </a:r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Пойманный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игрок считается  «замороженным» и замирает на площадке в той </a:t>
            </a:r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позе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которой его осалили. Игра продолжается до тех пор, пока Дед Мороз </a:t>
            </a:r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поймает 2 - 3 игроков. Затем происходит смена водящего. </a:t>
            </a:r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Выигрывает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тот, кто ни разу не попался Деду Морозу.</a:t>
            </a:r>
          </a:p>
        </p:txBody>
      </p:sp>
    </p:spTree>
    <p:extLst>
      <p:ext uri="{BB962C8B-B14F-4D97-AF65-F5344CB8AC3E}">
        <p14:creationId xmlns:p14="http://schemas.microsoft.com/office/powerpoint/2010/main" val="39761444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43426" y="2945285"/>
            <a:ext cx="842307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Зимние подвижные игры на улице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85754" y="79010"/>
            <a:ext cx="7420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Государственное бюджетное дошкольное учреждение, детский сад №68 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                            Приморского района, город Санкт-Петербург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3623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69143" y="1382286"/>
            <a:ext cx="1646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lang="ru-RU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69143" y="1502106"/>
            <a:ext cx="8311250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B0F0"/>
                </a:solidFill>
              </a:rPr>
              <a:t>                                                         Разминка</a:t>
            </a:r>
          </a:p>
          <a:p>
            <a:endParaRPr lang="ru-RU" sz="2000" dirty="0" smtClean="0">
              <a:solidFill>
                <a:srgbClr val="00B0F0"/>
              </a:solidFill>
            </a:endParaRPr>
          </a:p>
          <a:p>
            <a:r>
              <a:rPr lang="ru-RU" sz="2000" dirty="0" smtClean="0">
                <a:solidFill>
                  <a:srgbClr val="00B0F0"/>
                </a:solidFill>
              </a:rPr>
              <a:t>За </a:t>
            </a:r>
            <a:r>
              <a:rPr lang="ru-RU" sz="2000" dirty="0">
                <a:solidFill>
                  <a:srgbClr val="00B0F0"/>
                </a:solidFill>
              </a:rPr>
              <a:t>окном у нас зима</a:t>
            </a:r>
            <a:r>
              <a:rPr lang="ru-RU" sz="2000" dirty="0" smtClean="0">
                <a:solidFill>
                  <a:srgbClr val="00B0F0"/>
                </a:solidFill>
              </a:rPr>
              <a:t>. (</a:t>
            </a:r>
            <a:r>
              <a:rPr lang="ru-RU" sz="2000" dirty="0">
                <a:solidFill>
                  <a:srgbClr val="00B0F0"/>
                </a:solidFill>
              </a:rPr>
              <a:t>Разводят руки в стороны.)</a:t>
            </a:r>
          </a:p>
          <a:p>
            <a:r>
              <a:rPr lang="ru-RU" sz="2000" dirty="0">
                <a:solidFill>
                  <a:srgbClr val="00B0F0"/>
                </a:solidFill>
              </a:rPr>
              <a:t>Стали белыми дома. </a:t>
            </a:r>
            <a:r>
              <a:rPr lang="ru-RU" sz="2000" dirty="0" smtClean="0">
                <a:solidFill>
                  <a:srgbClr val="00B0F0"/>
                </a:solidFill>
              </a:rPr>
              <a:t>(Складывают </a:t>
            </a:r>
            <a:r>
              <a:rPr lang="ru-RU" sz="2000" dirty="0">
                <a:solidFill>
                  <a:srgbClr val="00B0F0"/>
                </a:solidFill>
              </a:rPr>
              <a:t>руки над головой в виде крыши.)</a:t>
            </a:r>
          </a:p>
          <a:p>
            <a:r>
              <a:rPr lang="ru-RU" sz="2000" dirty="0">
                <a:solidFill>
                  <a:srgbClr val="00B0F0"/>
                </a:solidFill>
              </a:rPr>
              <a:t>Снег на улице идёт, </a:t>
            </a:r>
            <a:r>
              <a:rPr lang="ru-RU" sz="2000" dirty="0" smtClean="0">
                <a:solidFill>
                  <a:srgbClr val="00B0F0"/>
                </a:solidFill>
              </a:rPr>
              <a:t>(</a:t>
            </a:r>
            <a:r>
              <a:rPr lang="ru-RU" sz="2000" dirty="0">
                <a:solidFill>
                  <a:srgbClr val="00B0F0"/>
                </a:solidFill>
              </a:rPr>
              <a:t>Поднимают и опускают медленно руки.)</a:t>
            </a:r>
          </a:p>
          <a:p>
            <a:r>
              <a:rPr lang="ru-RU" sz="2000" dirty="0">
                <a:solidFill>
                  <a:srgbClr val="00B0F0"/>
                </a:solidFill>
              </a:rPr>
              <a:t>Дворник улицы </a:t>
            </a:r>
            <a:r>
              <a:rPr lang="ru-RU" sz="2000" dirty="0" smtClean="0">
                <a:solidFill>
                  <a:srgbClr val="00B0F0"/>
                </a:solidFill>
              </a:rPr>
              <a:t>метёт.</a:t>
            </a:r>
            <a:r>
              <a:rPr lang="ru-RU" sz="2000" dirty="0">
                <a:solidFill>
                  <a:srgbClr val="00B0F0"/>
                </a:solidFill>
              </a:rPr>
              <a:t> </a:t>
            </a:r>
            <a:r>
              <a:rPr lang="ru-RU" sz="2000" dirty="0" smtClean="0">
                <a:solidFill>
                  <a:srgbClr val="00B0F0"/>
                </a:solidFill>
              </a:rPr>
              <a:t>(</a:t>
            </a:r>
            <a:r>
              <a:rPr lang="ru-RU" sz="2000" dirty="0">
                <a:solidFill>
                  <a:srgbClr val="00B0F0"/>
                </a:solidFill>
              </a:rPr>
              <a:t>Покачивают опущенными </a:t>
            </a:r>
            <a:r>
              <a:rPr lang="ru-RU" sz="2000" dirty="0" smtClean="0">
                <a:solidFill>
                  <a:srgbClr val="00B0F0"/>
                </a:solidFill>
              </a:rPr>
              <a:t> </a:t>
            </a:r>
            <a:r>
              <a:rPr lang="ru-RU" sz="2000" dirty="0">
                <a:solidFill>
                  <a:srgbClr val="00B0F0"/>
                </a:solidFill>
              </a:rPr>
              <a:t>руками влево-вправо.)</a:t>
            </a:r>
          </a:p>
          <a:p>
            <a:r>
              <a:rPr lang="ru-RU" sz="2000" dirty="0">
                <a:solidFill>
                  <a:srgbClr val="00B0F0"/>
                </a:solidFill>
              </a:rPr>
              <a:t>Мы катаемся на санках</a:t>
            </a:r>
            <a:r>
              <a:rPr lang="ru-RU" sz="2000" dirty="0" smtClean="0">
                <a:solidFill>
                  <a:srgbClr val="00B0F0"/>
                </a:solidFill>
              </a:rPr>
              <a:t>, (</a:t>
            </a:r>
            <a:r>
              <a:rPr lang="ru-RU" sz="2000" dirty="0">
                <a:solidFill>
                  <a:srgbClr val="00B0F0"/>
                </a:solidFill>
              </a:rPr>
              <a:t>Приседают, руки вытягивают перед собой.)</a:t>
            </a:r>
          </a:p>
          <a:p>
            <a:r>
              <a:rPr lang="ru-RU" sz="2000" dirty="0">
                <a:solidFill>
                  <a:srgbClr val="00B0F0"/>
                </a:solidFill>
              </a:rPr>
              <a:t>Пишем на катке круги, </a:t>
            </a:r>
            <a:r>
              <a:rPr lang="ru-RU" sz="2000" dirty="0" smtClean="0">
                <a:solidFill>
                  <a:srgbClr val="00B0F0"/>
                </a:solidFill>
              </a:rPr>
              <a:t>(</a:t>
            </a:r>
            <a:r>
              <a:rPr lang="ru-RU" sz="2000" dirty="0">
                <a:solidFill>
                  <a:srgbClr val="00B0F0"/>
                </a:solidFill>
              </a:rPr>
              <a:t>Убирают руки за спину, поворачиваются кругом.)</a:t>
            </a:r>
          </a:p>
          <a:p>
            <a:r>
              <a:rPr lang="ru-RU" sz="2000" dirty="0">
                <a:solidFill>
                  <a:srgbClr val="00B0F0"/>
                </a:solidFill>
              </a:rPr>
              <a:t>Ловко бегаем на лыжах</a:t>
            </a:r>
            <a:r>
              <a:rPr lang="ru-RU" sz="2000" dirty="0" smtClean="0">
                <a:solidFill>
                  <a:srgbClr val="00B0F0"/>
                </a:solidFill>
              </a:rPr>
              <a:t>, (</a:t>
            </a:r>
            <a:r>
              <a:rPr lang="ru-RU" sz="2000" dirty="0">
                <a:solidFill>
                  <a:srgbClr val="00B0F0"/>
                </a:solidFill>
              </a:rPr>
              <a:t>Д</a:t>
            </a:r>
            <a:r>
              <a:rPr lang="ru-RU" sz="2000" dirty="0" smtClean="0">
                <a:solidFill>
                  <a:srgbClr val="00B0F0"/>
                </a:solidFill>
              </a:rPr>
              <a:t>вижения </a:t>
            </a:r>
            <a:r>
              <a:rPr lang="ru-RU" sz="2000" dirty="0">
                <a:solidFill>
                  <a:srgbClr val="00B0F0"/>
                </a:solidFill>
              </a:rPr>
              <a:t>руками, как при ходьбе на лыжах.)</a:t>
            </a:r>
          </a:p>
          <a:p>
            <a:r>
              <a:rPr lang="ru-RU" sz="2000" dirty="0">
                <a:solidFill>
                  <a:srgbClr val="00B0F0"/>
                </a:solidFill>
              </a:rPr>
              <a:t>И играем мы в снежки. </a:t>
            </a:r>
            <a:r>
              <a:rPr lang="ru-RU" sz="2000" dirty="0" smtClean="0">
                <a:solidFill>
                  <a:srgbClr val="00B0F0"/>
                </a:solidFill>
              </a:rPr>
              <a:t>(</a:t>
            </a:r>
            <a:r>
              <a:rPr lang="ru-RU" sz="2000" dirty="0">
                <a:solidFill>
                  <a:srgbClr val="00B0F0"/>
                </a:solidFill>
              </a:rPr>
              <a:t>Имитируют метание.)</a:t>
            </a:r>
          </a:p>
        </p:txBody>
      </p:sp>
    </p:spTree>
    <p:extLst>
      <p:ext uri="{BB962C8B-B14F-4D97-AF65-F5344CB8AC3E}">
        <p14:creationId xmlns:p14="http://schemas.microsoft.com/office/powerpoint/2010/main" val="114139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77959" y="1645547"/>
            <a:ext cx="822994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Организация игр на свежем воздухе</a:t>
            </a: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Подвижные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и развлечения зимой на открытом воздухе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доставляют детям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огромную радость и приносят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неоценимую пользу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здоровью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зимнее время для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подвижных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расчищается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снега площадка,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сооружаются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невысокие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снежные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валы, небольшие горки,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ледяные дорожки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скольжения, снежные фигуры для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попадания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цель, снежные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лабиринты 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ходьбы, бега,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пролезания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  <a:p>
            <a:r>
              <a:rPr lang="ru-RU" sz="2400" dirty="0"/>
              <a:t>     </a:t>
            </a:r>
          </a:p>
        </p:txBody>
      </p:sp>
    </p:spTree>
    <p:extLst>
      <p:ext uri="{BB962C8B-B14F-4D97-AF65-F5344CB8AC3E}">
        <p14:creationId xmlns:p14="http://schemas.microsoft.com/office/powerpoint/2010/main" val="37575522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69143" y="1382286"/>
            <a:ext cx="1646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lang="ru-RU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69143" y="1382286"/>
            <a:ext cx="8306954" cy="38779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«Снежная карусель»</a:t>
            </a:r>
          </a:p>
          <a:p>
            <a:endParaRPr lang="ru-RU" sz="24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Взявшись за руки, дети образуют круг вокруг снеговика и изображают</a:t>
            </a:r>
          </a:p>
          <a:p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снежинки. По сигналу взрослого они идут сначала медленно,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быстрее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концов бегут. После того как играющие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пробегут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кругу несколько раз, </a:t>
            </a:r>
            <a:endParaRPr lang="ru-RU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взрослый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 им изменить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движения, </a:t>
            </a:r>
            <a:r>
              <a:rPr lang="ru-RU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говоря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Ветер изменился, </a:t>
            </a:r>
            <a:r>
              <a:rPr lang="ru-RU" i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полетели </a:t>
            </a:r>
            <a:r>
              <a:rPr lang="ru-RU" i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снежинки в </a:t>
            </a:r>
            <a:r>
              <a:rPr lang="ru-RU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другую сторону»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Играющие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замедляют движение, останавливаются и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начинают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двигаться в </a:t>
            </a:r>
            <a:endParaRPr lang="ru-RU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противоположном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направлении. Сперва они двигаются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медленно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потом все </a:t>
            </a:r>
            <a:endParaRPr lang="ru-RU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быстрее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быстрее, </a:t>
            </a:r>
            <a:r>
              <a:rPr lang="ru-RU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 взрослый не скажет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«Совсем стих ветер, снежинки спокойно </a:t>
            </a:r>
            <a:r>
              <a:rPr lang="ru-RU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падают на землю»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снежной карусели замедляется, дети останавливаются и отпускают </a:t>
            </a:r>
            <a:endParaRPr lang="ru-RU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уки и приседают на корточки.</a:t>
            </a:r>
            <a:endParaRPr lang="ru-RU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2530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69143" y="1382286"/>
            <a:ext cx="1646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lang="ru-RU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69143" y="1382286"/>
            <a:ext cx="8255337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Дед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Мороз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С помощью считалки выбирается Дед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Мороз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зеленый, ты красный,</a:t>
            </a:r>
          </a:p>
          <a:p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в шубе, ты в кушаке,</a:t>
            </a:r>
          </a:p>
          <a:p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тебя синий нос,</a:t>
            </a:r>
          </a:p>
          <a:p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ты, Дед Мороз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endParaRPr lang="ru-RU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дети разбегаются, а Дед Мороз старается дотронуться до любого </a:t>
            </a:r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игрока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заморозить его. Замороженный стоит неподвижно в любой позе.</a:t>
            </a:r>
          </a:p>
          <a:p>
            <a:r>
              <a:rPr lang="ru-RU" sz="2000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разбегаться можно только после окончания считалки. </a:t>
            </a:r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момент заморозки можно принять любую позу. </a:t>
            </a:r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Выигрывает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тот, кто ни разу не попался Деду Морозу.</a:t>
            </a:r>
          </a:p>
        </p:txBody>
      </p:sp>
    </p:spTree>
    <p:extLst>
      <p:ext uri="{BB962C8B-B14F-4D97-AF65-F5344CB8AC3E}">
        <p14:creationId xmlns:p14="http://schemas.microsoft.com/office/powerpoint/2010/main" val="19146618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69143" y="1382286"/>
            <a:ext cx="1646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lang="ru-RU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69143" y="1613118"/>
            <a:ext cx="8179034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Зимушка-зима</a:t>
            </a:r>
          </a:p>
          <a:p>
            <a:endParaRPr lang="ru-RU" sz="24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команде дети выполняют следующие задания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Мороз»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стоять, </a:t>
            </a:r>
            <a:r>
              <a:rPr lang="ru-RU" sz="24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«Вьюга»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бег на месте,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Метель»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присесть,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Снег»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кружиться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месте.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может показывать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другие</a:t>
            </a: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говорит </a:t>
            </a:r>
            <a:r>
              <a:rPr lang="ru-RU" sz="24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«Снег»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сам приседает.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Выигрывает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тот, кто не сделает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одной ошибки.</a:t>
            </a:r>
          </a:p>
        </p:txBody>
      </p:sp>
    </p:spTree>
    <p:extLst>
      <p:ext uri="{BB962C8B-B14F-4D97-AF65-F5344CB8AC3E}">
        <p14:creationId xmlns:p14="http://schemas.microsoft.com/office/powerpoint/2010/main" val="1764093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69143" y="1382286"/>
            <a:ext cx="1646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lang="ru-RU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51151" y="1859101"/>
            <a:ext cx="74981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Ухо-нос</a:t>
            </a:r>
            <a:endParaRPr lang="ru-RU" sz="24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По показу воспитателя дети правой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рукой</a:t>
            </a: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берутся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нос,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левой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накрест за ухо.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сигналу </a:t>
            </a:r>
            <a:r>
              <a:rPr lang="ru-RU" sz="24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(хлопок в ладоши)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меняют руки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левой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берутся за нос, правой – накрест за ухо.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Побеждает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самый внимательный.</a:t>
            </a:r>
          </a:p>
        </p:txBody>
      </p:sp>
    </p:spTree>
    <p:extLst>
      <p:ext uri="{BB962C8B-B14F-4D97-AF65-F5344CB8AC3E}">
        <p14:creationId xmlns:p14="http://schemas.microsoft.com/office/powerpoint/2010/main" val="30785092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69143" y="1382286"/>
            <a:ext cx="1646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lang="ru-RU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69143" y="1382286"/>
            <a:ext cx="8140947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Затейники</a:t>
            </a:r>
            <a:endParaRPr lang="ru-RU" sz="24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</a:t>
            </a:r>
            <a:r>
              <a:rPr lang="ru-RU" sz="2400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Один из играющих выбирается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затейником, он </a:t>
            </a: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становится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середину круга. Остальные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идут по кругу,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взявшись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руки.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</a:t>
            </a:r>
            <a:r>
              <a:rPr lang="ru-RU" sz="2400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произносят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«Ровным кругом,</a:t>
            </a:r>
          </a:p>
          <a:p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 за другом,</a:t>
            </a:r>
          </a:p>
          <a:p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идем за шагом шаг.</a:t>
            </a:r>
          </a:p>
          <a:p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Стой на месте,</a:t>
            </a:r>
          </a:p>
          <a:p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Дружно вместе</a:t>
            </a:r>
          </a:p>
          <a:p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Сделаем. вот так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9845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69143" y="1382286"/>
            <a:ext cx="1646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lang="ru-RU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69143" y="1382286"/>
            <a:ext cx="845286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Опуская руки, играющие останавливаются. </a:t>
            </a:r>
          </a:p>
          <a:p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Затейник показывает какое-нибудь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движение, имитирующее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позу конькобежца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 лыжника,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вращение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фигуриста, удар клюшкой или действия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вратаря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хоккее,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любое другое </a:t>
            </a:r>
            <a:r>
              <a:rPr lang="ru-RU" sz="24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действие,характерное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одного из </a:t>
            </a:r>
            <a:r>
              <a:rPr lang="ru-RU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зимних видов спорта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дети должны повторить это действие и назвать его.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нескольких повторений игры затейник выбирает </a:t>
            </a:r>
          </a:p>
          <a:p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свое место кого-нибудь другого из играющих. </a:t>
            </a:r>
          </a:p>
          <a:p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Затейники должны </a:t>
            </a:r>
            <a:r>
              <a:rPr lang="ru-RU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стараться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вспоминать </a:t>
            </a:r>
          </a:p>
          <a:p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разнообразные движения спортсменов, не повторять </a:t>
            </a:r>
          </a:p>
          <a:p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уже показанных.</a:t>
            </a:r>
          </a:p>
          <a:p>
            <a:endParaRPr lang="ru-RU" sz="24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81567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77198" y="1645400"/>
            <a:ext cx="5245410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4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Эстафеты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подготовительной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</a:t>
            </a:r>
          </a:p>
          <a:p>
            <a:pPr algn="ctr"/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Мартынова Яна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Александровна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33227" y="156897"/>
            <a:ext cx="9177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Государственное бюджетное дошкольное образовательное  учреждение, детский сад №68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                            Приморского района, город Санкт-Петербург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08097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69143" y="1382286"/>
            <a:ext cx="1646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lang="ru-RU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69143" y="1382286"/>
            <a:ext cx="8346965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</a:t>
            </a:r>
            <a:r>
              <a:rPr lang="ru-RU" sz="2200" i="1" dirty="0">
                <a:solidFill>
                  <a:srgbClr val="0070C0"/>
                </a:solidFill>
              </a:rPr>
              <a:t>Игры – эстафеты </a:t>
            </a:r>
            <a:endParaRPr lang="ru-RU" sz="2200" i="1" dirty="0" smtClean="0">
              <a:solidFill>
                <a:srgbClr val="0070C0"/>
              </a:solidFill>
            </a:endParaRPr>
          </a:p>
          <a:p>
            <a:endParaRPr lang="ru-RU" sz="2200" i="1" dirty="0" smtClean="0">
              <a:solidFill>
                <a:srgbClr val="0070C0"/>
              </a:solidFill>
            </a:endParaRPr>
          </a:p>
          <a:p>
            <a:r>
              <a:rPr lang="ru-RU" sz="2200" i="1" dirty="0" smtClean="0">
                <a:solidFill>
                  <a:srgbClr val="0070C0"/>
                </a:solidFill>
              </a:rPr>
              <a:t>   Это </a:t>
            </a:r>
            <a:r>
              <a:rPr lang="ru-RU" sz="2200" i="1" dirty="0">
                <a:solidFill>
                  <a:srgbClr val="0070C0"/>
                </a:solidFill>
              </a:rPr>
              <a:t>вид спортивных игр, </a:t>
            </a:r>
            <a:r>
              <a:rPr lang="ru-RU" sz="2200" i="1" dirty="0" smtClean="0">
                <a:solidFill>
                  <a:srgbClr val="0070C0"/>
                </a:solidFill>
              </a:rPr>
              <a:t>в </a:t>
            </a:r>
            <a:r>
              <a:rPr lang="ru-RU" sz="2200" i="1" dirty="0">
                <a:solidFill>
                  <a:srgbClr val="0070C0"/>
                </a:solidFill>
              </a:rPr>
              <a:t>которых </a:t>
            </a:r>
            <a:r>
              <a:rPr lang="ru-RU" sz="2200" i="1" dirty="0" smtClean="0">
                <a:solidFill>
                  <a:srgbClr val="0070C0"/>
                </a:solidFill>
              </a:rPr>
              <a:t>участники поочередно </a:t>
            </a:r>
          </a:p>
          <a:p>
            <a:r>
              <a:rPr lang="ru-RU" sz="2200" i="1" dirty="0" smtClean="0">
                <a:solidFill>
                  <a:srgbClr val="0070C0"/>
                </a:solidFill>
              </a:rPr>
              <a:t>выполняют какое-либо </a:t>
            </a:r>
            <a:r>
              <a:rPr lang="ru-RU" sz="2200" i="1" dirty="0">
                <a:solidFill>
                  <a:srgbClr val="0070C0"/>
                </a:solidFill>
              </a:rPr>
              <a:t>действие, и каждый участник, </a:t>
            </a:r>
            <a:r>
              <a:rPr lang="ru-RU" sz="2200" i="1" dirty="0" smtClean="0">
                <a:solidFill>
                  <a:srgbClr val="0070C0"/>
                </a:solidFill>
              </a:rPr>
              <a:t>закончив </a:t>
            </a:r>
          </a:p>
          <a:p>
            <a:r>
              <a:rPr lang="ru-RU" sz="2200" i="1" dirty="0" smtClean="0">
                <a:solidFill>
                  <a:srgbClr val="0070C0"/>
                </a:solidFill>
              </a:rPr>
              <a:t>свой этап</a:t>
            </a:r>
            <a:r>
              <a:rPr lang="ru-RU" sz="2200" i="1" dirty="0">
                <a:solidFill>
                  <a:srgbClr val="0070C0"/>
                </a:solidFill>
              </a:rPr>
              <a:t>, передает «ход» следующему </a:t>
            </a:r>
            <a:r>
              <a:rPr lang="ru-RU" sz="2200" i="1" dirty="0" smtClean="0">
                <a:solidFill>
                  <a:srgbClr val="0070C0"/>
                </a:solidFill>
              </a:rPr>
              <a:t>игроку.</a:t>
            </a:r>
            <a:r>
              <a:rPr lang="ru-RU" sz="2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200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200" i="1" dirty="0" smtClean="0">
                <a:solidFill>
                  <a:srgbClr val="0070C0"/>
                </a:solidFill>
              </a:rPr>
              <a:t>играх-эстафетах развиваются </a:t>
            </a:r>
            <a:r>
              <a:rPr lang="ru-RU" sz="2200" i="1" dirty="0">
                <a:solidFill>
                  <a:srgbClr val="0070C0"/>
                </a:solidFill>
              </a:rPr>
              <a:t>физические </a:t>
            </a:r>
            <a:r>
              <a:rPr lang="ru-RU" sz="2200" i="1" dirty="0" smtClean="0">
                <a:solidFill>
                  <a:srgbClr val="0070C0"/>
                </a:solidFill>
              </a:rPr>
              <a:t>возможности </a:t>
            </a:r>
          </a:p>
          <a:p>
            <a:r>
              <a:rPr lang="ru-RU" sz="2200" i="1" dirty="0" smtClean="0">
                <a:solidFill>
                  <a:srgbClr val="0070C0"/>
                </a:solidFill>
              </a:rPr>
              <a:t>детей</a:t>
            </a:r>
            <a:r>
              <a:rPr lang="ru-RU" sz="2200" i="1" dirty="0">
                <a:solidFill>
                  <a:srgbClr val="0070C0"/>
                </a:solidFill>
              </a:rPr>
              <a:t>: скорость бега, </a:t>
            </a:r>
            <a:r>
              <a:rPr lang="ru-RU" sz="2200" i="1" dirty="0" smtClean="0">
                <a:solidFill>
                  <a:srgbClr val="0070C0"/>
                </a:solidFill>
              </a:rPr>
              <a:t>ловкость, </a:t>
            </a:r>
            <a:r>
              <a:rPr lang="ru-RU" sz="2200" i="1" dirty="0">
                <a:solidFill>
                  <a:srgbClr val="0070C0"/>
                </a:solidFill>
              </a:rPr>
              <a:t>сила, выносливость, </a:t>
            </a:r>
            <a:r>
              <a:rPr lang="ru-RU" sz="2200" i="1" dirty="0" smtClean="0">
                <a:solidFill>
                  <a:srgbClr val="0070C0"/>
                </a:solidFill>
              </a:rPr>
              <a:t>быстрота</a:t>
            </a:r>
          </a:p>
          <a:p>
            <a:r>
              <a:rPr lang="ru-RU" sz="2200" i="1" dirty="0" smtClean="0">
                <a:solidFill>
                  <a:srgbClr val="0070C0"/>
                </a:solidFill>
              </a:rPr>
              <a:t> </a:t>
            </a:r>
            <a:r>
              <a:rPr lang="ru-RU" sz="2200" i="1" dirty="0">
                <a:solidFill>
                  <a:srgbClr val="0070C0"/>
                </a:solidFill>
              </a:rPr>
              <a:t>реакции, </a:t>
            </a:r>
            <a:r>
              <a:rPr lang="ru-RU" sz="2200" i="1" dirty="0" smtClean="0">
                <a:solidFill>
                  <a:srgbClr val="0070C0"/>
                </a:solidFill>
              </a:rPr>
              <a:t>координация движений.</a:t>
            </a:r>
            <a:r>
              <a:rPr lang="ru-RU" sz="2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Помимо </a:t>
            </a:r>
            <a:r>
              <a:rPr lang="ru-RU" sz="2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пользы для физического </a:t>
            </a:r>
            <a:endParaRPr lang="ru-RU" sz="2200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 ребенка</a:t>
            </a:r>
            <a:r>
              <a:rPr lang="ru-RU" sz="2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игры-эстафеты полезны </a:t>
            </a:r>
            <a:r>
              <a:rPr lang="ru-RU" sz="2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тем, что они учат </a:t>
            </a:r>
            <a:endParaRPr lang="ru-RU" sz="2200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2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работе и </a:t>
            </a:r>
            <a:r>
              <a:rPr lang="ru-RU" sz="2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взаимодействию </a:t>
            </a:r>
            <a:r>
              <a:rPr lang="ru-RU" sz="2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команде, </a:t>
            </a:r>
            <a:r>
              <a:rPr lang="ru-RU" sz="2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согласованию </a:t>
            </a:r>
            <a:r>
              <a:rPr lang="ru-RU" sz="2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своих </a:t>
            </a:r>
            <a:endParaRPr lang="ru-RU" sz="2200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 </a:t>
            </a:r>
            <a:r>
              <a:rPr lang="ru-RU" sz="2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товарищами, совместному </a:t>
            </a:r>
            <a:r>
              <a:rPr lang="ru-RU" sz="2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достижению </a:t>
            </a:r>
          </a:p>
          <a:p>
            <a:r>
              <a:rPr lang="ru-RU" sz="2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поставленной </a:t>
            </a:r>
            <a:r>
              <a:rPr lang="ru-RU" sz="2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цели. </a:t>
            </a:r>
            <a:endParaRPr lang="ru-RU" sz="22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60039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69143" y="1382286"/>
            <a:ext cx="1646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lang="ru-RU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60370" y="1382286"/>
            <a:ext cx="7871257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Снежки</a:t>
            </a:r>
            <a:endParaRPr lang="ru-RU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эстафеты</a:t>
            </a:r>
            <a:endParaRPr lang="ru-RU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1. </a:t>
            </a:r>
            <a:r>
              <a:rPr lang="ru-RU" sz="20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«Попади в цель»</a:t>
            </a:r>
            <a:endParaRPr lang="ru-RU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стене намечают цель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цветные концентрические круги диаметром </a:t>
            </a:r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до 80 см. Ребята, стоя на расстоянии 3-5 м от мишени, </a:t>
            </a:r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пытаются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попасть в самое маленькое кольцо. </a:t>
            </a:r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Выигрывают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те, кому это удается за меньшее число попыток.</a:t>
            </a:r>
          </a:p>
          <a:p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2. </a:t>
            </a:r>
            <a:r>
              <a:rPr lang="ru-RU" sz="20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дальше бросит снежок»</a:t>
            </a:r>
            <a:endParaRPr lang="ru-RU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Играющие встают в шеренгу и по сигналу воспитателя </a:t>
            </a:r>
            <a:r>
              <a:rPr lang="ru-RU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стараются</a:t>
            </a: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добросить свой снежок до обозначенного ориентира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флажка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дерева, забора и т. д. </a:t>
            </a:r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Метать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снежки в цель можно как правой, так и левой рукой. </a:t>
            </a:r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Выигрывает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тот, чей снежок пролетит дальше других. </a:t>
            </a:r>
          </a:p>
          <a:p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9410487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69143" y="1382286"/>
            <a:ext cx="1646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lang="ru-RU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7173" y="1613118"/>
            <a:ext cx="8033225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</a:t>
            </a:r>
            <a:r>
              <a:rPr lang="ru-RU" sz="2000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«Самый меткий»</a:t>
            </a:r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Играющие пытаются сбить флажок или кеглю, </a:t>
            </a: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укрепленные на снежном валу. </a:t>
            </a: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Чей снежок первым попадет в цель, тот и победитель. </a:t>
            </a:r>
          </a:p>
          <a:p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</a:t>
            </a:r>
            <a:r>
              <a:rPr lang="ru-RU" sz="2000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«Взятие снежной крепости»</a:t>
            </a:r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Игроки делятся на две команды. Команды встают друг напротив друга. </a:t>
            </a: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ними – снежная крепость </a:t>
            </a:r>
            <a:r>
              <a:rPr lang="ru-RU" sz="2000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(сугроб, снежный вал)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крепости укрепляют два флажка – символы команд-участниц. </a:t>
            </a: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игроков сбить как можно раньше флажок команды соперников. </a:t>
            </a: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625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69143" y="1382286"/>
            <a:ext cx="1646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lang="ru-RU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78424" y="1719486"/>
            <a:ext cx="81085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прогулкой воспитатель должен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спланировать заранее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разной степени интенсивности.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Подбирая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для дневной прогулки,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учитывать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предыдущую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детей. После спокойных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занятий </a:t>
            </a: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рисования, лепка) рекомендуются игры более подвижного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характера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физкультурных и музыкальных занятий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рекомендуются игры средней подвижности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план должны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включаться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малоподвижные.</a:t>
            </a:r>
          </a:p>
        </p:txBody>
      </p:sp>
    </p:spTree>
    <p:extLst>
      <p:ext uri="{BB962C8B-B14F-4D97-AF65-F5344CB8AC3E}">
        <p14:creationId xmlns:p14="http://schemas.microsoft.com/office/powerpoint/2010/main" val="48361160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69143" y="1382286"/>
            <a:ext cx="1646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lang="ru-RU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84294" y="1382286"/>
            <a:ext cx="8087663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</a:t>
            </a:r>
          </a:p>
          <a:p>
            <a:r>
              <a:rPr lang="ru-RU" sz="20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«Снежный </a:t>
            </a:r>
            <a:r>
              <a:rPr lang="ru-RU" sz="20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тир</a:t>
            </a:r>
            <a:r>
              <a:rPr lang="ru-RU" sz="2000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снегу цветной водой рисуют три окружности </a:t>
            </a:r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диаметром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30 до 60 см. </a:t>
            </a:r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Игроки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встают за линию на расстоянии 5 – 8 м от обозначенных кругов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задача попасть в цель, при этом за попадание в </a:t>
            </a:r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самый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маленький круг игрок получает </a:t>
            </a:r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очка, за попадание в средний – 2, за попадание в </a:t>
            </a:r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самый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маленький – 1 очко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Выигрывает тот игрок, который за пять бросков наберет </a:t>
            </a:r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максимальное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очков.</a:t>
            </a:r>
          </a:p>
          <a:p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8458777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69143" y="1382286"/>
            <a:ext cx="1646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lang="ru-RU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59864" y="1382286"/>
            <a:ext cx="8486619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B0F0"/>
                </a:solidFill>
              </a:rPr>
              <a:t>                                     Салки </a:t>
            </a:r>
            <a:r>
              <a:rPr lang="ru-RU" sz="2000" dirty="0">
                <a:solidFill>
                  <a:srgbClr val="00B0F0"/>
                </a:solidFill>
              </a:rPr>
              <a:t>со снежками эстафета</a:t>
            </a:r>
          </a:p>
          <a:p>
            <a:r>
              <a:rPr lang="ru-RU" sz="2000" u="sng" dirty="0">
                <a:solidFill>
                  <a:srgbClr val="00B0F0"/>
                </a:solidFill>
              </a:rPr>
              <a:t>Ход игры</a:t>
            </a:r>
            <a:r>
              <a:rPr lang="ru-RU" sz="2000" dirty="0">
                <a:solidFill>
                  <a:srgbClr val="00B0F0"/>
                </a:solidFill>
              </a:rPr>
              <a:t>: Игра проводится на площадке 30 х 15 м. </a:t>
            </a:r>
            <a:endParaRPr lang="ru-RU" sz="2000" dirty="0" smtClean="0">
              <a:solidFill>
                <a:srgbClr val="00B0F0"/>
              </a:solidFill>
            </a:endParaRPr>
          </a:p>
          <a:p>
            <a:r>
              <a:rPr lang="ru-RU" sz="2000" dirty="0" smtClean="0">
                <a:solidFill>
                  <a:srgbClr val="00B0F0"/>
                </a:solidFill>
              </a:rPr>
              <a:t>В </a:t>
            </a:r>
            <a:r>
              <a:rPr lang="ru-RU" sz="2000" dirty="0">
                <a:solidFill>
                  <a:srgbClr val="00B0F0"/>
                </a:solidFill>
              </a:rPr>
              <a:t>ее центре чертят не-большой круг — место для водящего и его </a:t>
            </a:r>
            <a:endParaRPr lang="ru-RU" sz="2000" dirty="0" smtClean="0">
              <a:solidFill>
                <a:srgbClr val="00B0F0"/>
              </a:solidFill>
            </a:endParaRPr>
          </a:p>
          <a:p>
            <a:r>
              <a:rPr lang="ru-RU" sz="2000" dirty="0" smtClean="0">
                <a:solidFill>
                  <a:srgbClr val="00B0F0"/>
                </a:solidFill>
              </a:rPr>
              <a:t>помощников</a:t>
            </a:r>
            <a:r>
              <a:rPr lang="ru-RU" sz="2000" dirty="0">
                <a:solidFill>
                  <a:srgbClr val="00B0F0"/>
                </a:solidFill>
              </a:rPr>
              <a:t>. </a:t>
            </a:r>
            <a:endParaRPr lang="ru-RU" sz="2000" dirty="0" smtClean="0">
              <a:solidFill>
                <a:srgbClr val="00B0F0"/>
              </a:solidFill>
            </a:endParaRPr>
          </a:p>
          <a:p>
            <a:r>
              <a:rPr lang="ru-RU" sz="2000" dirty="0" smtClean="0">
                <a:solidFill>
                  <a:srgbClr val="00B0F0"/>
                </a:solidFill>
              </a:rPr>
              <a:t>Выбирают </a:t>
            </a:r>
            <a:r>
              <a:rPr lang="ru-RU" sz="2000" dirty="0">
                <a:solidFill>
                  <a:srgbClr val="00B0F0"/>
                </a:solidFill>
              </a:rPr>
              <a:t>водящего, остальные игроки разбегаются по площадке. </a:t>
            </a:r>
            <a:endParaRPr lang="ru-RU" sz="2000" dirty="0" smtClean="0">
              <a:solidFill>
                <a:srgbClr val="00B0F0"/>
              </a:solidFill>
            </a:endParaRPr>
          </a:p>
          <a:p>
            <a:r>
              <a:rPr lang="ru-RU" sz="2000" dirty="0" smtClean="0">
                <a:solidFill>
                  <a:srgbClr val="00B0F0"/>
                </a:solidFill>
              </a:rPr>
              <a:t>Задача </a:t>
            </a:r>
            <a:r>
              <a:rPr lang="ru-RU" sz="2000" dirty="0">
                <a:solidFill>
                  <a:srgbClr val="00B0F0"/>
                </a:solidFill>
              </a:rPr>
              <a:t>водящего — осалить заготовленными снежками игроков, </a:t>
            </a:r>
            <a:endParaRPr lang="ru-RU" sz="2000" dirty="0" smtClean="0">
              <a:solidFill>
                <a:srgbClr val="00B0F0"/>
              </a:solidFill>
            </a:endParaRPr>
          </a:p>
          <a:p>
            <a:r>
              <a:rPr lang="ru-RU" sz="2000" dirty="0" smtClean="0">
                <a:solidFill>
                  <a:srgbClr val="00B0F0"/>
                </a:solidFill>
              </a:rPr>
              <a:t>которые бегают </a:t>
            </a:r>
            <a:r>
              <a:rPr lang="ru-RU" sz="2000" dirty="0">
                <a:solidFill>
                  <a:srgbClr val="00B0F0"/>
                </a:solidFill>
              </a:rPr>
              <a:t>по площадке. Осаленные игроки становятся </a:t>
            </a:r>
            <a:endParaRPr lang="ru-RU" sz="2000" dirty="0" smtClean="0">
              <a:solidFill>
                <a:srgbClr val="00B0F0"/>
              </a:solidFill>
            </a:endParaRPr>
          </a:p>
          <a:p>
            <a:r>
              <a:rPr lang="ru-RU" sz="2000" dirty="0" smtClean="0">
                <a:solidFill>
                  <a:srgbClr val="00B0F0"/>
                </a:solidFill>
              </a:rPr>
              <a:t>помощниками </a:t>
            </a:r>
            <a:r>
              <a:rPr lang="ru-RU" sz="2000" dirty="0">
                <a:solidFill>
                  <a:srgbClr val="00B0F0"/>
                </a:solidFill>
              </a:rPr>
              <a:t>водящего, </a:t>
            </a:r>
            <a:r>
              <a:rPr lang="ru-RU" sz="2000" dirty="0" smtClean="0">
                <a:solidFill>
                  <a:srgbClr val="00B0F0"/>
                </a:solidFill>
              </a:rPr>
              <a:t>встают </a:t>
            </a:r>
            <a:r>
              <a:rPr lang="ru-RU" sz="2000" dirty="0">
                <a:solidFill>
                  <a:srgbClr val="00B0F0"/>
                </a:solidFill>
              </a:rPr>
              <a:t>в круг и получают право тоже </a:t>
            </a:r>
            <a:endParaRPr lang="ru-RU" sz="2000" dirty="0" smtClean="0">
              <a:solidFill>
                <a:srgbClr val="00B0F0"/>
              </a:solidFill>
            </a:endParaRPr>
          </a:p>
          <a:p>
            <a:r>
              <a:rPr lang="ru-RU" sz="2000" dirty="0" smtClean="0">
                <a:solidFill>
                  <a:srgbClr val="00B0F0"/>
                </a:solidFill>
              </a:rPr>
              <a:t>осаливать </a:t>
            </a:r>
            <a:r>
              <a:rPr lang="ru-RU" sz="2000" dirty="0">
                <a:solidFill>
                  <a:srgbClr val="00B0F0"/>
                </a:solidFill>
              </a:rPr>
              <a:t>игроков за кругом. </a:t>
            </a:r>
            <a:endParaRPr lang="ru-RU" sz="2000" dirty="0" smtClean="0">
              <a:solidFill>
                <a:srgbClr val="00B0F0"/>
              </a:solidFill>
            </a:endParaRPr>
          </a:p>
          <a:p>
            <a:r>
              <a:rPr lang="ru-RU" sz="2000" dirty="0" smtClean="0">
                <a:solidFill>
                  <a:srgbClr val="00B0F0"/>
                </a:solidFill>
              </a:rPr>
              <a:t>Таким </a:t>
            </a:r>
            <a:r>
              <a:rPr lang="ru-RU" sz="2000" dirty="0">
                <a:solidFill>
                  <a:srgbClr val="00B0F0"/>
                </a:solidFill>
              </a:rPr>
              <a:t>образом, по ходу игры постепенно уменьшается число игроков, </a:t>
            </a:r>
            <a:endParaRPr lang="ru-RU" sz="2000" dirty="0" smtClean="0">
              <a:solidFill>
                <a:srgbClr val="00B0F0"/>
              </a:solidFill>
            </a:endParaRPr>
          </a:p>
          <a:p>
            <a:r>
              <a:rPr lang="ru-RU" sz="2000" dirty="0" smtClean="0">
                <a:solidFill>
                  <a:srgbClr val="00B0F0"/>
                </a:solidFill>
              </a:rPr>
              <a:t>свободно </a:t>
            </a:r>
            <a:r>
              <a:rPr lang="ru-RU" sz="2000" dirty="0">
                <a:solidFill>
                  <a:srgbClr val="00B0F0"/>
                </a:solidFill>
              </a:rPr>
              <a:t>бегающих по площадке. Игра заканчивается, когда остается один </a:t>
            </a:r>
            <a:endParaRPr lang="ru-RU" sz="2000" dirty="0" smtClean="0">
              <a:solidFill>
                <a:srgbClr val="00B0F0"/>
              </a:solidFill>
            </a:endParaRPr>
          </a:p>
          <a:p>
            <a:r>
              <a:rPr lang="ru-RU" sz="2000" dirty="0" smtClean="0">
                <a:solidFill>
                  <a:srgbClr val="00B0F0"/>
                </a:solidFill>
              </a:rPr>
              <a:t>не </a:t>
            </a:r>
            <a:r>
              <a:rPr lang="ru-RU" sz="2000" dirty="0">
                <a:solidFill>
                  <a:srgbClr val="00B0F0"/>
                </a:solidFill>
              </a:rPr>
              <a:t>осаленный игрок. Он — победитель и может стать водящим при </a:t>
            </a:r>
            <a:endParaRPr lang="ru-RU" sz="2000" dirty="0" smtClean="0">
              <a:solidFill>
                <a:srgbClr val="00B0F0"/>
              </a:solidFill>
            </a:endParaRPr>
          </a:p>
          <a:p>
            <a:r>
              <a:rPr lang="ru-RU" sz="2000" dirty="0" smtClean="0">
                <a:solidFill>
                  <a:srgbClr val="00B0F0"/>
                </a:solidFill>
              </a:rPr>
              <a:t>повторной </a:t>
            </a:r>
            <a:r>
              <a:rPr lang="ru-RU" sz="2000" dirty="0">
                <a:solidFill>
                  <a:srgbClr val="00B0F0"/>
                </a:solidFill>
              </a:rPr>
              <a:t>игре</a:t>
            </a:r>
          </a:p>
        </p:txBody>
      </p:sp>
    </p:spTree>
    <p:extLst>
      <p:ext uri="{BB962C8B-B14F-4D97-AF65-F5344CB8AC3E}">
        <p14:creationId xmlns:p14="http://schemas.microsoft.com/office/powerpoint/2010/main" val="285937848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69143" y="1382286"/>
            <a:ext cx="1646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lang="ru-RU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28994" y="1613118"/>
            <a:ext cx="7709675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Попади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корзинку </a:t>
            </a:r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Дети становятся полукругом вокруг небольшой корзинки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каждого 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руках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снежки. Дети бросают снежки в 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корзинку</a:t>
            </a: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расстояния 1,5 – 2 м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Указание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надо расставлять только с одной стороны, </a:t>
            </a:r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не попали друг в друга. </a:t>
            </a:r>
            <a:r>
              <a:rPr lang="ru-RU" sz="20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должна </a:t>
            </a:r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небольшой – 2-3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29165844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69143" y="1382286"/>
            <a:ext cx="1646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lang="ru-RU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86757" y="1507018"/>
            <a:ext cx="7876002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«Мой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больше» </a:t>
            </a:r>
            <a:endParaRPr lang="ru-RU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Итак, засекается время </a:t>
            </a:r>
            <a:r>
              <a:rPr lang="ru-RU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(для определенности дается пять минут)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скатать снежный ком. Выигрывают те игроки, чей ком окажется </a:t>
            </a:r>
            <a:endParaRPr lang="ru-RU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больше.</a:t>
            </a:r>
          </a:p>
          <a:p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«Чей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снеговик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выше»</a:t>
            </a:r>
            <a:endParaRPr lang="ru-RU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Название игры говорит само за себя. То есть игроки по команде </a:t>
            </a:r>
            <a:endParaRPr lang="ru-RU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построить из имеющихся снежных комков снеговика, при этом </a:t>
            </a:r>
            <a:endParaRPr lang="ru-RU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разбив комья. Со снеговиком можно придумать и другую игру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Чей снежок больше эстафета</a:t>
            </a:r>
          </a:p>
          <a:p>
            <a:r>
              <a:rPr lang="ru-RU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По команде воспитателя дети за определенное время должны </a:t>
            </a:r>
          </a:p>
          <a:p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успеть скатать снежный ком как можно крупнее</a:t>
            </a:r>
          </a:p>
          <a:p>
            <a:endParaRPr lang="ru-RU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679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63721" y="1518571"/>
            <a:ext cx="839505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 </a:t>
            </a:r>
            <a:r>
              <a:rPr lang="ru-RU" sz="2400" dirty="0" smtClean="0"/>
              <a:t>        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зимних играх должны быть соблюдены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следующие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условия: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В игре должна принимать участие вся или большая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группы.</a:t>
            </a: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Не надо давать игр с продолжительным бегом или с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бегом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большое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Такие игры вызывают сильную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испарину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наступающее затем резкое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охлаждение может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привести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заболеванию.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Обычно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бега в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зимних </a:t>
            </a: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ограничивают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пространство, т.е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проводят границы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приблизительно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расстоянии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15-20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шагов одна от другой. </a:t>
            </a:r>
          </a:p>
        </p:txBody>
      </p:sp>
    </p:spTree>
    <p:extLst>
      <p:ext uri="{BB962C8B-B14F-4D97-AF65-F5344CB8AC3E}">
        <p14:creationId xmlns:p14="http://schemas.microsoft.com/office/powerpoint/2010/main" val="541087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53233" y="1508912"/>
            <a:ext cx="8302529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Не следует включать игры с такими движениями, которые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 зимней одежды, например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прыжки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высоту ч/з веревочку и др.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препятствия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прыжки</a:t>
            </a: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длину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гимнастических упражнений,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требующих </a:t>
            </a: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амплитуды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движений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Игры со снегом лучше всего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</a:t>
            </a: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теплую погоду, когда снег бывает мягкий и хорошо липнет. </a:t>
            </a:r>
          </a:p>
          <a:p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игр со снегом рекомендуются шерстяные перчатки или </a:t>
            </a: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варежки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обшитые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клеенкой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Игры должны проводиться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</a:p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очищенной от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рыхлого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снега площадке.</a:t>
            </a:r>
            <a:endParaRPr lang="ru-RU" sz="24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0426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39408" y="1247356"/>
            <a:ext cx="8105104" cy="4431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описание подвижных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</a:t>
            </a:r>
          </a:p>
          <a:p>
            <a:endParaRPr lang="ru-RU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Игры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малой 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подвижности</a:t>
            </a:r>
          </a:p>
          <a:p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Такие игры рекомендуются для снятия интенсивной физической </a:t>
            </a:r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нагрузки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статической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утомленности, 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тревоги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напряженности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со спокойными 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перемещениями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движения не большие по </a:t>
            </a:r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амплитуде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спокойном и умеренном 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темпе (спокойная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ходьба, ходьба 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заданиями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движения руками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 по кругу, </a:t>
            </a:r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повороты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туловища и т.п. ) </a:t>
            </a: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332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39408" y="1247356"/>
            <a:ext cx="7995843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Игры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средней подвижности</a:t>
            </a:r>
            <a:b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Двигательная нагрузка в таких играх достигается за счет интенсивной ходьбы, </a:t>
            </a:r>
            <a:endParaRPr lang="ru-RU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спокойных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перебежек,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приседаний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подпрыгиваний, действий с предметами, </a:t>
            </a:r>
            <a:endParaRPr lang="ru-RU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имитации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движений животных,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общеразвивающих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упражнений, частой и </a:t>
            </a:r>
            <a:endParaRPr lang="ru-RU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быстрой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смене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движений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наличии нескольких ролей,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попеременному их</a:t>
            </a:r>
          </a:p>
          <a:p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выполнению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Игры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подвижности</a:t>
            </a:r>
            <a:b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Двигательная нагрузка в таких играх достигается за счет интенсивной ходьбы, </a:t>
            </a:r>
            <a:endParaRPr lang="ru-RU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спокойных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перебежек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приседаний, подпрыгиваний, действий с предметами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имитации движений животных,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общеразвивающих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упражнений, частой и </a:t>
            </a:r>
            <a:endParaRPr lang="ru-RU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быстрой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смене движений, наличии нескольких ролей,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попеременному </a:t>
            </a:r>
          </a:p>
          <a:p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выполнению.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5501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8120" y="1438835"/>
            <a:ext cx="8150949" cy="4062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подвижных игр в разных возрастных 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группах</a:t>
            </a:r>
          </a:p>
          <a:p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младшие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</a:t>
            </a:r>
            <a:b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игр с более сложными правилами </a:t>
            </a:r>
            <a:b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Рекомендуются игры с текстом</a:t>
            </a:r>
            <a:b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играет вместе с детьми</a:t>
            </a:r>
            <a:b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атрибутов</a:t>
            </a:r>
            <a:b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Средняя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</a:t>
            </a:r>
            <a:b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Усложнение условий игры</a:t>
            </a:r>
            <a:b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распределяет роли среди детей</a:t>
            </a:r>
            <a:b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Поручается роль ведущего детям</a:t>
            </a:r>
            <a:b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образный рассказ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90226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2028</Words>
  <Application>Microsoft Office PowerPoint</Application>
  <PresentationFormat>Широкоэкранный</PresentationFormat>
  <Paragraphs>407</Paragraphs>
  <Slides>43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51</cp:revision>
  <dcterms:created xsi:type="dcterms:W3CDTF">2022-11-05T06:43:59Z</dcterms:created>
  <dcterms:modified xsi:type="dcterms:W3CDTF">2022-11-22T14:08:25Z</dcterms:modified>
</cp:coreProperties>
</file>