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95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830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9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4423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104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146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538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117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97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07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55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50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11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174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95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427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75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9FF3E15-15A4-4835-B840-2028F98328BA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67A2BCB-4E30-4189-A962-23E35DDED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01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fif"/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f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8935D7-1952-4FA2-B6CB-93E81B2C2C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5697" y="652307"/>
            <a:ext cx="8689976" cy="94789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cap="none" dirty="0">
                <a:solidFill>
                  <a:srgbClr val="7030A0"/>
                </a:solidFill>
              </a:rPr>
              <a:t>Болезни глаз у животных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ACEE88-572F-4BED-8B07-8DD6E1658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0424" y="2304661"/>
            <a:ext cx="9610564" cy="3901032"/>
          </a:xfrm>
        </p:spPr>
        <p:txBody>
          <a:bodyPr>
            <a:normAutofit/>
          </a:bodyPr>
          <a:lstStyle/>
          <a:p>
            <a:pPr algn="l"/>
            <a:r>
              <a:rPr lang="ru-RU" sz="2000" cap="none" dirty="0">
                <a:solidFill>
                  <a:srgbClr val="7030A0"/>
                </a:solidFill>
              </a:rPr>
              <a:t> </a:t>
            </a:r>
          </a:p>
          <a:p>
            <a:pPr marL="457200" indent="-457200" algn="l">
              <a:buAutoNum type="arabicPeriod"/>
            </a:pPr>
            <a:r>
              <a:rPr lang="ru-RU" sz="2000" cap="none" dirty="0">
                <a:solidFill>
                  <a:srgbClr val="7030A0"/>
                </a:solidFill>
              </a:rPr>
              <a:t>Болезни век </a:t>
            </a:r>
          </a:p>
          <a:p>
            <a:pPr marL="457200" indent="-457200" algn="l">
              <a:buAutoNum type="arabicPeriod"/>
            </a:pPr>
            <a:r>
              <a:rPr lang="ru-RU" sz="2000" cap="none" dirty="0">
                <a:solidFill>
                  <a:srgbClr val="7030A0"/>
                </a:solidFill>
              </a:rPr>
              <a:t>Болезни конъюнктивы</a:t>
            </a:r>
          </a:p>
          <a:p>
            <a:pPr marL="457200" indent="-457200" algn="l">
              <a:buAutoNum type="arabicPeriod"/>
            </a:pPr>
            <a:r>
              <a:rPr lang="ru-RU" sz="2000" cap="none" dirty="0">
                <a:solidFill>
                  <a:srgbClr val="7030A0"/>
                </a:solidFill>
              </a:rPr>
              <a:t>Болезни роговицы</a:t>
            </a:r>
          </a:p>
          <a:p>
            <a:pPr marL="457200" indent="-457200" algn="l">
              <a:buAutoNum type="arabicPeriod"/>
            </a:pPr>
            <a:r>
              <a:rPr lang="ru-RU" sz="2000" cap="none" dirty="0">
                <a:solidFill>
                  <a:srgbClr val="7030A0"/>
                </a:solidFill>
              </a:rPr>
              <a:t>Кератоконъюнктивиты</a:t>
            </a:r>
          </a:p>
          <a:p>
            <a:pPr marL="457200" indent="-457200" algn="l">
              <a:buAutoNum type="arabicPeriod"/>
            </a:pPr>
            <a:r>
              <a:rPr lang="ru-RU" sz="2000" cap="none" dirty="0">
                <a:solidFill>
                  <a:srgbClr val="7030A0"/>
                </a:solidFill>
              </a:rPr>
              <a:t>Болезни поражающие все части глаз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575442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3F78454-37BE-4CC0-8CE8-3C8524C6CA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212980"/>
            <a:ext cx="10363826" cy="45782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Острый катаральный конъюнктивит про является отеком и гиперемией конъюнктивы, светобоязнью. Вначале появляется слезотечение, а затем из внутреннего угла глаза выделяется серозно-слизистый или слизисто-гнойный экссудат. Отделяемое засыхает, и на краях век образуются корки, ресницы склеиваются. Веки опухают, местная температура повышена. 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Хронический катаральный конъюнктивит сопровождается менее выраженными симптомами воспаления, чем острый. Конъюнктива умеренно гиперемирована, желтовато-красного цвета, рыхлая, бархатистая. Из глаза выделяется секрет в небольшом количестве, но постоянно, поэтому под внутренним углом глаза кожа мацерируется и волосы выпадают.</a:t>
            </a:r>
          </a:p>
        </p:txBody>
      </p:sp>
    </p:spTree>
    <p:extLst>
      <p:ext uri="{BB962C8B-B14F-4D97-AF65-F5344CB8AC3E}">
        <p14:creationId xmlns:p14="http://schemas.microsoft.com/office/powerpoint/2010/main" val="2571924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09AAF5D-F8E7-40BC-9E04-B0D03D827E1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49086" y="883298"/>
            <a:ext cx="10643431" cy="52593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100" cap="none" dirty="0">
                <a:solidFill>
                  <a:srgbClr val="7030A0"/>
                </a:solidFill>
              </a:rPr>
              <a:t>Гнойный конъюнктивит характеризуется следующими клиническими признаками: веки припухшие, горячие, болезненные, конъюнктива сильно гиперемирована и отечна. Из глаза выделяется гнойный экссудат, при высыхании которого образуются корочки на краях век и ресницах.</a:t>
            </a:r>
          </a:p>
          <a:p>
            <a:pPr marL="0" indent="0">
              <a:buNone/>
            </a:pPr>
            <a:r>
              <a:rPr lang="ru-RU" sz="2100" cap="none" dirty="0">
                <a:solidFill>
                  <a:srgbClr val="7030A0"/>
                </a:solidFill>
              </a:rPr>
              <a:t>Флегмонозный конъюнктивит по клиническому течению напоминает гнойный конъюнктивит. Наиболее характерные признаки: сильное опухание конъюнктивы обоих век, она выпячивается из глазной щели, яркого или темно-красного цвета, сухая, кровоточит, болезненная. Глазная щель сужена. В первые дни обильное слезотечение, а в дальнейшем — выделение гноя.</a:t>
            </a:r>
          </a:p>
          <a:p>
            <a:pPr marL="0" indent="0">
              <a:buNone/>
            </a:pPr>
            <a:r>
              <a:rPr lang="ru-RU" sz="2100" cap="none" dirty="0">
                <a:solidFill>
                  <a:srgbClr val="7030A0"/>
                </a:solidFill>
              </a:rPr>
              <a:t>Фибринозный конъюнктивит характеризуется образованием на воспаленной слизистой оболочке фибринозных пленок желтоватого цвета н развитием в ней некротических процессов. После отторжения пленок появляются кровоточащие эрозии. Веки и конъюнктива опухшие, наблюдают светобоязнь.</a:t>
            </a:r>
          </a:p>
          <a:p>
            <a:pPr marL="0" indent="0">
              <a:buNone/>
            </a:pPr>
            <a:r>
              <a:rPr lang="ru-RU" sz="2100" cap="none" dirty="0">
                <a:solidFill>
                  <a:srgbClr val="7030A0"/>
                </a:solidFill>
              </a:rPr>
              <a:t>Фолликулярный конъюнктивит — это хроническое воспаление конъюнктивы, главным образом, лимфатических фолликулов внутренней поверхности третьего века. Фолликулы достигают размеров просяного зерна. Из внутреннего угла глаза выделяется серозный или гнойный экссудат.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0902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8F32386-8CE3-4277-87E2-3B9B0AF296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026368"/>
            <a:ext cx="10363826" cy="4764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</a:rPr>
              <a:t>При остром конъюнктивите применяют холодные примочки, а затем с появлением слизистого отделяемого холод заменяют теплом. Для примочек и промывания конъюнктивального мешка применяют 3%-ный раствор борной кислоты. Одновременно, в качестве вяжущих средств, в конъюнктивальный мешок 1—3 раза в сутки вводят капли 0,25— 2%-ного раствора цинка сульфата в чистом виде или в смеси с 1—2%-ным раствором новокаина.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</a:rPr>
              <a:t>При хроническом конъюнктивите применяют капли 0,5—1 %-ного раствора азотнокислого серебра или 1—2%-ную желтую ртутную мазь. 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</a:rPr>
              <a:t>В случае гнойного конъюнктивита вначале очищают края век и ресницы от гноя и корочек тампоном, смоченным 3%-ным раствором борной кислоты, а затем в конъюнктивальный мешок вводят: раствор стрептомицина, содержащий в 1 мл 25000 ЕД 1 %-ного раствора левомицетина, террамицина, тетрациклина или их мази.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185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2CADD24-3552-4904-8E00-40FEB99C793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07080" y="1620644"/>
            <a:ext cx="10363826" cy="3424107"/>
          </a:xfrm>
        </p:spPr>
        <p:txBody>
          <a:bodyPr/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снятия болей при флегмонозном н фибринозном конъюнктивитах применяют 0,5%-ный дикаин или 5—10%-ный новокаин, а в остальном лечение такое же, как н при гнойном конъюнктивите.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Фолликулярный конъюнктивит лечат прижиганием фолликул через 4—5 дней 10%-ным раствором азотнокислого серебра. В запущенных случаях третье веко удаляют оперативным путем.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784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DAE33-B4E3-4DE2-9D1B-89F31CBEB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0677" y="245707"/>
            <a:ext cx="3925704" cy="821094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rmAutofit fontScale="90000"/>
          </a:bodyPr>
          <a:lstStyle/>
          <a:p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роговицы</a:t>
            </a:r>
            <a:b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CDF22C-79BA-4D6B-89E5-AABC2F8925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3063" y="1303403"/>
            <a:ext cx="10363826" cy="3424107"/>
          </a:xfrm>
        </p:spPr>
        <p:txBody>
          <a:bodyPr/>
          <a:lstStyle/>
          <a:p>
            <a:pPr marL="0" indent="0" algn="ctr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Раны роговицы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Причины. Попадание в глаз твердых частиц — кусочков угля, камня, стекла, проволоки н др., Удары кнута, травмирование при пастьбе по стерне и кустарникам, укусы и повреждения когтями домашних и диких животных.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1C09D5-E4C5-47EB-830C-48A81F991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669" y="2839130"/>
            <a:ext cx="4798656" cy="3598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0D08B92-733B-488E-BE02-DF6ACD1475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857" y="3098135"/>
            <a:ext cx="3455395" cy="3507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00119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6AD04C3-E416-49E2-94D1-1FFC7EC10B3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877078"/>
            <a:ext cx="10363826" cy="52780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силу высокой чувствительности роговицы к раздражающим факторам наступает рефлекторный спазм век и слезотечение, а впоследствии развивается воспалительный процесс. Поверхностные раны  роговицы вначале могут оставаться незамеченными. Их обнаруживают только при боковом освещении или, когда наступит помутнение роговицы вокруг раны. В отдельных случаях эрозии и небольшие раны определяют с помощью флюоресцеина, окрашивающего их в зеленый цвет.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Глубокие раны роговицы обнаруживают простым осмотром. В окружности раны развивается воспаление роговицы, в ней появляются кровеносные сосуды.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Проникающие раны роговицы почти всегда сопровождаются вытеканием жидкости камер глаза, поэтому уменьшается внутриглазное давление, что приводит к смещению радужной оболочки и хрусталика к роговице вплоть до соприкосновения с ней.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689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DD2D551-476F-4A8A-9D78-8B423948E1D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82" y="1362270"/>
            <a:ext cx="5966252" cy="470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0DFDE62-2095-474B-9C93-3E991FEFB3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297" y="404325"/>
            <a:ext cx="4708850" cy="470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98093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6CFA87E-F924-4E2B-B5F6-219C8389AF9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091682"/>
            <a:ext cx="10363826" cy="4699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снятия болей и удаления застрявшего предмета, при его обнаружении, роговицу обезболивают путем закапывания в конъюнктивальный мешок 5—10%-ного раствора новокаина или 5%-ный раствор дикаина.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профилактики развития гнойного воспаления роговицы пораженный глаз промывают 2—3%-ным раствором борной кислоты или фурацилина (1: 5000). В дальнейшем в конъюнктивальный мешок 2 раза в день вводят мази: фурацилиновую (1: 500), 5%-ную ксероформную или йодоформную, мази антибиотиков и сульфаниламидных препаратов.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331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1C50701-1A1A-4E6E-9B31-63C745E8613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88419" y="958170"/>
            <a:ext cx="10363826" cy="3424107"/>
          </a:xfrm>
        </p:spPr>
        <p:txBody>
          <a:bodyPr/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Воспаление роговицы — кератит у домашних животных встречают часто, он может быть поверхностным и глубоким.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647B7D-5D6F-4AFD-8831-6C968345CE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171" y="2017907"/>
            <a:ext cx="4955679" cy="3639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79711CF-5169-467E-A0AC-18ED64C61657}"/>
              </a:ext>
            </a:extLst>
          </p:cNvPr>
          <p:cNvSpPr/>
          <p:nvPr/>
        </p:nvSpPr>
        <p:spPr>
          <a:xfrm>
            <a:off x="276808" y="2515975"/>
            <a:ext cx="459377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Механические: удары, ранения, инородное тело и др.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Химические: кислоты, щелочи, известь, цемент и др.,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Действие высокой и низкой температуры,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Инфекционные и инвазионные болезни (злокачественная катаральная горячка крупного рогатого скота, чума собак). </a:t>
            </a:r>
          </a:p>
        </p:txBody>
      </p:sp>
    </p:spTree>
    <p:extLst>
      <p:ext uri="{BB962C8B-B14F-4D97-AF65-F5344CB8AC3E}">
        <p14:creationId xmlns:p14="http://schemas.microsoft.com/office/powerpoint/2010/main" val="2586765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7D0A051-2C54-4D50-9D86-53BF3AD2E2C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21702" y="836645"/>
            <a:ext cx="10857721" cy="5184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Воспаление роговины сопровождается спазмом век, слезотечением, светобоязнью, помутнением роговицы, появлением в ней кровеносных сосудов поверхностный кератит характеризуется тем, что поверхность роговицы становится шероховатой, неровной, матовой или серо- дымчатой при катаральном кератите и бело-желтой или желто-зеленой при гнойном.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EA4A85-7A04-4FF3-87AD-4CE28B1E9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497" y="2663881"/>
            <a:ext cx="6718042" cy="3898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17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380BAA-D290-4E34-B78C-9F384C57B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2237" y="217302"/>
            <a:ext cx="1938283" cy="519818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rmAutofit fontScale="90000"/>
          </a:bodyPr>
          <a:lstStyle/>
          <a:p>
            <a:r>
              <a:rPr lang="ru-RU" cap="none" dirty="0"/>
              <a:t>Раны век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34AA46-27F9-48F9-B746-07FFE882E9F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48882"/>
            <a:ext cx="10363826" cy="4242317"/>
          </a:xfrm>
        </p:spPr>
        <p:txBody>
          <a:bodyPr/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</a:rPr>
              <a:t>Их могут вызвать торчащие в стенах и кормушках гвозди, пастьба по кустарникам, падению животных на твердые предметы, результаты ран рогами и зубами животных.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1EF2879-79E6-49FB-A3FE-328DF6005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70" y="2547587"/>
            <a:ext cx="6270172" cy="4177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176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4260D0A-7788-4DD3-8D05-9447A5D157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007706"/>
            <a:ext cx="10363826" cy="47834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Устраняют причину заболевания. Роговицу промывают 2—3%-ным раствором борной кислоты или фурацилина (1: 5000), а затем за веки закладывают одну из следующих мазей: 2—3%-ную желтую ртутную, фурацилиновую (1 : 500), 5%-ную йодоформную или ксероформную. 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применения мазей назначают тепло в виде согревающих компрессов и облучения лампами соллюкс и Минина. Предупредить сращение радужки с роговицей и уменьшить боль в глазу можно закапыванием 1 %-ного раствора атропина, приготовленного на 3%-ном растворе новокаина. 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рассасывания помутнений в роговице применяют калия йодид в 1—2%-ном растворе или мази, вдувания мельчайшего порошка каломели пополам с сахаром. </a:t>
            </a:r>
          </a:p>
        </p:txBody>
      </p:sp>
    </p:spTree>
    <p:extLst>
      <p:ext uri="{BB962C8B-B14F-4D97-AF65-F5344CB8AC3E}">
        <p14:creationId xmlns:p14="http://schemas.microsoft.com/office/powerpoint/2010/main" val="3294711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C93982-9384-4836-BF5E-12CA91D63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743" y="351040"/>
            <a:ext cx="5182226" cy="715761"/>
          </a:xfr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/>
          <a:lstStyle/>
          <a:p>
            <a:r>
              <a:rPr lang="ru-RU" cap="none" dirty="0"/>
              <a:t>Воспаление сетчатки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D420B5-5052-4490-9A57-45FF7E2292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9130" y="1312733"/>
            <a:ext cx="10363826" cy="3424107"/>
          </a:xfrm>
        </p:spPr>
        <p:txBody>
          <a:bodyPr/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Воспаление сетчатки — ретинит редко регистрируют как самостоятельное заболевание, а чаше совместно с воспалением сосудистого тракта.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 травмы и кровоизлияния в сетчатку, действие яркого света и проникающей радиации, переход воспалительного процесса из окружающих тканей, занос в сетчатку микробов кровью при сепсисе и инфекционных болезнях. 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96FE985-D211-4E9E-A169-9442EB285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280" y="3453881"/>
            <a:ext cx="4019818" cy="3215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66A505A-8483-4A88-B9EE-FC6F166E8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157" y="3211511"/>
            <a:ext cx="2836506" cy="2836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8821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759916F-AE36-4B0B-9DAE-9DE9474F613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53733" y="743566"/>
            <a:ext cx="10363826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Ретинит, как и многие другие болезни глаз, сопровождается понижением зрения, светобоязнью, слезотечением, гиперемией конъюнктивы. Зрачок при остром ретините сужен, а при хроническом расширен. Офтальмоскопией можно обнаружить: отечность сетчатки, местами она пропитана фибрином или излившейся кровью, дно глаза матовое, на сетчатке беловатые или желтовато-розовые пятна. Сосуды сетчатки в начале заболевания расширены, а затем запустевшие и плохо различимые.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8FE30B6-22CA-4992-B125-4641FDE9CB7F}"/>
              </a:ext>
            </a:extLst>
          </p:cNvPr>
          <p:cNvSpPr/>
          <p:nvPr/>
        </p:nvSpPr>
        <p:spPr>
          <a:xfrm>
            <a:off x="774441" y="4232987"/>
            <a:ext cx="10727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Лечение.  Животному предоставляют покой в темном помещении. Для рассасывания экссудата и излившейся крови назначают дионин в 1—2%- ной концентрации по 0,2—0,5 мл субконъюнктивально. В конъюнктивальный мешок вводят 1%-ный раствор атропина 4—5 капель 3—4 раза в день. </a:t>
            </a:r>
          </a:p>
        </p:txBody>
      </p:sp>
    </p:spTree>
    <p:extLst>
      <p:ext uri="{BB962C8B-B14F-4D97-AF65-F5344CB8AC3E}">
        <p14:creationId xmlns:p14="http://schemas.microsoft.com/office/powerpoint/2010/main" val="39005171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2AA07D-D9BE-4060-B5D6-7ADE59D31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2302" y="273285"/>
            <a:ext cx="5064038" cy="519818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rmAutofit fontScale="90000"/>
          </a:bodyPr>
          <a:lstStyle/>
          <a:p>
            <a:r>
              <a:rPr lang="ru-RU" cap="none" dirty="0"/>
              <a:t>Гнойный панофтальмит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84C4EB-21B0-446B-9AF6-BD519F18E93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16614" y="1716946"/>
            <a:ext cx="5011163" cy="4431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Панофтальмит — гнойное воспаление всех тканей глазного яблока. Заболевание регистрируют у всех сельскохозяйственных животных.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Причины. Инфицированные раны глаза, язвы роговицы, метастазы (при мыте, сепсисе, флегмоне), гнойный кератит, переход гнойного воспалительного процесса с окружающих тканей.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A6A9AC-4BAF-499D-8F27-2068831A4A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947" y="1025226"/>
            <a:ext cx="5671457" cy="5671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7082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133527A-764C-4862-A386-001A1AAA588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1490015"/>
            <a:ext cx="10363826" cy="34241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признаки. Общее состояние угнетенное, температура тела повышена, аппетит понижен. Вследствие отека тканей орбиты наблюдают выпячивание глазного яблока. Веки и конъюнктива отечные, роговица мутная. Из раневого отверстия выделяется гной или фибринозно-гнойный экссудат. Все пораженные ткани глаза подвергаются в дальнейшем гнойному распаду.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начальной стадии болезни применяют общее и местное лечение антибиотиками и сульфаниламидными препаратами. В тяжелых случаях прибегают к оперативному лечению — </a:t>
            </a:r>
            <a:r>
              <a:rPr lang="ru-RU" cap="none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эвисцерации</a:t>
            </a: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энуклеации. Эти операции проводят под местной анестезией или под наркозом.</a:t>
            </a:r>
          </a:p>
        </p:txBody>
      </p:sp>
    </p:spTree>
    <p:extLst>
      <p:ext uri="{BB962C8B-B14F-4D97-AF65-F5344CB8AC3E}">
        <p14:creationId xmlns:p14="http://schemas.microsoft.com/office/powerpoint/2010/main" val="16790956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B22873-A4F5-4A4A-98A0-EACF1C1EB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5992" y="217302"/>
            <a:ext cx="3701769" cy="771744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r>
              <a:rPr lang="ru-RU" cap="none" dirty="0">
                <a:solidFill>
                  <a:srgbClr val="7030A0"/>
                </a:solidFill>
              </a:rPr>
              <a:t>Атрофия глаза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81BC9C-58F2-4957-9588-EB09FC2F3B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1378047"/>
            <a:ext cx="10363826" cy="51720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Атрофия глаза - постепенное уменьшение его размеров с нарушением взаимосвязи и функции. Отдельные элементы глазного яблока могут сохраняться.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Этиология. Болезни предшествуют воспаление ресничного тела или сосудистой оболочки по типу асептического панофтальмита, периодическое воспаление глаз у парнокопытных животных, истечение значительного количества камерной жидкости и стекловидного тела при проникающих ранениях роговицы, сдавливание глаза новообразованиями.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Вначале развивается боль, которая постепенно стихает. Однако изменения в глазу медленно прогрессируют. Глаз уменьшается в объеме, приобретает плотную консистенцию, иногда может изменять свое положение в периорбите. Конъюнктивальный мешок становится большим и не соответствует размерам глаза. В нем накапливается слеза, в которую проникают микробы и клеточные элементы. </a:t>
            </a:r>
          </a:p>
        </p:txBody>
      </p:sp>
    </p:spTree>
    <p:extLst>
      <p:ext uri="{BB962C8B-B14F-4D97-AF65-F5344CB8AC3E}">
        <p14:creationId xmlns:p14="http://schemas.microsoft.com/office/powerpoint/2010/main" val="3513719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5E2A8BF-1600-4852-BD20-DB33122448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296956"/>
            <a:ext cx="10363826" cy="44942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раны расположены параллельно краю век, то чаще заживают по первичному натяжению, а если имеют поперечное направление к краю век,  как правило, по вторичному натяжению с образованием массивного рубца, который вызывает деформацию века. При этом край век, ресницы или рубец механически раздражают конъюнктиву и роговицу, вызывая их воспаление и даже изъязвление роговицы. Иногда раны носят характер частичного или полного отрыва век. Это возможно при укусах домашними и дикими животными. В этом случае обычно наступает неизлечимое помутнение роговицы.</a:t>
            </a:r>
          </a:p>
        </p:txBody>
      </p:sp>
    </p:spTree>
    <p:extLst>
      <p:ext uri="{BB962C8B-B14F-4D97-AF65-F5344CB8AC3E}">
        <p14:creationId xmlns:p14="http://schemas.microsoft.com/office/powerpoint/2010/main" val="229511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B5A433A-360A-45E3-901A-48E4901FFF1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3064" y="1716946"/>
            <a:ext cx="10363826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Лечение. Раны подвергают хирургической обработке с применением антисептических средств и накладывают швы. При проникающих ранах на конъюнктиву швы накладывают из кетгута, а на кожно-мышечный слой -- из шелка, а затем стерильную повязку. При наложении швов необходимо стремиться восстановить веко правильно, чтобы избежать его выворота или заворота. Животных после операции ставят на короткую привязь, а мелким надевают на шею предохранительный воротник.</a:t>
            </a:r>
          </a:p>
        </p:txBody>
      </p:sp>
    </p:spTree>
    <p:extLst>
      <p:ext uri="{BB962C8B-B14F-4D97-AF65-F5344CB8AC3E}">
        <p14:creationId xmlns:p14="http://schemas.microsoft.com/office/powerpoint/2010/main" val="1722389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9F3D1-F1D6-404C-9EB6-9A198F49C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2057" y="263955"/>
            <a:ext cx="3729761" cy="448284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rmAutofit fontScale="90000"/>
          </a:bodyPr>
          <a:lstStyle/>
          <a:p>
            <a:r>
              <a:rPr lang="ru-RU" dirty="0"/>
              <a:t>Блефарит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EC789A-B8CB-4E8B-BC84-D265317071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82469" y="712239"/>
            <a:ext cx="3947475" cy="1061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Блефарит – воспаление век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4B94D6-E07F-4A67-8ED4-E71517F27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687" y="1557245"/>
            <a:ext cx="5326872" cy="4448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E260134-1E8E-4E52-9304-A17DF0DFA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29" y="3505389"/>
            <a:ext cx="5182881" cy="3163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64A0803-3604-4ACB-8EFB-A208BA95A509}"/>
              </a:ext>
            </a:extLst>
          </p:cNvPr>
          <p:cNvSpPr/>
          <p:nvPr/>
        </p:nvSpPr>
        <p:spPr>
          <a:xfrm>
            <a:off x="154869" y="160555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Блефарит, может быть поверхностный (воспален край века) и глубокий (воспалена подкожная клетчатка, мышцы и другие ткани). Особой формой воспаления век является ячмень — острое гнойное воспаление мейбомовых желез и волосяных мешочков.</a:t>
            </a:r>
          </a:p>
        </p:txBody>
      </p:sp>
    </p:spTree>
    <p:extLst>
      <p:ext uri="{BB962C8B-B14F-4D97-AF65-F5344CB8AC3E}">
        <p14:creationId xmlns:p14="http://schemas.microsoft.com/office/powerpoint/2010/main" val="3511925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6F60BB3-C2E0-416B-BFBE-C0917B5B0B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1216" y="1819469"/>
            <a:ext cx="4805266" cy="4441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  экзема и воспаление окружающей кожи, раны, ожоги, некоторые паразитарные и инфекционные болезни, а также болезни печени, почек, пищеварительного тракта и др. Предрасполагающие причины: нарушение общего обмена, истощение, гиповитаминозы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EEED4A-B986-4663-8C01-702E0AA715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452" y="1050150"/>
            <a:ext cx="6242304" cy="4681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9459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0991F9-F8DF-4AB5-B625-7451BC74E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294" y="291945"/>
            <a:ext cx="4877426" cy="603793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/>
          <a:lstStyle/>
          <a:p>
            <a:r>
              <a:rPr lang="ru-RU" cap="none" dirty="0"/>
              <a:t>Клинические признаки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ABB930-3FEE-4327-BC8A-C9D695B9FF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9837" y="1203649"/>
            <a:ext cx="11234057" cy="53624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Поверхностный блефарит бывает </a:t>
            </a:r>
            <a:r>
              <a:rPr lang="ru-RU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чешуйчатый</a:t>
            </a:r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язвенный</a:t>
            </a:r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Чешуйчатый блефарит: вначале развивается гиперемия и утолщение краев век, а затем появляются чешуйки, корочки, зуд. Выпадают ресницы. </a:t>
            </a:r>
          </a:p>
          <a:p>
            <a:pPr marL="0" indent="0">
              <a:buNone/>
            </a:pPr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Язвенный блефарит: края век отекают, покрываются корочками, под которыми находится гнойный экссудат и язвочки. Ресницы склеены гнойным экссудатом и часто выпадают. На месте заживших язвочек остаются рубцы, и это способствует утолщению краев век и их вывороту. 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Глубокий блефарит </a:t>
            </a:r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разлитое гнойное воспаление соединительной ткани век, поэтому его называют </a:t>
            </a:r>
            <a:r>
              <a:rPr lang="ru-RU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флегмоной</a:t>
            </a:r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век. Пораженные веки отекшие, болезненные, горячие. Отекшая конъюнктива выпячивается из глазной щели. Температура тела может быть повышена. Из глазной щели выделяется гнойно-катаральный экссудат. В дальнейшем образуется абсцесс, самопроизвольно вскрывающийся на поверхности кожи века.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131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FE8381-D2E0-4A6B-9B70-95D04F727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0008" y="226632"/>
            <a:ext cx="3636455" cy="519818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rmAutofit fontScale="90000"/>
          </a:bodyPr>
          <a:lstStyle/>
          <a:p>
            <a:r>
              <a:rPr lang="ru-RU" cap="none" dirty="0"/>
              <a:t>Лечение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334A69-8A82-4641-8F79-1DF39431577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5943" y="1175657"/>
            <a:ext cx="11719249" cy="53371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чешуйчатом блефарите: чешуйки удаляют тампоном, смоченным вазелиновым маслом, 3%-ным раствором борной кислоты или 3%-ным раствором перекиси водорода. Затем 2 раза в день смазывают 1%-ной желтой ртутной мазью, 5%-ной ксероформной или йодоформной, пенициллиновой или мазями сульфаниламидных препаратов. 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лечения язвенного блефарита вначале корочки размягчают 3%-ным раствором борной кислоты или смазывают вазелиновым маслом или рыбьим жиром. После этого корочки удаляют тампоном или пинцетом. Язвочки прижигают 2—5%-ным растра вором азотнокислого серебра с последующим орошением 1%-ным раствором натрия хлорида. Прижигания повторяют через 1—2 дня. После этого края век обрабатывают 1%-ным раствором бриллиантового зеленого на 40—700 винном спирте и применяют лечение, рекомендованное при чешуйчатом блефарите. </a:t>
            </a:r>
          </a:p>
          <a:p>
            <a:pPr marL="0" indent="0">
              <a:buNone/>
            </a:pPr>
            <a:r>
              <a:rPr lang="ru-RU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глубоком блефарите используют согревающий компресс из 3%-ного раствора борной кислоты для ускорения образования абсцесса, кроме того, в глаз вводят капли и мази с антибиотиками.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146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664CC-76F4-4189-9741-5A3A6C66A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85" y="170649"/>
            <a:ext cx="4560185" cy="547810"/>
          </a:xfr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rmAutofit fontScale="90000"/>
          </a:bodyPr>
          <a:lstStyle/>
          <a:p>
            <a:r>
              <a:rPr lang="ru-RU" cap="none" dirty="0"/>
              <a:t>Болезни конъюнктивы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FA3313-12A7-4F5A-B4BB-1630BC5656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0424" y="1307841"/>
            <a:ext cx="10820400" cy="16779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Конъюнктивит — воспаление слизистой оболочки глаза</a:t>
            </a:r>
          </a:p>
          <a:p>
            <a:pPr marL="0" indent="0">
              <a:buNone/>
            </a:pPr>
            <a:r>
              <a:rPr lang="ru-RU" sz="2400" cap="none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животных встречаются следующие формы конъюнктивитов: катаральный, гнойный, флегмонозный, фибринозный и фолликулярный.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258EAD4-1C00-40E1-8DB7-5D04B18C7E2F}"/>
              </a:ext>
            </a:extLst>
          </p:cNvPr>
          <p:cNvSpPr/>
          <p:nvPr/>
        </p:nvSpPr>
        <p:spPr>
          <a:xfrm>
            <a:off x="597159" y="3304125"/>
            <a:ext cx="111780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болезни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механические (травмы, паразиты, инородные предметы),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(известковая и цементная пыль, кислоты, щелочи),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высокие и низкие температуры,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инфекционные и инвазионные болезни (мыт, чума, пироплазмоз),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ультрафиолетовых и рентгеновских лучей,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воспалительного процесса с окружающих тканей. 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7430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136</TotalTime>
  <Words>1986</Words>
  <Application>Microsoft Office PowerPoint</Application>
  <PresentationFormat>Широкоэкранный</PresentationFormat>
  <Paragraphs>77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Times New Roman</vt:lpstr>
      <vt:lpstr>Tw Cen MT</vt:lpstr>
      <vt:lpstr>Капля</vt:lpstr>
      <vt:lpstr>Болезни глаз у животных</vt:lpstr>
      <vt:lpstr>Раны век </vt:lpstr>
      <vt:lpstr>Презентация PowerPoint</vt:lpstr>
      <vt:lpstr>Презентация PowerPoint</vt:lpstr>
      <vt:lpstr>Блефарит </vt:lpstr>
      <vt:lpstr>Презентация PowerPoint</vt:lpstr>
      <vt:lpstr>Клинические признаки</vt:lpstr>
      <vt:lpstr>Лечение</vt:lpstr>
      <vt:lpstr>Болезни конъюнктивы</vt:lpstr>
      <vt:lpstr>Презентация PowerPoint</vt:lpstr>
      <vt:lpstr>Презентация PowerPoint</vt:lpstr>
      <vt:lpstr>Презентация PowerPoint</vt:lpstr>
      <vt:lpstr>Презентация PowerPoint</vt:lpstr>
      <vt:lpstr>Болезни роговицы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Воспаление сетчатки</vt:lpstr>
      <vt:lpstr>Презентация PowerPoint</vt:lpstr>
      <vt:lpstr>Гнойный панофтальмит</vt:lpstr>
      <vt:lpstr>Презентация PowerPoint</vt:lpstr>
      <vt:lpstr>Атрофия глаза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orehkakat@mail.ru</dc:creator>
  <cp:lastModifiedBy>orehkakat@mail.ru</cp:lastModifiedBy>
  <cp:revision>12</cp:revision>
  <dcterms:created xsi:type="dcterms:W3CDTF">2022-02-18T16:59:00Z</dcterms:created>
  <dcterms:modified xsi:type="dcterms:W3CDTF">2022-02-18T19:15:08Z</dcterms:modified>
</cp:coreProperties>
</file>