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8" r:id="rId4"/>
    <p:sldId id="256" r:id="rId5"/>
    <p:sldId id="259" r:id="rId6"/>
    <p:sldId id="260" r:id="rId7"/>
    <p:sldId id="261" r:id="rId8"/>
    <p:sldId id="262" r:id="rId9"/>
    <p:sldId id="263" r:id="rId10"/>
    <p:sldId id="270" r:id="rId11"/>
    <p:sldId id="271" r:id="rId12"/>
    <p:sldId id="272" r:id="rId13"/>
    <p:sldId id="273" r:id="rId14"/>
    <p:sldId id="264" r:id="rId15"/>
    <p:sldId id="265" r:id="rId16"/>
    <p:sldId id="269" r:id="rId17"/>
    <p:sldId id="267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98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457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592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30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314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871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592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372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67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192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53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73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9A359-C113-43CF-958A-858B46F6C0C0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4F6A4-9EAD-4522-BA69-C2E289FFE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8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211960" y="282885"/>
            <a:ext cx="2913527" cy="402915"/>
          </a:xfrm>
          <a:prstGeom prst="rect">
            <a:avLst/>
          </a:prstGeom>
        </p:spPr>
        <p:txBody>
          <a:bodyPr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Таблица умножения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2"/>
              <p:cNvSpPr txBox="1">
                <a:spLocks/>
              </p:cNvSpPr>
              <p:nvPr/>
            </p:nvSpPr>
            <p:spPr>
              <a:xfrm>
                <a:off x="1187624" y="2570378"/>
                <a:ext cx="2012575" cy="365560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ru-R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∙5=</m:t>
                    </m:r>
                  </m:oMath>
                </a14:m>
                <a:endParaRPr lang="ru-RU" sz="2000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</a:rPr>
                      <m:t>18 :6=</m:t>
                    </m:r>
                  </m:oMath>
                </a14:m>
                <a:endParaRPr lang="ru-RU" sz="2000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ru-R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ru-RU" sz="2000" dirty="0"/>
                  <a:t>7=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</a:rPr>
                      <m:t>36:4=</m:t>
                    </m:r>
                  </m:oMath>
                </a14:m>
                <a:endParaRPr lang="ru-RU" sz="2000" dirty="0"/>
              </a:p>
              <a:p>
                <a:pPr>
                  <a:lnSpc>
                    <a:spcPct val="150000"/>
                  </a:lnSpc>
                </a:pPr>
                <a:r>
                  <a:rPr lang="ru-RU" sz="2000" dirty="0">
                    <a:latin typeface="+mj-lt"/>
                  </a:rPr>
                  <a:t>2 </a:t>
                </a:r>
                <a:r>
                  <a:rPr lang="ru-RU" sz="2000" dirty="0">
                    <a:latin typeface="+mj-lt"/>
                    <a:ea typeface="Cambria Math" panose="02040503050406030204" pitchFamily="18" charset="0"/>
                  </a:rPr>
                  <a:t>∙ </a:t>
                </a:r>
                <a:r>
                  <a:rPr lang="ru-RU" sz="2000" dirty="0"/>
                  <a:t>8=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i="1" dirty="0">
                        <a:latin typeface="Cambria Math" panose="02040503050406030204" pitchFamily="18" charset="0"/>
                      </a:rPr>
                      <m:t>24 : 3=</m:t>
                    </m:r>
                  </m:oMath>
                </a14:m>
                <a:endParaRPr lang="ru-RU" sz="2000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i="1" dirty="0">
                        <a:latin typeface="Cambria Math" panose="02040503050406030204" pitchFamily="18" charset="0"/>
                      </a:rPr>
                      <m:t>72 : 9</m:t>
                    </m:r>
                  </m:oMath>
                </a14:m>
                <a:r>
                  <a:rPr lang="ru-RU" sz="2000" dirty="0"/>
                  <a:t>=</a:t>
                </a:r>
              </a:p>
            </p:txBody>
          </p:sp>
        </mc:Choice>
        <mc:Fallback xmlns="">
          <p:sp>
            <p:nvSpPr>
              <p:cNvPr id="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2570378"/>
                <a:ext cx="2012575" cy="3655609"/>
              </a:xfrm>
              <a:prstGeom prst="rect">
                <a:avLst/>
              </a:prstGeom>
              <a:blipFill rotWithShape="1">
                <a:blip r:embed="rId2"/>
                <a:stretch>
                  <a:fillRect l="-2727" b="-18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2"/>
              <p:cNvSpPr txBox="1">
                <a:spLocks/>
              </p:cNvSpPr>
              <p:nvPr/>
            </p:nvSpPr>
            <p:spPr>
              <a:xfrm>
                <a:off x="2787874" y="2708920"/>
                <a:ext cx="2012575" cy="365560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85000" lnSpcReduction="10000"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ru-R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ru-R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ru-R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ru-RU" sz="2000" dirty="0" smtClean="0"/>
                  <a:t>7=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18 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:r>
                  <a:rPr lang="ru-RU" sz="2000" dirty="0" smtClean="0">
                    <a:latin typeface="+mj-lt"/>
                  </a:rPr>
                  <a:t>8 </a:t>
                </a:r>
                <a:r>
                  <a:rPr lang="ru-RU" sz="2000" dirty="0" smtClean="0">
                    <a:latin typeface="+mj-lt"/>
                    <a:ea typeface="Cambria Math" panose="02040503050406030204" pitchFamily="18" charset="0"/>
                  </a:rPr>
                  <a:t>∙ </a:t>
                </a:r>
                <a:r>
                  <a:rPr lang="ru-RU" sz="2000" dirty="0" smtClean="0"/>
                  <a:t>8=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 panose="02040503050406030204" pitchFamily="18" charset="0"/>
                      </a:rPr>
                      <m:t>24 :</m:t>
                    </m:r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ru-RU" sz="20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i="1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9</m:t>
                    </m:r>
                    <m:r>
                      <a:rPr lang="ru-RU" sz="2000" i="1" dirty="0" smtClean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ru-RU" sz="2000" dirty="0" smtClean="0"/>
                  <a:t>=</a:t>
                </a:r>
                <a:endParaRPr lang="ru-RU" sz="2000" dirty="0"/>
              </a:p>
            </p:txBody>
          </p:sp>
        </mc:Choice>
        <mc:Fallback xmlns="">
          <p:sp>
            <p:nvSpPr>
              <p:cNvPr id="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874" y="2708920"/>
                <a:ext cx="2012575" cy="3655609"/>
              </a:xfrm>
              <a:prstGeom prst="rect">
                <a:avLst/>
              </a:prstGeom>
              <a:blipFill rotWithShape="1">
                <a:blip r:embed="rId3"/>
                <a:stretch>
                  <a:fillRect l="-24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бъект 2"/>
              <p:cNvSpPr txBox="1">
                <a:spLocks/>
              </p:cNvSpPr>
              <p:nvPr/>
            </p:nvSpPr>
            <p:spPr>
              <a:xfrm>
                <a:off x="4572000" y="2658018"/>
                <a:ext cx="2012575" cy="365560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85000" lnSpcReduction="10000"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ru-R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ru-R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28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ru-R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ru-RU" sz="2000" dirty="0" smtClean="0"/>
                  <a:t>8=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14 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:r>
                  <a:rPr lang="ru-RU" sz="2000" dirty="0" smtClean="0">
                    <a:latin typeface="+mj-lt"/>
                  </a:rPr>
                  <a:t>7 </a:t>
                </a:r>
                <a:r>
                  <a:rPr lang="ru-RU" sz="2000" dirty="0" smtClean="0">
                    <a:latin typeface="+mj-lt"/>
                    <a:ea typeface="Cambria Math" panose="02040503050406030204" pitchFamily="18" charset="0"/>
                  </a:rPr>
                  <a:t>∙ </a:t>
                </a:r>
                <a:r>
                  <a:rPr lang="ru-RU" sz="2000" dirty="0" smtClean="0"/>
                  <a:t>8=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27</m:t>
                    </m:r>
                    <m:r>
                      <a:rPr lang="ru-RU" sz="2000" i="1" dirty="0" smtClean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ru-RU" sz="20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ru-RU" sz="2000" i="1" dirty="0" smtClean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ru-RU" sz="2000" dirty="0" smtClean="0"/>
                  <a:t>=</a:t>
                </a:r>
                <a:endParaRPr lang="ru-RU" sz="2000" dirty="0"/>
              </a:p>
            </p:txBody>
          </p:sp>
        </mc:Choice>
        <mc:Fallback xmlns="">
          <p:sp>
            <p:nvSpPr>
              <p:cNvPr id="7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658018"/>
                <a:ext cx="2012575" cy="3655609"/>
              </a:xfrm>
              <a:prstGeom prst="rect">
                <a:avLst/>
              </a:prstGeom>
              <a:blipFill rotWithShape="1">
                <a:blip r:embed="rId4"/>
                <a:stretch>
                  <a:fillRect l="-24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2"/>
              <p:cNvSpPr txBox="1">
                <a:spLocks/>
              </p:cNvSpPr>
              <p:nvPr/>
            </p:nvSpPr>
            <p:spPr>
              <a:xfrm>
                <a:off x="6584575" y="2734218"/>
                <a:ext cx="2012575" cy="365560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85000" lnSpcReduction="10000"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ru-R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ru-R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21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ru-R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ru-RU" sz="2000" dirty="0" smtClean="0"/>
                  <a:t> 8=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16 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ru-RU" sz="200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:r>
                  <a:rPr lang="ru-RU" sz="2000" dirty="0" smtClean="0">
                    <a:latin typeface="+mj-lt"/>
                  </a:rPr>
                  <a:t>7 </a:t>
                </a:r>
                <a:r>
                  <a:rPr lang="ru-RU" sz="2000" dirty="0" smtClean="0">
                    <a:latin typeface="+mj-lt"/>
                    <a:ea typeface="Cambria Math" panose="02040503050406030204" pitchFamily="18" charset="0"/>
                  </a:rPr>
                  <a:t>∙ </a:t>
                </a:r>
                <a:r>
                  <a:rPr lang="ru-RU" sz="2000" dirty="0" smtClean="0"/>
                  <a:t>4=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42</m:t>
                    </m:r>
                    <m:r>
                      <a:rPr lang="ru-RU" sz="2000" i="1" dirty="0" smtClean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ru-RU" sz="20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2000" dirty="0" smtClean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ru-RU" sz="2000" i="1" dirty="0" smtClean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ru-RU" sz="2000" dirty="0" smtClean="0"/>
                  <a:t>=</a:t>
                </a:r>
                <a:endParaRPr lang="ru-RU" sz="2000" dirty="0"/>
              </a:p>
            </p:txBody>
          </p:sp>
        </mc:Choice>
        <mc:Fallback xmlns="">
          <p:sp>
            <p:nvSpPr>
              <p:cNvPr id="8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4575" y="2734218"/>
                <a:ext cx="2012575" cy="3655609"/>
              </a:xfrm>
              <a:prstGeom prst="rect">
                <a:avLst/>
              </a:prstGeom>
              <a:blipFill rotWithShape="1">
                <a:blip r:embed="rId5"/>
                <a:stretch>
                  <a:fillRect l="-24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307976" y="685800"/>
            <a:ext cx="5512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 какие числа делится 12?</a:t>
            </a:r>
          </a:p>
          <a:p>
            <a:r>
              <a:rPr lang="ru-RU" sz="2800" b="1" dirty="0" smtClean="0"/>
              <a:t>На какие числа делится  18?</a:t>
            </a:r>
          </a:p>
          <a:p>
            <a:r>
              <a:rPr lang="ru-RU" sz="2800" b="1" dirty="0" smtClean="0"/>
              <a:t>Какое самое маленькое число делится и на 4 и на 6?</a:t>
            </a:r>
            <a:endParaRPr lang="ru-RU" sz="2800" b="1" dirty="0"/>
          </a:p>
        </p:txBody>
      </p:sp>
      <p:pic>
        <p:nvPicPr>
          <p:cNvPr id="10" name="Picture 4" descr="dd36efffaae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-99392"/>
            <a:ext cx="1512168" cy="246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53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err="1" smtClean="0"/>
              <a:t>Д.з</a:t>
            </a:r>
            <a:r>
              <a:rPr lang="ru-RU" dirty="0" smtClean="0"/>
              <a:t>. </a:t>
            </a:r>
            <a:r>
              <a:rPr lang="ru-RU" dirty="0" smtClean="0">
                <a:latin typeface="Times New Roman"/>
                <a:cs typeface="Times New Roman"/>
              </a:rPr>
              <a:t>§2 стр. 8, № 20, 23, 37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21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46300" cy="3500438"/>
          </a:xfrm>
          <a:prstGeom prst="rect">
            <a:avLst/>
          </a:prstGeom>
          <a:noFill/>
        </p:spPr>
      </p:pic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3203575" y="260350"/>
            <a:ext cx="5543550" cy="1223963"/>
          </a:xfrm>
          <a:prstGeom prst="cloudCallout">
            <a:avLst>
              <a:gd name="adj1" fmla="val -72509"/>
              <a:gd name="adj2" fmla="val 60245"/>
            </a:avLst>
          </a:prstGeom>
          <a:solidFill>
            <a:srgbClr val="FDDBE6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srgbClr val="000000"/>
                </a:solidFill>
                <a:latin typeface="Georgia" pitchFamily="18" charset="0"/>
              </a:rPr>
              <a:t>Заполни  схему: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23850" y="4797425"/>
            <a:ext cx="1152525" cy="576263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8000"/>
                </a:solidFill>
                <a:latin typeface="Times New Roman" pitchFamily="18" charset="0"/>
              </a:rPr>
              <a:t>81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124075" y="3860800"/>
            <a:ext cx="1152525" cy="576263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9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2771775" y="2205038"/>
            <a:ext cx="1152525" cy="576262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32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5364163" y="3860800"/>
            <a:ext cx="1152525" cy="576263"/>
          </a:xfrm>
          <a:prstGeom prst="rect">
            <a:avLst/>
          </a:prstGeom>
          <a:solidFill>
            <a:srgbClr val="FDDBE6"/>
          </a:solidFill>
          <a:ln w="254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CC0000"/>
                </a:solidFill>
                <a:latin typeface="Times New Roman" pitchFamily="18" charset="0"/>
              </a:rPr>
              <a:t>50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4859338" y="2205038"/>
            <a:ext cx="1152525" cy="576262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160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6948488" y="2205038"/>
            <a:ext cx="1152525" cy="576262"/>
          </a:xfrm>
          <a:prstGeom prst="rect">
            <a:avLst/>
          </a:prstGeom>
          <a:solidFill>
            <a:srgbClr val="CCFFCC"/>
          </a:solidFill>
          <a:ln w="254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16</a:t>
            </a:r>
          </a:p>
        </p:txBody>
      </p:sp>
      <p:pic>
        <p:nvPicPr>
          <p:cNvPr id="6158" name="Picture 14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250" y="2997200"/>
            <a:ext cx="2317750" cy="3527425"/>
          </a:xfrm>
          <a:prstGeom prst="rect">
            <a:avLst/>
          </a:prstGeom>
          <a:noFill/>
        </p:spPr>
      </p:pic>
      <p:sp>
        <p:nvSpPr>
          <p:cNvPr id="6160" name="AutoShape 16"/>
          <p:cNvSpPr>
            <a:spLocks noChangeArrowheads="1"/>
          </p:cNvSpPr>
          <p:nvPr/>
        </p:nvSpPr>
        <p:spPr bwMode="auto">
          <a:xfrm rot="-2025045">
            <a:off x="1476375" y="4724400"/>
            <a:ext cx="1223963" cy="288925"/>
          </a:xfrm>
          <a:prstGeom prst="notchedRightArrow">
            <a:avLst>
              <a:gd name="adj1" fmla="val 50000"/>
              <a:gd name="adj2" fmla="val 105907"/>
            </a:avLst>
          </a:prstGeom>
          <a:solidFill>
            <a:srgbClr val="339966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1908175" y="4797425"/>
            <a:ext cx="679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: 9</a:t>
            </a:r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 rot="-4019091">
            <a:off x="2016919" y="3175794"/>
            <a:ext cx="1223963" cy="288925"/>
          </a:xfrm>
          <a:prstGeom prst="notchedRightArrow">
            <a:avLst>
              <a:gd name="adj1" fmla="val 50000"/>
              <a:gd name="adj2" fmla="val 105907"/>
            </a:avLst>
          </a:prstGeom>
          <a:solidFill>
            <a:srgbClr val="339966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700338" y="3068638"/>
            <a:ext cx="101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+ 23</a:t>
            </a:r>
          </a:p>
        </p:txBody>
      </p:sp>
      <p:sp>
        <p:nvSpPr>
          <p:cNvPr id="6164" name="AutoShape 20"/>
          <p:cNvSpPr>
            <a:spLocks noChangeArrowheads="1"/>
          </p:cNvSpPr>
          <p:nvPr/>
        </p:nvSpPr>
        <p:spPr bwMode="auto">
          <a:xfrm>
            <a:off x="3708400" y="2349500"/>
            <a:ext cx="1223963" cy="288925"/>
          </a:xfrm>
          <a:prstGeom prst="notchedRightArrow">
            <a:avLst>
              <a:gd name="adj1" fmla="val 50000"/>
              <a:gd name="adj2" fmla="val 105907"/>
            </a:avLst>
          </a:prstGeom>
          <a:solidFill>
            <a:srgbClr val="339966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924300" y="1844675"/>
            <a:ext cx="755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* 5</a:t>
            </a: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>
            <a:off x="5867400" y="2349500"/>
            <a:ext cx="1223963" cy="288925"/>
          </a:xfrm>
          <a:prstGeom prst="notchedRightArrow">
            <a:avLst>
              <a:gd name="adj1" fmla="val 50000"/>
              <a:gd name="adj2" fmla="val 105907"/>
            </a:avLst>
          </a:prstGeom>
          <a:solidFill>
            <a:srgbClr val="339966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6084888" y="1773238"/>
            <a:ext cx="908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: 10</a:t>
            </a:r>
          </a:p>
        </p:txBody>
      </p:sp>
      <p:sp>
        <p:nvSpPr>
          <p:cNvPr id="6168" name="AutoShape 24"/>
          <p:cNvSpPr>
            <a:spLocks noChangeArrowheads="1"/>
          </p:cNvSpPr>
          <p:nvPr/>
        </p:nvSpPr>
        <p:spPr bwMode="auto">
          <a:xfrm rot="7948485">
            <a:off x="6336506" y="3175794"/>
            <a:ext cx="1223963" cy="288925"/>
          </a:xfrm>
          <a:prstGeom prst="notchedRightArrow">
            <a:avLst>
              <a:gd name="adj1" fmla="val 50000"/>
              <a:gd name="adj2" fmla="val 105907"/>
            </a:avLst>
          </a:prstGeom>
          <a:solidFill>
            <a:srgbClr val="339966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5795963" y="2852738"/>
            <a:ext cx="101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+ 34</a:t>
            </a:r>
          </a:p>
        </p:txBody>
      </p:sp>
      <p:sp>
        <p:nvSpPr>
          <p:cNvPr id="6170" name="AutoShape 26"/>
          <p:cNvSpPr>
            <a:spLocks noChangeArrowheads="1"/>
          </p:cNvSpPr>
          <p:nvPr/>
        </p:nvSpPr>
        <p:spPr bwMode="auto">
          <a:xfrm>
            <a:off x="7740650" y="0"/>
            <a:ext cx="1403350" cy="1196975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smtClean="0">
                <a:solidFill>
                  <a:srgbClr val="000000"/>
                </a:solidFill>
                <a:latin typeface="Times New Roman" pitchFamily="18" charset="0"/>
              </a:rPr>
              <a:t>I</a:t>
            </a:r>
            <a:endParaRPr lang="ru-RU" sz="36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36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1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1" grpId="0" animBg="1"/>
      <p:bldP spid="6152" grpId="0" animBg="1"/>
      <p:bldP spid="6153" grpId="0" animBg="1"/>
      <p:bldP spid="6154" grpId="0" animBg="1"/>
      <p:bldP spid="6155" grpId="0" animBg="1"/>
      <p:bldP spid="6156" grpId="0" animBg="1"/>
      <p:bldP spid="6160" grpId="0" animBg="1"/>
      <p:bldP spid="6161" grpId="0"/>
      <p:bldP spid="6162" grpId="0" animBg="1"/>
      <p:bldP spid="6163" grpId="0"/>
      <p:bldP spid="6164" grpId="0" animBg="1"/>
      <p:bldP spid="6165" grpId="0"/>
      <p:bldP spid="6166" grpId="0" animBg="1"/>
      <p:bldP spid="6167" grpId="0"/>
      <p:bldP spid="6168" grpId="0" animBg="1"/>
      <p:bldP spid="6169" grpId="0"/>
      <p:bldP spid="617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46300" cy="3500438"/>
          </a:xfrm>
          <a:prstGeom prst="rect">
            <a:avLst/>
          </a:prstGeom>
          <a:noFill/>
        </p:spPr>
      </p:pic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3203575" y="260350"/>
            <a:ext cx="5543550" cy="1223963"/>
          </a:xfrm>
          <a:prstGeom prst="cloudCallout">
            <a:avLst>
              <a:gd name="adj1" fmla="val -72509"/>
              <a:gd name="adj2" fmla="val 60245"/>
            </a:avLst>
          </a:prstGeom>
          <a:solidFill>
            <a:srgbClr val="FDDBE6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srgbClr val="000000"/>
                </a:solidFill>
                <a:latin typeface="Georgia" pitchFamily="18" charset="0"/>
              </a:rPr>
              <a:t>Заполни  схему: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7740650" y="0"/>
            <a:ext cx="1403350" cy="1196975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smtClean="0">
                <a:solidFill>
                  <a:srgbClr val="000000"/>
                </a:solidFill>
                <a:latin typeface="Times New Roman" pitchFamily="18" charset="0"/>
              </a:rPr>
              <a:t>II</a:t>
            </a:r>
            <a:endParaRPr lang="ru-RU" sz="36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539750" y="5229225"/>
            <a:ext cx="1008063" cy="1008063"/>
          </a:xfrm>
          <a:prstGeom prst="rect">
            <a:avLst/>
          </a:prstGeom>
          <a:solidFill>
            <a:srgbClr val="CCFFFF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smtClean="0">
                <a:solidFill>
                  <a:srgbClr val="333399"/>
                </a:solidFill>
                <a:latin typeface="Times New Roman" pitchFamily="18" charset="0"/>
              </a:rPr>
              <a:t>80</a:t>
            </a:r>
            <a:endParaRPr lang="ru-RU" sz="3600" b="1" smtClean="0">
              <a:solidFill>
                <a:srgbClr val="333399"/>
              </a:solidFill>
              <a:latin typeface="Times New Roman" pitchFamily="18" charset="0"/>
            </a:endParaRPr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2627313" y="4508500"/>
            <a:ext cx="1079500" cy="1079500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5</a:t>
            </a:r>
            <a:r>
              <a:rPr lang="en-US" sz="3600" b="1" smtClean="0">
                <a:solidFill>
                  <a:srgbClr val="000000"/>
                </a:solidFill>
                <a:latin typeface="Times New Roman" pitchFamily="18" charset="0"/>
              </a:rPr>
              <a:t>5</a:t>
            </a:r>
            <a:endParaRPr lang="ru-RU" sz="36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2051050" y="2205038"/>
            <a:ext cx="1079500" cy="1079500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smtClean="0">
                <a:solidFill>
                  <a:srgbClr val="000000"/>
                </a:solidFill>
                <a:latin typeface="Times New Roman" pitchFamily="18" charset="0"/>
              </a:rPr>
              <a:t>110</a:t>
            </a:r>
            <a:endParaRPr lang="ru-RU" sz="36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4140200" y="2852738"/>
            <a:ext cx="1079500" cy="1079500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40</a:t>
            </a:r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6443663" y="1989138"/>
            <a:ext cx="1079500" cy="1079500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8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5508625" y="4149725"/>
            <a:ext cx="1081088" cy="1081088"/>
          </a:xfrm>
          <a:prstGeom prst="rect">
            <a:avLst/>
          </a:prstGeom>
          <a:solidFill>
            <a:srgbClr val="FDDBE6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CC0000"/>
                </a:solidFill>
                <a:latin typeface="Times New Roman" pitchFamily="18" charset="0"/>
              </a:rPr>
              <a:t>56</a:t>
            </a:r>
          </a:p>
        </p:txBody>
      </p:sp>
      <p:pic>
        <p:nvPicPr>
          <p:cNvPr id="7181" name="Picture 13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250" y="2997200"/>
            <a:ext cx="2317750" cy="3527425"/>
          </a:xfrm>
          <a:prstGeom prst="rect">
            <a:avLst/>
          </a:prstGeom>
          <a:noFill/>
        </p:spPr>
      </p:pic>
      <p:sp>
        <p:nvSpPr>
          <p:cNvPr id="7182" name="AutoShape 14"/>
          <p:cNvSpPr>
            <a:spLocks noChangeArrowheads="1"/>
          </p:cNvSpPr>
          <p:nvPr/>
        </p:nvSpPr>
        <p:spPr bwMode="auto">
          <a:xfrm rot="18134865">
            <a:off x="351632" y="4075906"/>
            <a:ext cx="2374900" cy="287337"/>
          </a:xfrm>
          <a:prstGeom prst="notchedRightArrow">
            <a:avLst>
              <a:gd name="adj1" fmla="val 50000"/>
              <a:gd name="adj2" fmla="val 206630"/>
            </a:avLst>
          </a:prstGeom>
          <a:solidFill>
            <a:srgbClr val="3366F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611188" y="3644900"/>
            <a:ext cx="101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smtClean="0">
                <a:solidFill>
                  <a:srgbClr val="000000"/>
                </a:solidFill>
                <a:latin typeface="Times New Roman" pitchFamily="18" charset="0"/>
              </a:rPr>
              <a:t>+ 30</a:t>
            </a:r>
            <a:endParaRPr lang="ru-RU" sz="36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 rot="4819281">
            <a:off x="2297907" y="3686969"/>
            <a:ext cx="1366837" cy="276225"/>
          </a:xfrm>
          <a:prstGeom prst="notchedRightArrow">
            <a:avLst>
              <a:gd name="adj1" fmla="val 50000"/>
              <a:gd name="adj2" fmla="val 123707"/>
            </a:avLst>
          </a:prstGeom>
          <a:solidFill>
            <a:srgbClr val="3366F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2339975" y="3573463"/>
            <a:ext cx="565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:2</a:t>
            </a:r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 rot="18134865">
            <a:off x="3060700" y="3860800"/>
            <a:ext cx="1582738" cy="287338"/>
          </a:xfrm>
          <a:prstGeom prst="notchedRightArrow">
            <a:avLst>
              <a:gd name="adj1" fmla="val 50000"/>
              <a:gd name="adj2" fmla="val 137707"/>
            </a:avLst>
          </a:prstGeom>
          <a:solidFill>
            <a:srgbClr val="3366F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3708400" y="4005263"/>
            <a:ext cx="793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-15</a:t>
            </a:r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 rot="-1192635">
            <a:off x="5005388" y="2719388"/>
            <a:ext cx="1655762" cy="287337"/>
          </a:xfrm>
          <a:prstGeom prst="notchedRightArrow">
            <a:avLst>
              <a:gd name="adj1" fmla="val 50000"/>
              <a:gd name="adj2" fmla="val 144061"/>
            </a:avLst>
          </a:prstGeom>
          <a:solidFill>
            <a:srgbClr val="3366F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5364163" y="2276475"/>
            <a:ext cx="565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:5</a:t>
            </a: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 rot="6702923">
            <a:off x="5898357" y="3469481"/>
            <a:ext cx="1366838" cy="276225"/>
          </a:xfrm>
          <a:prstGeom prst="notchedRightArrow">
            <a:avLst>
              <a:gd name="adj1" fmla="val 50000"/>
              <a:gd name="adj2" fmla="val 123707"/>
            </a:avLst>
          </a:prstGeom>
          <a:solidFill>
            <a:srgbClr val="3366F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6659563" y="3213100"/>
            <a:ext cx="641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</a:rPr>
              <a:t>*7</a:t>
            </a:r>
          </a:p>
        </p:txBody>
      </p:sp>
    </p:spTree>
    <p:extLst>
      <p:ext uri="{BB962C8B-B14F-4D97-AF65-F5344CB8AC3E}">
        <p14:creationId xmlns:p14="http://schemas.microsoft.com/office/powerpoint/2010/main" val="63791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1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  <p:bldP spid="7175" grpId="0" animBg="1"/>
      <p:bldP spid="7176" grpId="0" animBg="1"/>
      <p:bldP spid="7177" grpId="0" animBg="1"/>
      <p:bldP spid="7178" grpId="0" animBg="1"/>
      <p:bldP spid="7179" grpId="0" animBg="1"/>
      <p:bldP spid="7180" grpId="0" animBg="1"/>
      <p:bldP spid="7182" grpId="0" animBg="1"/>
      <p:bldP spid="7183" grpId="0"/>
      <p:bldP spid="7184" grpId="0" animBg="1"/>
      <p:bldP spid="7185" grpId="0"/>
      <p:bldP spid="7186" grpId="0" animBg="1"/>
      <p:bldP spid="7187" grpId="0"/>
      <p:bldP spid="7188" grpId="0" animBg="1"/>
      <p:bldP spid="7189" grpId="0"/>
      <p:bldP spid="7190" grpId="0" animBg="1"/>
      <p:bldP spid="719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/>
              <a:t>Диктант</a:t>
            </a:r>
          </a:p>
        </p:txBody>
      </p:sp>
      <p:pic>
        <p:nvPicPr>
          <p:cNvPr id="4" name="Picture 7" descr="Рисунок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263" y="2420938"/>
            <a:ext cx="2725737" cy="414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89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40" y="1484784"/>
            <a:ext cx="8242324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цепочке</a:t>
            </a:r>
            <a:endParaRPr lang="ru-RU" dirty="0"/>
          </a:p>
        </p:txBody>
      </p:sp>
      <p:pic>
        <p:nvPicPr>
          <p:cNvPr id="4" name="Picture 7" descr="Рисунок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800" y="4221088"/>
            <a:ext cx="1547664" cy="235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9872" y="1772816"/>
            <a:ext cx="2987824" cy="40324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34 384 523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85 128 023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16 026 004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6 060 017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8 801 030 005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22 033 000 418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251 000 000 538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46 000 000 </a:t>
            </a:r>
            <a:r>
              <a:rPr lang="ru-RU" sz="2800" b="1" dirty="0">
                <a:solidFill>
                  <a:srgbClr val="C00000"/>
                </a:solidFill>
              </a:rPr>
              <a:t>854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607 000 000 003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568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Любое число можно записать в виде суммы разрядных слагаемых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395 = 300+90+5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51956"/>
            <a:ext cx="8629715" cy="1321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d36efffaa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48848"/>
            <a:ext cx="1501670" cy="244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Рисунок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792" y="4005064"/>
            <a:ext cx="1685208" cy="256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62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692696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Запишите число, представленное в  виде суммы разрядных слагаемых:</a:t>
            </a:r>
          </a:p>
          <a:p>
            <a:r>
              <a:rPr lang="ru-RU" sz="2800" b="1" dirty="0" smtClean="0"/>
              <a:t>1</a:t>
            </a:r>
            <a:r>
              <a:rPr lang="ru-RU" sz="2800" b="1" dirty="0"/>
              <a:t>) </a:t>
            </a:r>
            <a:r>
              <a:rPr lang="ru-RU" sz="2800" b="1" dirty="0" smtClean="0"/>
              <a:t>30 </a:t>
            </a:r>
            <a:r>
              <a:rPr lang="ru-RU" sz="2800" b="1" dirty="0"/>
              <a:t>000 + </a:t>
            </a:r>
            <a:r>
              <a:rPr lang="ru-RU" sz="2800" b="1" dirty="0" smtClean="0"/>
              <a:t>5 </a:t>
            </a:r>
            <a:r>
              <a:rPr lang="ru-RU" sz="2800" b="1" dirty="0"/>
              <a:t>000 + </a:t>
            </a:r>
            <a:r>
              <a:rPr lang="ru-RU" sz="2800" b="1" dirty="0" smtClean="0"/>
              <a:t>900 </a:t>
            </a:r>
            <a:r>
              <a:rPr lang="ru-RU" sz="2800" b="1" dirty="0"/>
              <a:t>+ 50+ + </a:t>
            </a:r>
            <a:r>
              <a:rPr lang="ru-RU" sz="2800" b="1" dirty="0" smtClean="0"/>
              <a:t>9;</a:t>
            </a:r>
            <a:endParaRPr lang="ru-RU" sz="2800" b="1" dirty="0"/>
          </a:p>
          <a:p>
            <a:r>
              <a:rPr lang="ru-RU" sz="2800" b="1" dirty="0"/>
              <a:t>2) </a:t>
            </a:r>
            <a:r>
              <a:rPr lang="ru-RU" sz="2800" b="1" dirty="0" smtClean="0"/>
              <a:t>2 </a:t>
            </a:r>
            <a:r>
              <a:rPr lang="ru-RU" sz="2800" b="1" dirty="0"/>
              <a:t>000 000 000  + </a:t>
            </a:r>
            <a:r>
              <a:rPr lang="ru-RU" sz="2800" b="1" dirty="0" smtClean="0"/>
              <a:t>50 </a:t>
            </a:r>
            <a:r>
              <a:rPr lang="ru-RU" sz="2800" b="1" dirty="0"/>
              <a:t>000 </a:t>
            </a:r>
            <a:r>
              <a:rPr lang="ru-RU" sz="2800" b="1" dirty="0" smtClean="0"/>
              <a:t>+4 000 </a:t>
            </a:r>
            <a:r>
              <a:rPr lang="ru-RU" sz="2800" b="1" dirty="0"/>
              <a:t>+ </a:t>
            </a:r>
            <a:r>
              <a:rPr lang="ru-RU" sz="2800" b="1" dirty="0" smtClean="0"/>
              <a:t>1;</a:t>
            </a:r>
            <a:endParaRPr lang="ru-RU" sz="2800" b="1" dirty="0"/>
          </a:p>
          <a:p>
            <a:endParaRPr lang="ru-RU" sz="2800" b="1" dirty="0"/>
          </a:p>
        </p:txBody>
      </p:sp>
      <p:pic>
        <p:nvPicPr>
          <p:cNvPr id="5" name="Picture 7" descr="Рисунок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495799"/>
            <a:ext cx="1362869" cy="207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08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36" y="404664"/>
            <a:ext cx="8593110" cy="2063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34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Д.з</a:t>
            </a:r>
            <a:r>
              <a:rPr lang="ru-RU" dirty="0" smtClean="0"/>
              <a:t>. </a:t>
            </a:r>
            <a:r>
              <a:rPr lang="ru-RU" dirty="0" smtClean="0">
                <a:latin typeface="Times New Roman"/>
                <a:cs typeface="Times New Roman"/>
              </a:rPr>
              <a:t>§2 стр. 8, № </a:t>
            </a:r>
            <a:r>
              <a:rPr lang="ru-RU" dirty="0" smtClean="0">
                <a:latin typeface="Times New Roman"/>
                <a:cs typeface="Times New Roman"/>
              </a:rPr>
              <a:t>25, 27, 40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95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d36efffaa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1763688" cy="287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Рисунок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151" y="3654785"/>
            <a:ext cx="1547664" cy="235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136904" cy="198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362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16" y="1124744"/>
            <a:ext cx="8667337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23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692696"/>
            <a:ext cx="8144134" cy="137307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Десятичная система записи чисел</a:t>
            </a:r>
            <a:endParaRPr lang="ru-RU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195736" y="2419943"/>
            <a:ext cx="6254811" cy="11176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Десятичная нумерация</a:t>
            </a:r>
            <a:endParaRPr lang="ru-RU" dirty="0"/>
          </a:p>
        </p:txBody>
      </p:sp>
      <p:pic>
        <p:nvPicPr>
          <p:cNvPr id="6" name="Picture 4" descr="dd36efffaa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6838"/>
            <a:ext cx="2428875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Рисунок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263" y="2420938"/>
            <a:ext cx="2725737" cy="414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046412"/>
            <a:ext cx="3073613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436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0319" y="351357"/>
            <a:ext cx="8068143" cy="80374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Bookman Old Style" panose="02050604050505020204" pitchFamily="18" charset="0"/>
              </a:rPr>
              <a:t>Десятичная система записи чисел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680320" y="2996952"/>
            <a:ext cx="8068143" cy="267630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dirty="0" smtClean="0">
                <a:latin typeface="Bookman Old Style" panose="02050604050505020204" pitchFamily="18" charset="0"/>
              </a:rPr>
              <a:t>I.</a:t>
            </a:r>
            <a:r>
              <a:rPr lang="ru-RU" sz="3600" dirty="0" smtClean="0">
                <a:latin typeface="Bookman Old Style" panose="02050604050505020204" pitchFamily="18" charset="0"/>
              </a:rPr>
              <a:t> </a:t>
            </a:r>
            <a:r>
              <a:rPr lang="ru-RU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</a:rPr>
              <a:t>Цифры   1  2  3  4  5  6  7  8  9  0</a:t>
            </a:r>
            <a:endParaRPr lang="ru-RU" sz="36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Bookman Old Style" panose="0205060405050502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ru-RU" sz="28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Bookman Old Style" panose="0205060405050502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2800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</a:rPr>
              <a:t>Используя эти цифры можно записать любое число.</a:t>
            </a:r>
            <a:endParaRPr lang="ru-RU" sz="2800" b="1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Bookman Old Style" panose="0205060405050502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916832"/>
            <a:ext cx="8068143" cy="80374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Bookman Old Style" panose="02050604050505020204" pitchFamily="18" charset="0"/>
              </a:rPr>
              <a:t>Все числа записываются с помощью специальных знаков – </a:t>
            </a:r>
            <a:r>
              <a:rPr lang="ru-RU" sz="2800" b="1" dirty="0" smtClean="0">
                <a:solidFill>
                  <a:srgbClr val="009900"/>
                </a:solidFill>
                <a:latin typeface="Bookman Old Style" panose="02050604050505020204" pitchFamily="18" charset="0"/>
              </a:rPr>
              <a:t>цифр</a:t>
            </a:r>
            <a:r>
              <a:rPr lang="ru-RU" sz="2800" dirty="0" smtClean="0">
                <a:latin typeface="Bookman Old Style" panose="02050604050505020204" pitchFamily="18" charset="0"/>
              </a:rPr>
              <a:t>.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  <p:pic>
        <p:nvPicPr>
          <p:cNvPr id="5" name="Picture 4" descr="dd36efffaa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877595"/>
            <a:ext cx="1214437" cy="1980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74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зависимости от количества цифр числа разделяют на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802433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>
                  <a:solidFill>
                    <a:srgbClr val="003300"/>
                  </a:solidFill>
                </a:ln>
                <a:solidFill>
                  <a:schemeClr val="accent3"/>
                </a:solidFill>
              </a:rPr>
              <a:t>Однозначные </a:t>
            </a:r>
            <a:endParaRPr lang="ru-RU" sz="2400" b="1" dirty="0">
              <a:ln>
                <a:solidFill>
                  <a:srgbClr val="003300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1802433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>
                  <a:solidFill>
                    <a:srgbClr val="003300"/>
                  </a:solidFill>
                </a:ln>
                <a:solidFill>
                  <a:schemeClr val="accent3"/>
                </a:solidFill>
              </a:rPr>
              <a:t>Двузначные </a:t>
            </a:r>
            <a:endParaRPr lang="ru-RU" sz="2400" b="1" dirty="0">
              <a:ln>
                <a:solidFill>
                  <a:srgbClr val="003300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2564904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>
                  <a:solidFill>
                    <a:srgbClr val="003300"/>
                  </a:solidFill>
                </a:ln>
                <a:solidFill>
                  <a:schemeClr val="accent3"/>
                </a:solidFill>
              </a:rPr>
              <a:t>Многозначные </a:t>
            </a:r>
            <a:endParaRPr lang="ru-RU" sz="2400" b="1" dirty="0">
              <a:ln>
                <a:solidFill>
                  <a:srgbClr val="003300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1802433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>
                  <a:solidFill>
                    <a:srgbClr val="003300"/>
                  </a:solidFill>
                </a:ln>
                <a:solidFill>
                  <a:schemeClr val="accent3"/>
                </a:solidFill>
              </a:rPr>
              <a:t>Трёхзначные  </a:t>
            </a:r>
            <a:endParaRPr lang="ru-RU" sz="2400" b="1" dirty="0">
              <a:ln>
                <a:solidFill>
                  <a:srgbClr val="003300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 rot="5400000">
            <a:off x="4718737" y="1270795"/>
            <a:ext cx="216024" cy="2202631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dd36efffaa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838"/>
            <a:ext cx="2428875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Рисунок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263" y="2420938"/>
            <a:ext cx="2725737" cy="414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295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0322" y="2017059"/>
            <a:ext cx="8140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man Old Style" panose="02050604050505020204" pitchFamily="18" charset="0"/>
              </a:rPr>
              <a:t>Прочитайте число 5555</a:t>
            </a:r>
            <a:endParaRPr lang="ru-RU" sz="3200" b="1" dirty="0">
              <a:latin typeface="Bookman Old Style" panose="020506040505050202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5008179" y="2469491"/>
            <a:ext cx="121025" cy="96554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87897" y="3435205"/>
            <a:ext cx="6335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Какое число обозначает эта цифра?</a:t>
            </a:r>
            <a:endParaRPr lang="ru-RU" sz="32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5271246" y="2469491"/>
            <a:ext cx="121025" cy="96554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534313" y="2492263"/>
            <a:ext cx="121025" cy="96554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5796530" y="2492803"/>
            <a:ext cx="121025" cy="96554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/>
          <p:cNvSpPr txBox="1">
            <a:spLocks/>
          </p:cNvSpPr>
          <p:nvPr/>
        </p:nvSpPr>
        <p:spPr>
          <a:xfrm>
            <a:off x="680321" y="3117569"/>
            <a:ext cx="8140152" cy="1804821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latin typeface="Bookman Old Style" panose="02050604050505020204" pitchFamily="18" charset="0"/>
              </a:rPr>
              <a:t>II.</a:t>
            </a:r>
            <a:r>
              <a:rPr lang="ru-RU" dirty="0" smtClean="0">
                <a:latin typeface="Bookman Old Style" panose="02050604050505020204" pitchFamily="18" charset="0"/>
              </a:rPr>
              <a:t> </a:t>
            </a:r>
            <a:r>
              <a:rPr lang="ru-RU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</a:rPr>
              <a:t>Значение цифры (то число, которое она показывает) изменяется в зависимости от её положения в записи числа!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2800" b="1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467544" y="4910173"/>
            <a:ext cx="8140152" cy="1804821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latin typeface="Bookman Old Style" panose="02050604050505020204" pitchFamily="18" charset="0"/>
              </a:rPr>
              <a:t>II.</a:t>
            </a:r>
            <a:r>
              <a:rPr lang="ru-RU" dirty="0" smtClean="0">
                <a:latin typeface="Bookman Old Style" panose="02050604050505020204" pitchFamily="18" charset="0"/>
              </a:rPr>
              <a:t> </a:t>
            </a:r>
            <a:r>
              <a:rPr lang="ru-RU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Bookman Old Style" panose="02050604050505020204" pitchFamily="18" charset="0"/>
              </a:rPr>
              <a:t>От того в каком разряде числа оно записано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2800" b="1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15" name="Picture 7" descr="Рисунок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093" y="596063"/>
            <a:ext cx="1547664" cy="235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73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build="p" animBg="1"/>
      <p:bldP spid="1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452" y="0"/>
            <a:ext cx="8284167" cy="10809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Bookman Old Style" panose="02050604050505020204" pitchFamily="18" charset="0"/>
              </a:rPr>
              <a:t>Как читают числа?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48090" y="3193868"/>
            <a:ext cx="8284167" cy="18282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/>
              <a:t>27674639                       27  674  639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41194" y="810583"/>
            <a:ext cx="82556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Bookman Old Style" panose="02050604050505020204" pitchFamily="18" charset="0"/>
              </a:rPr>
              <a:t>Понятие разряда и класса числа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674038"/>
              </p:ext>
            </p:extLst>
          </p:nvPr>
        </p:nvGraphicFramePr>
        <p:xfrm>
          <a:off x="157352" y="1484784"/>
          <a:ext cx="86233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330"/>
                <a:gridCol w="862330"/>
                <a:gridCol w="862330"/>
                <a:gridCol w="862330"/>
                <a:gridCol w="862330"/>
                <a:gridCol w="862330"/>
                <a:gridCol w="862330"/>
                <a:gridCol w="862330"/>
                <a:gridCol w="862330"/>
                <a:gridCol w="862330"/>
              </a:tblGrid>
              <a:tr h="6705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Милли-</a:t>
                      </a:r>
                      <a:r>
                        <a:rPr lang="ru-RU" sz="1400" dirty="0" err="1" smtClean="0"/>
                        <a:t>ард</a:t>
                      </a:r>
                      <a:r>
                        <a:rPr lang="ru-RU" sz="1400" baseline="0" dirty="0" smtClean="0"/>
                        <a:t> </a:t>
                      </a:r>
                      <a:endParaRPr lang="ru-RU" sz="1400" dirty="0" smtClean="0"/>
                    </a:p>
                    <a:p>
                      <a:pPr algn="ctr"/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Сотни  </a:t>
                      </a:r>
                      <a:r>
                        <a:rPr lang="ru-RU" sz="1400" dirty="0" err="1" smtClean="0"/>
                        <a:t>миллио</a:t>
                      </a:r>
                      <a:r>
                        <a:rPr lang="ru-RU" sz="1400" dirty="0" smtClean="0"/>
                        <a:t>-нов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Десятки </a:t>
                      </a:r>
                      <a:r>
                        <a:rPr lang="ru-RU" sz="1400" dirty="0" err="1" smtClean="0"/>
                        <a:t>миллио</a:t>
                      </a:r>
                      <a:r>
                        <a:rPr lang="ru-RU" sz="1400" dirty="0" smtClean="0"/>
                        <a:t>-нов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Единицы </a:t>
                      </a:r>
                      <a:r>
                        <a:rPr lang="ru-RU" sz="1200" dirty="0" err="1" smtClean="0"/>
                        <a:t>миллио</a:t>
                      </a:r>
                      <a:r>
                        <a:rPr lang="ru-RU" sz="1200" dirty="0" smtClean="0"/>
                        <a:t>-нов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Сотни  тысяч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Десятки тысяч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Единицы тысяч</a:t>
                      </a:r>
                      <a:endParaRPr lang="ru-RU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Сотни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Десятки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Единицы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</a:tr>
              <a:tr h="6705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spc="0" dirty="0" smtClean="0">
                          <a:ln w="18415" cmpd="sng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Класс миллиардов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spc="0" dirty="0" smtClean="0">
                          <a:ln w="18415" cmpd="sng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Класс миллионов</a:t>
                      </a:r>
                      <a:endParaRPr lang="ru-RU" sz="1400" b="0" cap="none" spc="0" dirty="0">
                        <a:ln w="18415" cmpd="sng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spc="0" dirty="0" smtClean="0">
                          <a:ln w="18415" cmpd="sng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Класс тысяч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0" cap="none" spc="0" dirty="0" smtClean="0">
                          <a:ln w="18415" cmpd="sng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Класс единиц</a:t>
                      </a:r>
                      <a:endParaRPr lang="ru-RU" sz="1400" b="0" cap="none" spc="0" dirty="0">
                        <a:ln w="18415" cmpd="sng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51" y="4100855"/>
            <a:ext cx="8989549" cy="2153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24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99592" y="165887"/>
            <a:ext cx="7276055" cy="108093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baseline="-25000" dirty="0" smtClean="0">
                <a:latin typeface="Bookman Old Style" panose="02050604050505020204" pitchFamily="18" charset="0"/>
              </a:rPr>
              <a:t>Запишите число:</a:t>
            </a:r>
            <a:endParaRPr lang="ru-RU" sz="6000" b="1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327546" y="1259598"/>
            <a:ext cx="8707373" cy="359931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400" b="1" baseline="-25000" dirty="0" smtClean="0">
                <a:latin typeface="Bookman Old Style" panose="02050604050505020204" pitchFamily="18" charset="0"/>
              </a:rPr>
              <a:t>а) триста девятнадцать тысяч двести двадцать пять;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400" b="1" baseline="-25000" dirty="0" smtClean="0">
                <a:latin typeface="Bookman Old Style" panose="02050604050505020204" pitchFamily="18" charset="0"/>
              </a:rPr>
              <a:t>б) сорок тысяч сто двенадцать;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400" b="1" baseline="-25000" dirty="0" smtClean="0">
                <a:latin typeface="Bookman Old Style" panose="02050604050505020204" pitchFamily="18" charset="0"/>
              </a:rPr>
              <a:t>в) шесть тысяч двадцать семь;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400" b="1" baseline="-25000" dirty="0" smtClean="0">
                <a:latin typeface="Bookman Old Style" panose="02050604050505020204" pitchFamily="18" charset="0"/>
              </a:rPr>
              <a:t>г) пятьсот тысяч десять.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4400" b="1" dirty="0">
              <a:latin typeface="Bookman Old Style" panose="02050604050505020204" pitchFamily="18" charset="0"/>
            </a:endParaRPr>
          </a:p>
        </p:txBody>
      </p:sp>
      <p:pic>
        <p:nvPicPr>
          <p:cNvPr id="4" name="Picture 7" descr="Рисунок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102" y="4005064"/>
            <a:ext cx="1547664" cy="235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65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455</Words>
  <Application>Microsoft Office PowerPoint</Application>
  <PresentationFormat>Экран (4:3)</PresentationFormat>
  <Paragraphs>114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зависимости от количества цифр числа разделяют 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Диктант</vt:lpstr>
      <vt:lpstr>По цепочке</vt:lpstr>
      <vt:lpstr>Любое число можно записать в виде суммы разрядных слагаемых</vt:lpstr>
      <vt:lpstr>Презентация PowerPoint</vt:lpstr>
      <vt:lpstr>Презентация PowerPoint</vt:lpstr>
      <vt:lpstr>Д.з. §2 стр. 8, № 25, 27, 40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2017-09-05T13:22:36Z</dcterms:created>
  <dcterms:modified xsi:type="dcterms:W3CDTF">2017-09-06T13:34:07Z</dcterms:modified>
</cp:coreProperties>
</file>